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media/image47.jpg" ContentType="image/jpeg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media/image56.jpg" ContentType="image/jpeg"/>
  <Override PartName="/ppt/media/image57.jpg" ContentType="image/jpeg"/>
  <Override PartName="/ppt/media/image58.jpg" ContentType="image/jpeg"/>
  <Override PartName="/ppt/media/image59.jpg" ContentType="image/jpeg"/>
  <Override PartName="/ppt/notesSlides/notesSlide16.xml" ContentType="application/vnd.openxmlformats-officedocument.presentationml.notesSlide+xml"/>
  <Override PartName="/ppt/media/image60.jpg" ContentType="image/jpeg"/>
  <Override PartName="/ppt/notesSlides/notesSlide17.xml" ContentType="application/vnd.openxmlformats-officedocument.presentationml.notesSlide+xml"/>
  <Override PartName="/ppt/media/image61.jpg" ContentType="image/jpeg"/>
  <Override PartName="/ppt/notesSlides/notesSlide18.xml" ContentType="application/vnd.openxmlformats-officedocument.presentationml.notesSlide+xml"/>
  <Override PartName="/ppt/media/image96.jpg" ContentType="image/jpeg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452" r:id="rId2"/>
    <p:sldId id="392" r:id="rId3"/>
    <p:sldId id="362" r:id="rId4"/>
    <p:sldId id="368" r:id="rId5"/>
    <p:sldId id="257" r:id="rId6"/>
    <p:sldId id="453" r:id="rId7"/>
    <p:sldId id="454" r:id="rId8"/>
    <p:sldId id="455" r:id="rId9"/>
    <p:sldId id="456" r:id="rId10"/>
    <p:sldId id="457" r:id="rId11"/>
    <p:sldId id="341" r:id="rId12"/>
    <p:sldId id="365" r:id="rId13"/>
    <p:sldId id="340" r:id="rId14"/>
    <p:sldId id="360" r:id="rId15"/>
    <p:sldId id="357" r:id="rId16"/>
    <p:sldId id="366" r:id="rId17"/>
    <p:sldId id="358" r:id="rId18"/>
    <p:sldId id="363" r:id="rId19"/>
    <p:sldId id="364" r:id="rId20"/>
    <p:sldId id="344" r:id="rId21"/>
    <p:sldId id="354" r:id="rId22"/>
    <p:sldId id="348" r:id="rId23"/>
    <p:sldId id="349" r:id="rId24"/>
    <p:sldId id="350" r:id="rId25"/>
    <p:sldId id="359" r:id="rId26"/>
    <p:sldId id="334" r:id="rId27"/>
    <p:sldId id="256" r:id="rId28"/>
    <p:sldId id="258" r:id="rId29"/>
    <p:sldId id="259" r:id="rId30"/>
    <p:sldId id="260" r:id="rId31"/>
    <p:sldId id="261" r:id="rId32"/>
    <p:sldId id="263" r:id="rId33"/>
    <p:sldId id="264" r:id="rId34"/>
    <p:sldId id="370" r:id="rId35"/>
    <p:sldId id="371" r:id="rId36"/>
    <p:sldId id="372" r:id="rId37"/>
    <p:sldId id="373" r:id="rId38"/>
    <p:sldId id="377" r:id="rId39"/>
    <p:sldId id="378" r:id="rId40"/>
    <p:sldId id="376" r:id="rId41"/>
    <p:sldId id="262" r:id="rId42"/>
    <p:sldId id="318" r:id="rId43"/>
  </p:sldIdLst>
  <p:sldSz cx="9144000" cy="6858000" type="screen4x3"/>
  <p:notesSz cx="6797675" cy="9926638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3F76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7" autoAdjust="0"/>
    <p:restoredTop sz="94771" autoAdjust="0"/>
  </p:normalViewPr>
  <p:slideViewPr>
    <p:cSldViewPr>
      <p:cViewPr varScale="1">
        <p:scale>
          <a:sx n="115" d="100"/>
          <a:sy n="115" d="100"/>
        </p:scale>
        <p:origin x="1664" y="184"/>
      </p:cViewPr>
      <p:guideLst>
        <p:guide orient="horz" pos="2160"/>
        <p:guide pos="285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gridSpacing cx="72033" cy="72033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C8DFFD-2B74-4465-9FDE-BF6D4C894022}" type="datetimeFigureOut">
              <a:rPr lang="it-IT" smtClean="0"/>
              <a:t>07/08/23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39BE72-D63C-487A-B127-1EDE119558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46673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页眉占位符 1"/>
          <p:cNvSpPr>
            <a:spLocks noGrp="1" noChangeArrowheads="1"/>
          </p:cNvSpPr>
          <p:nvPr>
            <p:ph type="hdr" sz="quarter" idx="4294967295"/>
          </p:nvPr>
        </p:nvSpPr>
        <p:spPr bwMode="auto">
          <a:xfrm>
            <a:off x="1" y="0"/>
            <a:ext cx="2944086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099" name="日期占位符 2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869" y="0"/>
            <a:ext cx="2947233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E7AD0A2F-D579-468A-BE15-2B39A36839D3}" type="datetime1">
              <a:rPr lang="zh-CN" altLang="en-US"/>
              <a:pPr/>
              <a:t>2023/8/7</a:t>
            </a:fld>
            <a:endParaRPr lang="zh-CN" altLang="en-US"/>
          </a:p>
        </p:txBody>
      </p:sp>
      <p:sp>
        <p:nvSpPr>
          <p:cNvPr id="4100" name="幻灯片图像占位符 3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sp>
      <p:sp>
        <p:nvSpPr>
          <p:cNvPr id="4101" name="备注占位符 4"/>
          <p:cNvSpPr>
            <a:spLocks noGrp="1" noRot="1" noChangeAspect="1" noChangeArrowheads="1"/>
          </p:cNvSpPr>
          <p:nvPr/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0" eaLnBrk="0" hangingPunct="0">
              <a:spcBef>
                <a:spcPct val="30000"/>
              </a:spcBef>
            </a:pPr>
            <a:r>
              <a:rPr lang="zh-CN" sz="1200"/>
              <a:t>单击此处编辑母版文本样式</a:t>
            </a:r>
          </a:p>
          <a:p>
            <a:pPr defTabSz="0" eaLnBrk="0" hangingPunct="0">
              <a:spcBef>
                <a:spcPct val="30000"/>
              </a:spcBef>
            </a:pPr>
            <a:r>
              <a:rPr lang="zh-CN" sz="1200"/>
              <a:t>第二级</a:t>
            </a:r>
          </a:p>
          <a:p>
            <a:pPr defTabSz="0" eaLnBrk="0" hangingPunct="0">
              <a:spcBef>
                <a:spcPct val="30000"/>
              </a:spcBef>
            </a:pPr>
            <a:r>
              <a:rPr lang="zh-CN" sz="1200"/>
              <a:t>第三级</a:t>
            </a:r>
          </a:p>
          <a:p>
            <a:pPr defTabSz="0" eaLnBrk="0" hangingPunct="0">
              <a:spcBef>
                <a:spcPct val="30000"/>
              </a:spcBef>
            </a:pPr>
            <a:r>
              <a:rPr lang="zh-CN" sz="1200"/>
              <a:t>第四级</a:t>
            </a:r>
          </a:p>
          <a:p>
            <a:pPr defTabSz="0" eaLnBrk="0" hangingPunct="0">
              <a:spcBef>
                <a:spcPct val="30000"/>
              </a:spcBef>
            </a:pPr>
            <a:r>
              <a:rPr lang="zh-CN" sz="1200"/>
              <a:t>第五级</a:t>
            </a:r>
          </a:p>
        </p:txBody>
      </p:sp>
      <p:sp>
        <p:nvSpPr>
          <p:cNvPr id="4102" name="页脚占位符 5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28583"/>
            <a:ext cx="2944086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103" name="灯片编号占位符 6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869" y="9428583"/>
            <a:ext cx="2947233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0FAA1CF0-3540-4F1E-B360-68376FDCF3B5}" type="slidenum">
              <a:rPr lang="zh-CN" altLang="en-US"/>
              <a:pPr/>
              <a:t>‹N›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5511124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/>
          <a:lstStyle/>
          <a:p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E7AD0A2F-D579-468A-BE15-2B39A36839D3}" type="datetime1">
              <a:rPr lang="zh-CN" altLang="en-US" smtClean="0">
                <a:solidFill>
                  <a:srgbClr val="000000"/>
                </a:solidFill>
              </a:rPr>
              <a:pPr/>
              <a:t>2023/8/7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AA1CF0-3540-4F1E-B360-68376FDCF3B5}" type="slidenum">
              <a:rPr lang="zh-CN" altLang="en-US" smtClean="0">
                <a:solidFill>
                  <a:srgbClr val="000000"/>
                </a:solidFill>
              </a:rPr>
              <a:pPr/>
              <a:t>3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902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/>
          <a:lstStyle/>
          <a:p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E7AD0A2F-D579-468A-BE15-2B39A36839D3}" type="datetime1">
              <a:rPr lang="zh-CN" altLang="en-US" smtClean="0">
                <a:solidFill>
                  <a:srgbClr val="000000"/>
                </a:solidFill>
              </a:rPr>
              <a:pPr/>
              <a:t>2023/8/7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AA1CF0-3540-4F1E-B360-68376FDCF3B5}" type="slidenum">
              <a:rPr lang="zh-CN" altLang="en-US" smtClean="0">
                <a:solidFill>
                  <a:srgbClr val="000000"/>
                </a:solidFill>
              </a:rPr>
              <a:pPr/>
              <a:t>19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8206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/>
          <a:lstStyle/>
          <a:p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E7AD0A2F-D579-468A-BE15-2B39A36839D3}" type="datetime1">
              <a:rPr lang="zh-CN" altLang="en-US" smtClean="0">
                <a:solidFill>
                  <a:srgbClr val="000000"/>
                </a:solidFill>
              </a:rPr>
              <a:pPr/>
              <a:t>2023/8/7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AA1CF0-3540-4F1E-B360-68376FDCF3B5}" type="slidenum">
              <a:rPr lang="zh-CN" altLang="en-US" smtClean="0">
                <a:solidFill>
                  <a:srgbClr val="000000"/>
                </a:solidFill>
              </a:rPr>
              <a:pPr/>
              <a:t>20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1702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/>
          <a:lstStyle/>
          <a:p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E7AD0A2F-D579-468A-BE15-2B39A36839D3}" type="datetime1">
              <a:rPr lang="zh-CN" altLang="en-US" smtClean="0">
                <a:solidFill>
                  <a:srgbClr val="000000"/>
                </a:solidFill>
              </a:rPr>
              <a:pPr/>
              <a:t>2023/8/7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AA1CF0-3540-4F1E-B360-68376FDCF3B5}" type="slidenum">
              <a:rPr lang="zh-CN" altLang="en-US" smtClean="0">
                <a:solidFill>
                  <a:srgbClr val="000000"/>
                </a:solidFill>
              </a:rPr>
              <a:pPr/>
              <a:t>21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7853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/>
          <a:lstStyle/>
          <a:p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E7AD0A2F-D579-468A-BE15-2B39A36839D3}" type="datetime1">
              <a:rPr lang="zh-CN" altLang="en-US" smtClean="0">
                <a:solidFill>
                  <a:srgbClr val="000000"/>
                </a:solidFill>
              </a:rPr>
              <a:pPr/>
              <a:t>2023/8/7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AA1CF0-3540-4F1E-B360-68376FDCF3B5}" type="slidenum">
              <a:rPr lang="zh-CN" altLang="en-US" smtClean="0">
                <a:solidFill>
                  <a:srgbClr val="000000"/>
                </a:solidFill>
              </a:rPr>
              <a:pPr/>
              <a:t>22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2658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/>
          <a:lstStyle/>
          <a:p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E7AD0A2F-D579-468A-BE15-2B39A36839D3}" type="datetime1">
              <a:rPr lang="zh-CN" altLang="en-US" smtClean="0">
                <a:solidFill>
                  <a:srgbClr val="000000"/>
                </a:solidFill>
              </a:rPr>
              <a:pPr/>
              <a:t>2023/8/7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AA1CF0-3540-4F1E-B360-68376FDCF3B5}" type="slidenum">
              <a:rPr lang="zh-CN" altLang="en-US" smtClean="0">
                <a:solidFill>
                  <a:srgbClr val="000000"/>
                </a:solidFill>
              </a:rPr>
              <a:pPr/>
              <a:t>23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8503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/>
          <a:lstStyle/>
          <a:p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E7AD0A2F-D579-468A-BE15-2B39A36839D3}" type="datetime1">
              <a:rPr lang="zh-CN" altLang="en-US" smtClean="0">
                <a:solidFill>
                  <a:srgbClr val="000000"/>
                </a:solidFill>
              </a:rPr>
              <a:pPr/>
              <a:t>2023/8/7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AA1CF0-3540-4F1E-B360-68376FDCF3B5}" type="slidenum">
              <a:rPr lang="zh-CN" altLang="en-US" smtClean="0">
                <a:solidFill>
                  <a:srgbClr val="000000"/>
                </a:solidFill>
              </a:rPr>
              <a:pPr/>
              <a:t>24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300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/>
          <a:lstStyle/>
          <a:p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E7AD0A2F-D579-468A-BE15-2B39A36839D3}" type="datetime1">
              <a:rPr lang="zh-CN" altLang="en-US" smtClean="0">
                <a:solidFill>
                  <a:srgbClr val="000000"/>
                </a:solidFill>
              </a:rPr>
              <a:pPr/>
              <a:t>2023/8/7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AA1CF0-3540-4F1E-B360-68376FDCF3B5}" type="slidenum">
              <a:rPr lang="zh-CN" altLang="en-US" smtClean="0">
                <a:solidFill>
                  <a:srgbClr val="000000"/>
                </a:solidFill>
              </a:rPr>
              <a:pPr/>
              <a:t>25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3546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/>
          <a:lstStyle/>
          <a:p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E7AD0A2F-D579-468A-BE15-2B39A36839D3}" type="datetime1">
              <a:rPr lang="zh-CN" altLang="en-US" smtClean="0">
                <a:solidFill>
                  <a:srgbClr val="000000"/>
                </a:solidFill>
              </a:rPr>
              <a:pPr/>
              <a:t>2023/8/7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AA1CF0-3540-4F1E-B360-68376FDCF3B5}" type="slidenum">
              <a:rPr lang="zh-CN" altLang="en-US" smtClean="0">
                <a:solidFill>
                  <a:srgbClr val="000000"/>
                </a:solidFill>
              </a:rPr>
              <a:pPr/>
              <a:t>26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8866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E7AD0A2F-D579-468A-BE15-2B39A36839D3}" type="datetime1">
              <a:rPr lang="zh-CN" altLang="en-US" smtClean="0"/>
              <a:pPr/>
              <a:t>2023/8/7</a:t>
            </a:fld>
            <a:endParaRPr lang="zh-CN" alt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AA1CF0-3540-4F1E-B360-68376FDCF3B5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2428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E7AD0A2F-D579-468A-BE15-2B39A36839D3}" type="datetime1">
              <a:rPr lang="zh-CN" altLang="en-US" smtClean="0"/>
              <a:pPr/>
              <a:t>2023/8/7</a:t>
            </a:fld>
            <a:endParaRPr lang="zh-CN" alt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AA1CF0-3540-4F1E-B360-68376FDCF3B5}" type="slidenum">
              <a:rPr lang="zh-CN" altLang="en-US" smtClean="0"/>
              <a:pPr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1428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/>
          <a:lstStyle/>
          <a:p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E7AD0A2F-D579-468A-BE15-2B39A36839D3}" type="datetime1">
              <a:rPr lang="zh-CN" altLang="en-US" smtClean="0">
                <a:solidFill>
                  <a:srgbClr val="000000"/>
                </a:solidFill>
              </a:rPr>
              <a:pPr/>
              <a:t>2023/8/7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AA1CF0-3540-4F1E-B360-68376FDCF3B5}" type="slidenum">
              <a:rPr lang="zh-CN" altLang="en-US" smtClean="0">
                <a:solidFill>
                  <a:srgbClr val="000000"/>
                </a:solidFill>
              </a:rPr>
              <a:pPr/>
              <a:t>11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3384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/>
          <a:lstStyle/>
          <a:p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E7AD0A2F-D579-468A-BE15-2B39A36839D3}" type="datetime1">
              <a:rPr lang="zh-CN" altLang="en-US" smtClean="0"/>
              <a:pPr/>
              <a:t>2023/8/7</a:t>
            </a:fld>
            <a:endParaRPr lang="zh-CN" alt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AA1CF0-3540-4F1E-B360-68376FDCF3B5}" type="slidenum">
              <a:rPr lang="zh-CN" altLang="en-US" smtClean="0"/>
              <a:pPr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41335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/>
          <a:lstStyle/>
          <a:p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E7AD0A2F-D579-468A-BE15-2B39A36839D3}" type="datetime1">
              <a:rPr lang="zh-CN" altLang="en-US" smtClean="0">
                <a:solidFill>
                  <a:srgbClr val="000000"/>
                </a:solidFill>
              </a:rPr>
              <a:pPr/>
              <a:t>2023/8/7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AA1CF0-3540-4F1E-B360-68376FDCF3B5}" type="slidenum">
              <a:rPr lang="zh-CN" altLang="en-US" smtClean="0">
                <a:solidFill>
                  <a:srgbClr val="000000"/>
                </a:solidFill>
              </a:rPr>
              <a:pPr/>
              <a:t>12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503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/>
          <a:lstStyle/>
          <a:p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E7AD0A2F-D579-468A-BE15-2B39A36839D3}" type="datetime1">
              <a:rPr lang="zh-CN" altLang="en-US" smtClean="0">
                <a:solidFill>
                  <a:srgbClr val="000000"/>
                </a:solidFill>
              </a:rPr>
              <a:pPr/>
              <a:t>2023/8/7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AA1CF0-3540-4F1E-B360-68376FDCF3B5}" type="slidenum">
              <a:rPr lang="zh-CN" altLang="en-US" smtClean="0">
                <a:solidFill>
                  <a:srgbClr val="000000"/>
                </a:solidFill>
              </a:rPr>
              <a:pPr/>
              <a:t>13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3230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/>
          <a:lstStyle/>
          <a:p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E7AD0A2F-D579-468A-BE15-2B39A36839D3}" type="datetime1">
              <a:rPr lang="zh-CN" altLang="en-US" smtClean="0">
                <a:solidFill>
                  <a:srgbClr val="000000"/>
                </a:solidFill>
              </a:rPr>
              <a:pPr/>
              <a:t>2023/8/7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AA1CF0-3540-4F1E-B360-68376FDCF3B5}" type="slidenum">
              <a:rPr lang="zh-CN" altLang="en-US" smtClean="0">
                <a:solidFill>
                  <a:srgbClr val="000000"/>
                </a:solidFill>
              </a:rPr>
              <a:pPr/>
              <a:t>14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685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/>
          <a:lstStyle/>
          <a:p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E7AD0A2F-D579-468A-BE15-2B39A36839D3}" type="datetime1">
              <a:rPr lang="zh-CN" altLang="en-US" smtClean="0">
                <a:solidFill>
                  <a:srgbClr val="000000"/>
                </a:solidFill>
              </a:rPr>
              <a:pPr/>
              <a:t>2023/8/7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AA1CF0-3540-4F1E-B360-68376FDCF3B5}" type="slidenum">
              <a:rPr lang="zh-CN" altLang="en-US" smtClean="0">
                <a:solidFill>
                  <a:srgbClr val="000000"/>
                </a:solidFill>
              </a:rPr>
              <a:pPr/>
              <a:t>15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2555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/>
          <a:lstStyle/>
          <a:p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E7AD0A2F-D579-468A-BE15-2B39A36839D3}" type="datetime1">
              <a:rPr lang="zh-CN" altLang="en-US" smtClean="0">
                <a:solidFill>
                  <a:srgbClr val="000000"/>
                </a:solidFill>
              </a:rPr>
              <a:pPr/>
              <a:t>2023/8/7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AA1CF0-3540-4F1E-B360-68376FDCF3B5}" type="slidenum">
              <a:rPr lang="zh-CN" altLang="en-US" smtClean="0">
                <a:solidFill>
                  <a:srgbClr val="000000"/>
                </a:solidFill>
              </a:rPr>
              <a:pPr/>
              <a:t>16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377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/>
          <a:lstStyle/>
          <a:p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E7AD0A2F-D579-468A-BE15-2B39A36839D3}" type="datetime1">
              <a:rPr lang="zh-CN" altLang="en-US" smtClean="0">
                <a:solidFill>
                  <a:srgbClr val="000000"/>
                </a:solidFill>
              </a:rPr>
              <a:pPr/>
              <a:t>2023/8/7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AA1CF0-3540-4F1E-B360-68376FDCF3B5}" type="slidenum">
              <a:rPr lang="zh-CN" altLang="en-US" smtClean="0">
                <a:solidFill>
                  <a:srgbClr val="000000"/>
                </a:solidFill>
              </a:rPr>
              <a:pPr/>
              <a:t>17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1465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/>
          <a:lstStyle/>
          <a:p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E7AD0A2F-D579-468A-BE15-2B39A36839D3}" type="datetime1">
              <a:rPr lang="zh-CN" altLang="en-US" smtClean="0">
                <a:solidFill>
                  <a:srgbClr val="000000"/>
                </a:solidFill>
              </a:rPr>
              <a:pPr/>
              <a:t>2023/8/7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AA1CF0-3540-4F1E-B360-68376FDCF3B5}" type="slidenum">
              <a:rPr lang="zh-CN" altLang="en-US" smtClean="0">
                <a:solidFill>
                  <a:srgbClr val="000000"/>
                </a:solidFill>
              </a:rPr>
              <a:pPr/>
              <a:t>18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461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B48331D-82BD-4FE4-9DAC-0EF950A453C4}" type="datetime1">
              <a:rPr lang="it-IT" altLang="en-US"/>
              <a:pPr/>
              <a:t>07/08/23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683986-3A1E-4F79-8D2E-9443D3608950}" type="slidenum">
              <a:rPr lang="it-IT" altLang="en-US"/>
              <a:pPr/>
              <a:t>‹N›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B48331D-82BD-4FE4-9DAC-0EF950A453C4}" type="datetime1">
              <a:rPr lang="it-IT" altLang="en-US"/>
              <a:pPr/>
              <a:t>07/08/23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82AB9E-6EA9-4DF4-93E2-0C0793741C9C}" type="slidenum">
              <a:rPr lang="it-IT" altLang="en-US"/>
              <a:pPr/>
              <a:t>‹N›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B48331D-82BD-4FE4-9DAC-0EF950A453C4}" type="datetime1">
              <a:rPr lang="it-IT" altLang="en-US"/>
              <a:pPr/>
              <a:t>07/08/23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DB1B1D-425B-4D6D-A652-A77A6BC1B842}" type="slidenum">
              <a:rPr lang="it-IT" altLang="en-US"/>
              <a:pPr/>
              <a:t>‹N›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4666022" y="3830254"/>
            <a:ext cx="3766943" cy="28429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2118106" y="3914391"/>
            <a:ext cx="1710373" cy="2012527"/>
          </a:xfrm>
          <a:custGeom>
            <a:avLst/>
            <a:gdLst/>
            <a:ahLst/>
            <a:cxnLst/>
            <a:rect l="l" t="t" r="r" b="b"/>
            <a:pathLst>
              <a:path w="3420745" h="3018790">
                <a:moveTo>
                  <a:pt x="2838155" y="2749320"/>
                </a:moveTo>
                <a:lnTo>
                  <a:pt x="2443435" y="2479745"/>
                </a:lnTo>
                <a:lnTo>
                  <a:pt x="2431634" y="2487065"/>
                </a:lnTo>
                <a:lnTo>
                  <a:pt x="2412442" y="2504716"/>
                </a:lnTo>
                <a:lnTo>
                  <a:pt x="2392590" y="2521916"/>
                </a:lnTo>
                <a:lnTo>
                  <a:pt x="2323938" y="2567306"/>
                </a:lnTo>
                <a:lnTo>
                  <a:pt x="2281811" y="2600052"/>
                </a:lnTo>
                <a:lnTo>
                  <a:pt x="2252758" y="2626347"/>
                </a:lnTo>
                <a:lnTo>
                  <a:pt x="2229945" y="2656905"/>
                </a:lnTo>
                <a:lnTo>
                  <a:pt x="2213704" y="2691950"/>
                </a:lnTo>
                <a:lnTo>
                  <a:pt x="2209413" y="2765916"/>
                </a:lnTo>
                <a:lnTo>
                  <a:pt x="2214862" y="2815775"/>
                </a:lnTo>
                <a:lnTo>
                  <a:pt x="2221037" y="2881509"/>
                </a:lnTo>
                <a:lnTo>
                  <a:pt x="2227119" y="2916421"/>
                </a:lnTo>
                <a:lnTo>
                  <a:pt x="2235078" y="2952615"/>
                </a:lnTo>
                <a:lnTo>
                  <a:pt x="2252128" y="2979638"/>
                </a:lnTo>
                <a:lnTo>
                  <a:pt x="2263994" y="3018501"/>
                </a:lnTo>
                <a:lnTo>
                  <a:pt x="2292075" y="3006920"/>
                </a:lnTo>
                <a:lnTo>
                  <a:pt x="2311495" y="3004804"/>
                </a:lnTo>
                <a:lnTo>
                  <a:pt x="2336912" y="2991404"/>
                </a:lnTo>
                <a:lnTo>
                  <a:pt x="2361491" y="2977432"/>
                </a:lnTo>
                <a:lnTo>
                  <a:pt x="2404422" y="2960614"/>
                </a:lnTo>
                <a:lnTo>
                  <a:pt x="2454462" y="2933272"/>
                </a:lnTo>
                <a:lnTo>
                  <a:pt x="2497298" y="2916390"/>
                </a:lnTo>
                <a:lnTo>
                  <a:pt x="2547268" y="2889000"/>
                </a:lnTo>
                <a:lnTo>
                  <a:pt x="2689953" y="2817276"/>
                </a:lnTo>
                <a:lnTo>
                  <a:pt x="2732758" y="2800372"/>
                </a:lnTo>
                <a:lnTo>
                  <a:pt x="2782756" y="2773002"/>
                </a:lnTo>
                <a:lnTo>
                  <a:pt x="2825632" y="2756146"/>
                </a:lnTo>
                <a:lnTo>
                  <a:pt x="2838155" y="2749320"/>
                </a:lnTo>
                <a:close/>
              </a:path>
              <a:path w="3420745" h="3018790">
                <a:moveTo>
                  <a:pt x="1255035" y="2191019"/>
                </a:moveTo>
                <a:lnTo>
                  <a:pt x="845629" y="1911414"/>
                </a:lnTo>
                <a:lnTo>
                  <a:pt x="879684" y="1950052"/>
                </a:lnTo>
                <a:lnTo>
                  <a:pt x="1207236" y="2173754"/>
                </a:lnTo>
                <a:lnTo>
                  <a:pt x="1255035" y="2191019"/>
                </a:lnTo>
                <a:close/>
              </a:path>
              <a:path w="3420745" h="3018790">
                <a:moveTo>
                  <a:pt x="141110" y="0"/>
                </a:moveTo>
                <a:lnTo>
                  <a:pt x="98543" y="1687"/>
                </a:lnTo>
                <a:lnTo>
                  <a:pt x="66903" y="26216"/>
                </a:lnTo>
                <a:lnTo>
                  <a:pt x="47695" y="59235"/>
                </a:lnTo>
                <a:lnTo>
                  <a:pt x="35261" y="96880"/>
                </a:lnTo>
                <a:lnTo>
                  <a:pt x="21906" y="149277"/>
                </a:lnTo>
                <a:lnTo>
                  <a:pt x="10410" y="202942"/>
                </a:lnTo>
                <a:lnTo>
                  <a:pt x="8068" y="247480"/>
                </a:lnTo>
                <a:lnTo>
                  <a:pt x="689" y="303957"/>
                </a:lnTo>
                <a:lnTo>
                  <a:pt x="2730" y="351489"/>
                </a:lnTo>
                <a:lnTo>
                  <a:pt x="0" y="411141"/>
                </a:lnTo>
                <a:lnTo>
                  <a:pt x="6956" y="462029"/>
                </a:lnTo>
                <a:lnTo>
                  <a:pt x="25962" y="567285"/>
                </a:lnTo>
                <a:lnTo>
                  <a:pt x="42931" y="609632"/>
                </a:lnTo>
                <a:lnTo>
                  <a:pt x="53149" y="662747"/>
                </a:lnTo>
                <a:lnTo>
                  <a:pt x="70935" y="705653"/>
                </a:lnTo>
                <a:lnTo>
                  <a:pt x="81962" y="759321"/>
                </a:lnTo>
                <a:lnTo>
                  <a:pt x="100549" y="802774"/>
                </a:lnTo>
                <a:lnTo>
                  <a:pt x="112369" y="856983"/>
                </a:lnTo>
                <a:lnTo>
                  <a:pt x="151500" y="945225"/>
                </a:lnTo>
                <a:lnTo>
                  <a:pt x="213054" y="1079539"/>
                </a:lnTo>
                <a:lnTo>
                  <a:pt x="277941" y="1216128"/>
                </a:lnTo>
                <a:lnTo>
                  <a:pt x="307454" y="1251663"/>
                </a:lnTo>
                <a:lnTo>
                  <a:pt x="330159" y="1297928"/>
                </a:lnTo>
                <a:lnTo>
                  <a:pt x="360376" y="1333944"/>
                </a:lnTo>
                <a:lnTo>
                  <a:pt x="383776" y="1380684"/>
                </a:lnTo>
                <a:lnTo>
                  <a:pt x="414681" y="1417169"/>
                </a:lnTo>
                <a:lnTo>
                  <a:pt x="438762" y="1464373"/>
                </a:lnTo>
                <a:lnTo>
                  <a:pt x="502245" y="1538488"/>
                </a:lnTo>
                <a:lnTo>
                  <a:pt x="527315" y="1586368"/>
                </a:lnTo>
                <a:lnTo>
                  <a:pt x="728825" y="1816264"/>
                </a:lnTo>
                <a:lnTo>
                  <a:pt x="770197" y="1844519"/>
                </a:lnTo>
                <a:lnTo>
                  <a:pt x="804357" y="1883228"/>
                </a:lnTo>
                <a:lnTo>
                  <a:pt x="1295596" y="2218720"/>
                </a:lnTo>
                <a:lnTo>
                  <a:pt x="1627352" y="2337639"/>
                </a:lnTo>
                <a:lnTo>
                  <a:pt x="1681552" y="2343896"/>
                </a:lnTo>
                <a:lnTo>
                  <a:pt x="1728494" y="2360576"/>
                </a:lnTo>
                <a:lnTo>
                  <a:pt x="1782500" y="2366701"/>
                </a:lnTo>
                <a:lnTo>
                  <a:pt x="1828320" y="2382615"/>
                </a:lnTo>
                <a:lnTo>
                  <a:pt x="1934007" y="2393277"/>
                </a:lnTo>
                <a:lnTo>
                  <a:pt x="1979610" y="2409042"/>
                </a:lnTo>
                <a:lnTo>
                  <a:pt x="2085141" y="2419598"/>
                </a:lnTo>
                <a:lnTo>
                  <a:pt x="2130806" y="2435406"/>
                </a:lnTo>
                <a:lnTo>
                  <a:pt x="2289910" y="2451791"/>
                </a:lnTo>
                <a:lnTo>
                  <a:pt x="2336093" y="2467953"/>
                </a:lnTo>
                <a:lnTo>
                  <a:pt x="2443435" y="2479745"/>
                </a:lnTo>
                <a:lnTo>
                  <a:pt x="2838155" y="2749320"/>
                </a:lnTo>
                <a:lnTo>
                  <a:pt x="2863201" y="2735666"/>
                </a:lnTo>
                <a:lnTo>
                  <a:pt x="957142" y="1433922"/>
                </a:lnTo>
                <a:lnTo>
                  <a:pt x="929673" y="1399783"/>
                </a:lnTo>
                <a:lnTo>
                  <a:pt x="887650" y="1371083"/>
                </a:lnTo>
                <a:lnTo>
                  <a:pt x="819085" y="1293499"/>
                </a:lnTo>
                <a:lnTo>
                  <a:pt x="778217" y="1265588"/>
                </a:lnTo>
                <a:lnTo>
                  <a:pt x="647207" y="1114598"/>
                </a:lnTo>
                <a:lnTo>
                  <a:pt x="622565" y="1067010"/>
                </a:lnTo>
                <a:lnTo>
                  <a:pt x="529401" y="957246"/>
                </a:lnTo>
                <a:lnTo>
                  <a:pt x="506256" y="910680"/>
                </a:lnTo>
                <a:lnTo>
                  <a:pt x="476319" y="874856"/>
                </a:lnTo>
                <a:lnTo>
                  <a:pt x="431879" y="782989"/>
                </a:lnTo>
                <a:lnTo>
                  <a:pt x="403049" y="747920"/>
                </a:lnTo>
                <a:lnTo>
                  <a:pt x="340237" y="612747"/>
                </a:lnTo>
                <a:lnTo>
                  <a:pt x="280686" y="479802"/>
                </a:lnTo>
                <a:lnTo>
                  <a:pt x="261554" y="435978"/>
                </a:lnTo>
                <a:lnTo>
                  <a:pt x="249943" y="381910"/>
                </a:lnTo>
                <a:lnTo>
                  <a:pt x="213461" y="295478"/>
                </a:lnTo>
                <a:lnTo>
                  <a:pt x="202914" y="242138"/>
                </a:lnTo>
                <a:lnTo>
                  <a:pt x="185556" y="199525"/>
                </a:lnTo>
                <a:lnTo>
                  <a:pt x="175712" y="146664"/>
                </a:lnTo>
                <a:lnTo>
                  <a:pt x="166218" y="94042"/>
                </a:lnTo>
                <a:lnTo>
                  <a:pt x="149909" y="52146"/>
                </a:lnTo>
                <a:lnTo>
                  <a:pt x="141110" y="0"/>
                </a:lnTo>
                <a:close/>
              </a:path>
              <a:path w="3420745" h="3018790">
                <a:moveTo>
                  <a:pt x="2008397" y="1059956"/>
                </a:moveTo>
                <a:lnTo>
                  <a:pt x="1962395" y="1028538"/>
                </a:lnTo>
                <a:lnTo>
                  <a:pt x="1944726" y="1047230"/>
                </a:lnTo>
                <a:lnTo>
                  <a:pt x="1935729" y="1071844"/>
                </a:lnTo>
                <a:lnTo>
                  <a:pt x="1925354" y="1110896"/>
                </a:lnTo>
                <a:lnTo>
                  <a:pt x="1924882" y="1141332"/>
                </a:lnTo>
                <a:lnTo>
                  <a:pt x="1926083" y="1188289"/>
                </a:lnTo>
                <a:lnTo>
                  <a:pt x="1928258" y="1235912"/>
                </a:lnTo>
                <a:lnTo>
                  <a:pt x="1931581" y="1284319"/>
                </a:lnTo>
                <a:lnTo>
                  <a:pt x="1936226" y="1333629"/>
                </a:lnTo>
                <a:lnTo>
                  <a:pt x="1942368" y="1383961"/>
                </a:lnTo>
                <a:lnTo>
                  <a:pt x="1957341" y="1424946"/>
                </a:lnTo>
                <a:lnTo>
                  <a:pt x="1966996" y="1477677"/>
                </a:lnTo>
                <a:lnTo>
                  <a:pt x="1985831" y="1521299"/>
                </a:lnTo>
                <a:lnTo>
                  <a:pt x="2006857" y="1566417"/>
                </a:lnTo>
                <a:lnTo>
                  <a:pt x="2037411" y="1602663"/>
                </a:lnTo>
                <a:lnTo>
                  <a:pt x="2070503" y="1640642"/>
                </a:lnTo>
                <a:lnTo>
                  <a:pt x="2106309" y="1680475"/>
                </a:lnTo>
                <a:lnTo>
                  <a:pt x="2148235" y="1709109"/>
                </a:lnTo>
                <a:lnTo>
                  <a:pt x="2217689" y="1787300"/>
                </a:lnTo>
                <a:lnTo>
                  <a:pt x="2259570" y="1815903"/>
                </a:lnTo>
                <a:lnTo>
                  <a:pt x="2294304" y="1855004"/>
                </a:lnTo>
                <a:lnTo>
                  <a:pt x="2364464" y="1902920"/>
                </a:lnTo>
                <a:lnTo>
                  <a:pt x="2386474" y="1933331"/>
                </a:lnTo>
                <a:lnTo>
                  <a:pt x="2450578" y="1977111"/>
                </a:lnTo>
                <a:lnTo>
                  <a:pt x="2419653" y="1986749"/>
                </a:lnTo>
                <a:lnTo>
                  <a:pt x="2393017" y="1983937"/>
                </a:lnTo>
                <a:lnTo>
                  <a:pt x="2356492" y="1989750"/>
                </a:lnTo>
                <a:lnTo>
                  <a:pt x="2324546" y="1983312"/>
                </a:lnTo>
                <a:lnTo>
                  <a:pt x="2283001" y="1985697"/>
                </a:lnTo>
                <a:lnTo>
                  <a:pt x="2246327" y="1976030"/>
                </a:lnTo>
                <a:lnTo>
                  <a:pt x="2200344" y="1975384"/>
                </a:lnTo>
                <a:lnTo>
                  <a:pt x="2159524" y="1962885"/>
                </a:lnTo>
                <a:lnTo>
                  <a:pt x="2109685" y="1959606"/>
                </a:lnTo>
                <a:lnTo>
                  <a:pt x="2065300" y="1944672"/>
                </a:lnTo>
                <a:lnTo>
                  <a:pt x="2019350" y="1928670"/>
                </a:lnTo>
                <a:lnTo>
                  <a:pt x="1964819" y="1922186"/>
                </a:lnTo>
                <a:lnTo>
                  <a:pt x="1815653" y="1866451"/>
                </a:lnTo>
                <a:lnTo>
                  <a:pt x="1756900" y="1857084"/>
                </a:lnTo>
                <a:lnTo>
                  <a:pt x="1598560" y="1795083"/>
                </a:lnTo>
                <a:lnTo>
                  <a:pt x="1552238" y="1763447"/>
                </a:lnTo>
                <a:lnTo>
                  <a:pt x="1391703" y="1699948"/>
                </a:lnTo>
                <a:lnTo>
                  <a:pt x="1345813" y="1668607"/>
                </a:lnTo>
                <a:lnTo>
                  <a:pt x="1293231" y="1648075"/>
                </a:lnTo>
                <a:lnTo>
                  <a:pt x="1248429" y="1617478"/>
                </a:lnTo>
                <a:lnTo>
                  <a:pt x="1197227" y="1597888"/>
                </a:lnTo>
                <a:lnTo>
                  <a:pt x="2863201" y="2735666"/>
                </a:lnTo>
                <a:lnTo>
                  <a:pt x="2875724" y="2728839"/>
                </a:lnTo>
                <a:lnTo>
                  <a:pt x="2918717" y="2712064"/>
                </a:lnTo>
                <a:lnTo>
                  <a:pt x="2968949" y="2684854"/>
                </a:lnTo>
                <a:lnTo>
                  <a:pt x="3012107" y="2668191"/>
                </a:lnTo>
                <a:lnTo>
                  <a:pt x="3062527" y="2641109"/>
                </a:lnTo>
                <a:lnTo>
                  <a:pt x="3105897" y="2624590"/>
                </a:lnTo>
                <a:lnTo>
                  <a:pt x="3156552" y="2597669"/>
                </a:lnTo>
                <a:lnTo>
                  <a:pt x="3207342" y="2570839"/>
                </a:lnTo>
                <a:lnTo>
                  <a:pt x="3295051" y="2538465"/>
                </a:lnTo>
                <a:lnTo>
                  <a:pt x="3350949" y="2499744"/>
                </a:lnTo>
                <a:lnTo>
                  <a:pt x="3379481" y="2473093"/>
                </a:lnTo>
                <a:lnTo>
                  <a:pt x="3403911" y="2428260"/>
                </a:lnTo>
                <a:lnTo>
                  <a:pt x="3411689" y="2387435"/>
                </a:lnTo>
                <a:lnTo>
                  <a:pt x="3420627" y="2332023"/>
                </a:lnTo>
                <a:lnTo>
                  <a:pt x="3419364" y="2285023"/>
                </a:lnTo>
                <a:lnTo>
                  <a:pt x="3415450" y="2236212"/>
                </a:lnTo>
                <a:lnTo>
                  <a:pt x="3409271" y="2185855"/>
                </a:lnTo>
                <a:lnTo>
                  <a:pt x="3401215" y="2134215"/>
                </a:lnTo>
                <a:lnTo>
                  <a:pt x="3384506" y="2092046"/>
                </a:lnTo>
                <a:lnTo>
                  <a:pt x="2317679" y="1348076"/>
                </a:lnTo>
                <a:lnTo>
                  <a:pt x="2282956" y="1308982"/>
                </a:lnTo>
                <a:lnTo>
                  <a:pt x="2198199" y="1251098"/>
                </a:lnTo>
                <a:lnTo>
                  <a:pt x="2162476" y="1211321"/>
                </a:lnTo>
                <a:lnTo>
                  <a:pt x="2119377" y="1181887"/>
                </a:lnTo>
                <a:lnTo>
                  <a:pt x="2008397" y="1059956"/>
                </a:lnTo>
                <a:close/>
              </a:path>
              <a:path w="3420745" h="3018790">
                <a:moveTo>
                  <a:pt x="3334966" y="1965937"/>
                </a:moveTo>
                <a:lnTo>
                  <a:pt x="3265103" y="1918224"/>
                </a:lnTo>
                <a:lnTo>
                  <a:pt x="3223262" y="1905028"/>
                </a:lnTo>
                <a:lnTo>
                  <a:pt x="3181638" y="1876600"/>
                </a:lnTo>
                <a:lnTo>
                  <a:pt x="3132835" y="1858650"/>
                </a:lnTo>
                <a:lnTo>
                  <a:pt x="3091180" y="1830202"/>
                </a:lnTo>
                <a:lnTo>
                  <a:pt x="3042349" y="1812231"/>
                </a:lnTo>
                <a:lnTo>
                  <a:pt x="2958967" y="1755286"/>
                </a:lnTo>
                <a:lnTo>
                  <a:pt x="2910094" y="1737287"/>
                </a:lnTo>
                <a:lnTo>
                  <a:pt x="2826631" y="1680286"/>
                </a:lnTo>
                <a:lnTo>
                  <a:pt x="2777717" y="1662259"/>
                </a:lnTo>
                <a:lnTo>
                  <a:pt x="3375600" y="2070584"/>
                </a:lnTo>
                <a:lnTo>
                  <a:pt x="3366694" y="2049122"/>
                </a:lnTo>
                <a:lnTo>
                  <a:pt x="3355327" y="1995221"/>
                </a:lnTo>
                <a:lnTo>
                  <a:pt x="3334966" y="1965937"/>
                </a:lnTo>
                <a:close/>
              </a:path>
            </a:pathLst>
          </a:custGeom>
          <a:solidFill>
            <a:srgbClr val="2E4B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491605" y="920028"/>
            <a:ext cx="4020645" cy="28765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730527" y="3497302"/>
            <a:ext cx="2285048" cy="243417"/>
          </a:xfrm>
          <a:custGeom>
            <a:avLst/>
            <a:gdLst/>
            <a:ahLst/>
            <a:cxnLst/>
            <a:rect l="l" t="t" r="r" b="b"/>
            <a:pathLst>
              <a:path w="4570095" h="365125">
                <a:moveTo>
                  <a:pt x="0" y="0"/>
                </a:moveTo>
                <a:lnTo>
                  <a:pt x="4569715" y="0"/>
                </a:lnTo>
                <a:lnTo>
                  <a:pt x="4569715" y="364543"/>
                </a:lnTo>
                <a:lnTo>
                  <a:pt x="0" y="36454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3253890" y="3490301"/>
            <a:ext cx="157163" cy="209550"/>
          </a:xfrm>
          <a:custGeom>
            <a:avLst/>
            <a:gdLst/>
            <a:ahLst/>
            <a:cxnLst/>
            <a:rect l="l" t="t" r="r" b="b"/>
            <a:pathLst>
              <a:path w="314325" h="314325">
                <a:moveTo>
                  <a:pt x="157144" y="314288"/>
                </a:moveTo>
                <a:lnTo>
                  <a:pt x="118952" y="309578"/>
                </a:lnTo>
                <a:lnTo>
                  <a:pt x="83066" y="295735"/>
                </a:lnTo>
                <a:lnTo>
                  <a:pt x="51618" y="273587"/>
                </a:lnTo>
                <a:lnTo>
                  <a:pt x="26483" y="244449"/>
                </a:lnTo>
                <a:lnTo>
                  <a:pt x="9181" y="210076"/>
                </a:lnTo>
                <a:lnTo>
                  <a:pt x="754" y="172547"/>
                </a:lnTo>
                <a:lnTo>
                  <a:pt x="0" y="157144"/>
                </a:lnTo>
                <a:lnTo>
                  <a:pt x="188" y="149424"/>
                </a:lnTo>
                <a:lnTo>
                  <a:pt x="6764" y="111527"/>
                </a:lnTo>
                <a:lnTo>
                  <a:pt x="22351" y="76363"/>
                </a:lnTo>
                <a:lnTo>
                  <a:pt x="46026" y="46026"/>
                </a:lnTo>
                <a:lnTo>
                  <a:pt x="76363" y="22351"/>
                </a:lnTo>
                <a:lnTo>
                  <a:pt x="111527" y="6764"/>
                </a:lnTo>
                <a:lnTo>
                  <a:pt x="149424" y="188"/>
                </a:lnTo>
                <a:lnTo>
                  <a:pt x="157144" y="0"/>
                </a:lnTo>
                <a:lnTo>
                  <a:pt x="164864" y="188"/>
                </a:lnTo>
                <a:lnTo>
                  <a:pt x="202761" y="6764"/>
                </a:lnTo>
                <a:lnTo>
                  <a:pt x="237925" y="22351"/>
                </a:lnTo>
                <a:lnTo>
                  <a:pt x="268262" y="46026"/>
                </a:lnTo>
                <a:lnTo>
                  <a:pt x="291937" y="76363"/>
                </a:lnTo>
                <a:lnTo>
                  <a:pt x="307524" y="111527"/>
                </a:lnTo>
                <a:lnTo>
                  <a:pt x="314100" y="149424"/>
                </a:lnTo>
                <a:lnTo>
                  <a:pt x="314288" y="157144"/>
                </a:lnTo>
                <a:lnTo>
                  <a:pt x="314100" y="164864"/>
                </a:lnTo>
                <a:lnTo>
                  <a:pt x="307524" y="202761"/>
                </a:lnTo>
                <a:lnTo>
                  <a:pt x="291937" y="237925"/>
                </a:lnTo>
                <a:lnTo>
                  <a:pt x="268262" y="268262"/>
                </a:lnTo>
                <a:lnTo>
                  <a:pt x="237925" y="291937"/>
                </a:lnTo>
                <a:lnTo>
                  <a:pt x="202761" y="307524"/>
                </a:lnTo>
                <a:lnTo>
                  <a:pt x="164864" y="314100"/>
                </a:lnTo>
                <a:lnTo>
                  <a:pt x="157144" y="314288"/>
                </a:lnTo>
                <a:close/>
              </a:path>
            </a:pathLst>
          </a:custGeom>
          <a:solidFill>
            <a:srgbClr val="B4AB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3201362" y="3469295"/>
            <a:ext cx="157163" cy="209550"/>
          </a:xfrm>
          <a:custGeom>
            <a:avLst/>
            <a:gdLst/>
            <a:ahLst/>
            <a:cxnLst/>
            <a:rect l="l" t="t" r="r" b="b"/>
            <a:pathLst>
              <a:path w="314325" h="314325">
                <a:moveTo>
                  <a:pt x="157144" y="314288"/>
                </a:moveTo>
                <a:lnTo>
                  <a:pt x="118952" y="309578"/>
                </a:lnTo>
                <a:lnTo>
                  <a:pt x="83066" y="295735"/>
                </a:lnTo>
                <a:lnTo>
                  <a:pt x="51618" y="273587"/>
                </a:lnTo>
                <a:lnTo>
                  <a:pt x="26483" y="244449"/>
                </a:lnTo>
                <a:lnTo>
                  <a:pt x="9181" y="210076"/>
                </a:lnTo>
                <a:lnTo>
                  <a:pt x="754" y="172547"/>
                </a:lnTo>
                <a:lnTo>
                  <a:pt x="0" y="157144"/>
                </a:lnTo>
                <a:lnTo>
                  <a:pt x="188" y="149424"/>
                </a:lnTo>
                <a:lnTo>
                  <a:pt x="6764" y="111527"/>
                </a:lnTo>
                <a:lnTo>
                  <a:pt x="22351" y="76363"/>
                </a:lnTo>
                <a:lnTo>
                  <a:pt x="46026" y="46026"/>
                </a:lnTo>
                <a:lnTo>
                  <a:pt x="76363" y="22351"/>
                </a:lnTo>
                <a:lnTo>
                  <a:pt x="111527" y="6764"/>
                </a:lnTo>
                <a:lnTo>
                  <a:pt x="149424" y="188"/>
                </a:lnTo>
                <a:lnTo>
                  <a:pt x="157144" y="0"/>
                </a:lnTo>
                <a:lnTo>
                  <a:pt x="164864" y="188"/>
                </a:lnTo>
                <a:lnTo>
                  <a:pt x="202761" y="6764"/>
                </a:lnTo>
                <a:lnTo>
                  <a:pt x="237925" y="22351"/>
                </a:lnTo>
                <a:lnTo>
                  <a:pt x="268262" y="46026"/>
                </a:lnTo>
                <a:lnTo>
                  <a:pt x="291937" y="76363"/>
                </a:lnTo>
                <a:lnTo>
                  <a:pt x="307524" y="111527"/>
                </a:lnTo>
                <a:lnTo>
                  <a:pt x="314100" y="149424"/>
                </a:lnTo>
                <a:lnTo>
                  <a:pt x="314288" y="157144"/>
                </a:lnTo>
                <a:lnTo>
                  <a:pt x="314100" y="164864"/>
                </a:lnTo>
                <a:lnTo>
                  <a:pt x="307524" y="202761"/>
                </a:lnTo>
                <a:lnTo>
                  <a:pt x="291937" y="237925"/>
                </a:lnTo>
                <a:lnTo>
                  <a:pt x="268262" y="268262"/>
                </a:lnTo>
                <a:lnTo>
                  <a:pt x="237925" y="291937"/>
                </a:lnTo>
                <a:lnTo>
                  <a:pt x="202761" y="307524"/>
                </a:lnTo>
                <a:lnTo>
                  <a:pt x="164864" y="314100"/>
                </a:lnTo>
                <a:lnTo>
                  <a:pt x="157144" y="314288"/>
                </a:lnTo>
                <a:close/>
              </a:path>
            </a:pathLst>
          </a:custGeom>
          <a:solidFill>
            <a:srgbClr val="B4AB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3127823" y="3448276"/>
            <a:ext cx="157163" cy="209550"/>
          </a:xfrm>
          <a:custGeom>
            <a:avLst/>
            <a:gdLst/>
            <a:ahLst/>
            <a:cxnLst/>
            <a:rect l="l" t="t" r="r" b="b"/>
            <a:pathLst>
              <a:path w="314325" h="314325">
                <a:moveTo>
                  <a:pt x="157144" y="314288"/>
                </a:moveTo>
                <a:lnTo>
                  <a:pt x="118952" y="309578"/>
                </a:lnTo>
                <a:lnTo>
                  <a:pt x="83066" y="295735"/>
                </a:lnTo>
                <a:lnTo>
                  <a:pt x="51618" y="273587"/>
                </a:lnTo>
                <a:lnTo>
                  <a:pt x="26483" y="244449"/>
                </a:lnTo>
                <a:lnTo>
                  <a:pt x="9181" y="210076"/>
                </a:lnTo>
                <a:lnTo>
                  <a:pt x="754" y="172547"/>
                </a:lnTo>
                <a:lnTo>
                  <a:pt x="0" y="157144"/>
                </a:lnTo>
                <a:lnTo>
                  <a:pt x="188" y="149424"/>
                </a:lnTo>
                <a:lnTo>
                  <a:pt x="6764" y="111527"/>
                </a:lnTo>
                <a:lnTo>
                  <a:pt x="22351" y="76363"/>
                </a:lnTo>
                <a:lnTo>
                  <a:pt x="46026" y="46026"/>
                </a:lnTo>
                <a:lnTo>
                  <a:pt x="76363" y="22351"/>
                </a:lnTo>
                <a:lnTo>
                  <a:pt x="111527" y="6764"/>
                </a:lnTo>
                <a:lnTo>
                  <a:pt x="149424" y="188"/>
                </a:lnTo>
                <a:lnTo>
                  <a:pt x="157144" y="0"/>
                </a:lnTo>
                <a:lnTo>
                  <a:pt x="164864" y="188"/>
                </a:lnTo>
                <a:lnTo>
                  <a:pt x="202761" y="6764"/>
                </a:lnTo>
                <a:lnTo>
                  <a:pt x="237925" y="22351"/>
                </a:lnTo>
                <a:lnTo>
                  <a:pt x="268262" y="46026"/>
                </a:lnTo>
                <a:lnTo>
                  <a:pt x="291937" y="76363"/>
                </a:lnTo>
                <a:lnTo>
                  <a:pt x="307524" y="111527"/>
                </a:lnTo>
                <a:lnTo>
                  <a:pt x="314100" y="149424"/>
                </a:lnTo>
                <a:lnTo>
                  <a:pt x="314288" y="157144"/>
                </a:lnTo>
                <a:lnTo>
                  <a:pt x="314100" y="164864"/>
                </a:lnTo>
                <a:lnTo>
                  <a:pt x="307524" y="202761"/>
                </a:lnTo>
                <a:lnTo>
                  <a:pt x="291937" y="237925"/>
                </a:lnTo>
                <a:lnTo>
                  <a:pt x="268262" y="268262"/>
                </a:lnTo>
                <a:lnTo>
                  <a:pt x="237925" y="291937"/>
                </a:lnTo>
                <a:lnTo>
                  <a:pt x="202761" y="307524"/>
                </a:lnTo>
                <a:lnTo>
                  <a:pt x="164864" y="314100"/>
                </a:lnTo>
                <a:lnTo>
                  <a:pt x="157144" y="314288"/>
                </a:lnTo>
                <a:close/>
              </a:path>
            </a:pathLst>
          </a:custGeom>
          <a:solidFill>
            <a:srgbClr val="B4AB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3085801" y="3413260"/>
            <a:ext cx="157163" cy="209550"/>
          </a:xfrm>
          <a:custGeom>
            <a:avLst/>
            <a:gdLst/>
            <a:ahLst/>
            <a:cxnLst/>
            <a:rect l="l" t="t" r="r" b="b"/>
            <a:pathLst>
              <a:path w="314325" h="314325">
                <a:moveTo>
                  <a:pt x="157144" y="314288"/>
                </a:moveTo>
                <a:lnTo>
                  <a:pt x="118952" y="309578"/>
                </a:lnTo>
                <a:lnTo>
                  <a:pt x="83066" y="295735"/>
                </a:lnTo>
                <a:lnTo>
                  <a:pt x="51618" y="273587"/>
                </a:lnTo>
                <a:lnTo>
                  <a:pt x="26483" y="244449"/>
                </a:lnTo>
                <a:lnTo>
                  <a:pt x="9181" y="210076"/>
                </a:lnTo>
                <a:lnTo>
                  <a:pt x="754" y="172547"/>
                </a:lnTo>
                <a:lnTo>
                  <a:pt x="0" y="157144"/>
                </a:lnTo>
                <a:lnTo>
                  <a:pt x="188" y="149424"/>
                </a:lnTo>
                <a:lnTo>
                  <a:pt x="6764" y="111527"/>
                </a:lnTo>
                <a:lnTo>
                  <a:pt x="22351" y="76363"/>
                </a:lnTo>
                <a:lnTo>
                  <a:pt x="46026" y="46026"/>
                </a:lnTo>
                <a:lnTo>
                  <a:pt x="76363" y="22351"/>
                </a:lnTo>
                <a:lnTo>
                  <a:pt x="111527" y="6764"/>
                </a:lnTo>
                <a:lnTo>
                  <a:pt x="149424" y="188"/>
                </a:lnTo>
                <a:lnTo>
                  <a:pt x="157144" y="0"/>
                </a:lnTo>
                <a:lnTo>
                  <a:pt x="164864" y="188"/>
                </a:lnTo>
                <a:lnTo>
                  <a:pt x="202761" y="6764"/>
                </a:lnTo>
                <a:lnTo>
                  <a:pt x="237925" y="22351"/>
                </a:lnTo>
                <a:lnTo>
                  <a:pt x="268262" y="46026"/>
                </a:lnTo>
                <a:lnTo>
                  <a:pt x="291937" y="76363"/>
                </a:lnTo>
                <a:lnTo>
                  <a:pt x="307524" y="111527"/>
                </a:lnTo>
                <a:lnTo>
                  <a:pt x="314100" y="149424"/>
                </a:lnTo>
                <a:lnTo>
                  <a:pt x="314288" y="157144"/>
                </a:lnTo>
                <a:lnTo>
                  <a:pt x="314100" y="164864"/>
                </a:lnTo>
                <a:lnTo>
                  <a:pt x="307524" y="202761"/>
                </a:lnTo>
                <a:lnTo>
                  <a:pt x="291937" y="237925"/>
                </a:lnTo>
                <a:lnTo>
                  <a:pt x="268262" y="268262"/>
                </a:lnTo>
                <a:lnTo>
                  <a:pt x="237925" y="291937"/>
                </a:lnTo>
                <a:lnTo>
                  <a:pt x="202761" y="307524"/>
                </a:lnTo>
                <a:lnTo>
                  <a:pt x="164864" y="314100"/>
                </a:lnTo>
                <a:lnTo>
                  <a:pt x="157144" y="314288"/>
                </a:lnTo>
                <a:close/>
              </a:path>
            </a:pathLst>
          </a:custGeom>
          <a:solidFill>
            <a:srgbClr val="B4AB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2995136" y="3511314"/>
            <a:ext cx="264795" cy="400050"/>
          </a:xfrm>
          <a:custGeom>
            <a:avLst/>
            <a:gdLst/>
            <a:ahLst/>
            <a:cxnLst/>
            <a:rect l="l" t="t" r="r" b="b"/>
            <a:pathLst>
              <a:path w="529590" h="600075">
                <a:moveTo>
                  <a:pt x="0" y="599447"/>
                </a:moveTo>
                <a:lnTo>
                  <a:pt x="19684" y="0"/>
                </a:lnTo>
                <a:lnTo>
                  <a:pt x="528963" y="316770"/>
                </a:lnTo>
                <a:lnTo>
                  <a:pt x="0" y="59944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750" b="1" i="0">
                <a:solidFill>
                  <a:srgbClr val="032A6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8/7/23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0190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B48331D-82BD-4FE4-9DAC-0EF950A453C4}" type="datetime1">
              <a:rPr lang="it-IT" altLang="en-US"/>
              <a:pPr/>
              <a:t>07/08/23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D33483-2A3F-4039-8383-835C7551B7D9}" type="slidenum">
              <a:rPr lang="it-IT" altLang="en-US"/>
              <a:pPr/>
              <a:t>‹N›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B48331D-82BD-4FE4-9DAC-0EF950A453C4}" type="datetime1">
              <a:rPr lang="it-IT" altLang="en-US"/>
              <a:pPr/>
              <a:t>07/08/23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358C5D-4FA2-42D1-BC7B-690CF1D4838E}" type="slidenum">
              <a:rPr lang="it-IT" altLang="en-US"/>
              <a:pPr/>
              <a:t>‹N›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B48331D-82BD-4FE4-9DAC-0EF950A453C4}" type="datetime1">
              <a:rPr lang="it-IT" altLang="en-US"/>
              <a:pPr/>
              <a:t>07/08/23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ABEB85-9B42-4F10-A8AF-C6C196D1CE1B}" type="slidenum">
              <a:rPr lang="it-IT" altLang="en-US"/>
              <a:pPr/>
              <a:t>‹N›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B48331D-82BD-4FE4-9DAC-0EF950A453C4}" type="datetime1">
              <a:rPr lang="it-IT" altLang="en-US"/>
              <a:pPr/>
              <a:t>07/08/23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1A2B22-99BE-4E0B-9075-A573261C92A2}" type="slidenum">
              <a:rPr lang="it-IT" altLang="en-US"/>
              <a:pPr/>
              <a:t>‹N›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B48331D-82BD-4FE4-9DAC-0EF950A453C4}" type="datetime1">
              <a:rPr lang="it-IT" altLang="en-US"/>
              <a:pPr/>
              <a:t>07/08/23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C3289A-70F1-46D9-AB20-A927772CD32C}" type="slidenum">
              <a:rPr lang="it-IT" altLang="en-US"/>
              <a:pPr/>
              <a:t>‹N›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B48331D-82BD-4FE4-9DAC-0EF950A453C4}" type="datetime1">
              <a:rPr lang="it-IT" altLang="en-US"/>
              <a:pPr/>
              <a:t>07/08/23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E95311-97A2-4C3F-982D-21E94F8A4253}" type="slidenum">
              <a:rPr lang="it-IT" altLang="en-US"/>
              <a:pPr/>
              <a:t>‹N›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B48331D-82BD-4FE4-9DAC-0EF950A453C4}" type="datetime1">
              <a:rPr lang="it-IT" altLang="en-US"/>
              <a:pPr/>
              <a:t>07/08/23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0056D4-3960-4A35-A8F1-FA45614ED112}" type="slidenum">
              <a:rPr lang="it-IT" altLang="en-US"/>
              <a:pPr/>
              <a:t>‹N›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B48331D-82BD-4FE4-9DAC-0EF950A453C4}" type="datetime1">
              <a:rPr lang="it-IT" altLang="en-US"/>
              <a:pPr/>
              <a:t>07/08/23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BC982C-E008-4CC8-A5B1-606D8B2100FD}" type="slidenum">
              <a:rPr lang="it-IT" altLang="en-US"/>
              <a:pPr/>
              <a:t>‹N›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>
                <a:sym typeface="Calibri" pitchFamily="34" charset="0"/>
              </a:rPr>
              <a:t>单击此处编辑母版标题样式</a:t>
            </a:r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>
                <a:sym typeface="Calibri" pitchFamily="34" charset="0"/>
              </a:rPr>
              <a:t>单击此处编辑母版文本样式</a:t>
            </a:r>
          </a:p>
          <a:p>
            <a:pPr lvl="1"/>
            <a:r>
              <a:rPr lang="zh-CN">
                <a:sym typeface="Calibri" pitchFamily="34" charset="0"/>
              </a:rPr>
              <a:t>第二级</a:t>
            </a:r>
          </a:p>
          <a:p>
            <a:pPr lvl="2"/>
            <a:r>
              <a:rPr lang="zh-CN">
                <a:sym typeface="Calibri" pitchFamily="34" charset="0"/>
              </a:rPr>
              <a:t>第三级</a:t>
            </a:r>
          </a:p>
          <a:p>
            <a:pPr lvl="3"/>
            <a:r>
              <a:rPr lang="zh-CN">
                <a:sym typeface="Calibri" pitchFamily="34" charset="0"/>
              </a:rPr>
              <a:t>第四级</a:t>
            </a:r>
          </a:p>
          <a:p>
            <a:pPr lvl="4"/>
            <a:r>
              <a:rPr lang="zh-CN">
                <a:sym typeface="Calibri" pitchFamily="34" charset="0"/>
              </a:rPr>
              <a:t>第五级</a:t>
            </a:r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9B48331D-82BD-4FE4-9DAC-0EF950A453C4}" type="datetime1">
              <a:rPr lang="it-IT" altLang="en-US"/>
              <a:pPr/>
              <a:t>07/08/23</a:t>
            </a:fld>
            <a:endParaRPr lang="zh-CN" altLang="en-US"/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endParaRPr lang="it-IT"/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F24DF7CA-2EFC-4560-8138-E7CE5CED22C3}" type="slidenum">
              <a:rPr lang="it-IT" altLang="en-US"/>
              <a:pPr/>
              <a:t>‹N›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</p:sldLayoutIdLst>
  <p:hf sldNum="0" hdr="0" ftr="0"/>
  <p:txStyles>
    <p:titleStyle>
      <a:lvl1pPr marL="914400" indent="-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" pitchFamily="34" charset="0"/>
        </a:defRPr>
      </a:lvl1pPr>
      <a:lvl2pPr marL="914400" indent="-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2pPr>
      <a:lvl3pPr marL="914400" indent="-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3pPr>
      <a:lvl4pPr marL="914400" indent="-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4pPr>
      <a:lvl5pPr marL="914400" indent="-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5pPr>
      <a:lvl6pPr marL="1371600" indent="-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6pPr>
      <a:lvl7pPr marL="1828800" indent="-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7pPr>
      <a:lvl8pPr marL="2286000" indent="-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8pPr>
      <a:lvl9pPr marL="2743200" indent="-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alibri" pitchFamily="34" charset="0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  <a:sym typeface="Calibri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Calibri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26" Type="http://schemas.openxmlformats.org/officeDocument/2006/relationships/image" Target="../media/image37.jpeg"/><Relationship Id="rId3" Type="http://schemas.openxmlformats.org/officeDocument/2006/relationships/image" Target="../media/image8.png"/><Relationship Id="rId21" Type="http://schemas.openxmlformats.org/officeDocument/2006/relationships/image" Target="../media/image32.png"/><Relationship Id="rId7" Type="http://schemas.openxmlformats.org/officeDocument/2006/relationships/image" Target="../media/image18.jpeg"/><Relationship Id="rId12" Type="http://schemas.openxmlformats.org/officeDocument/2006/relationships/image" Target="../media/image23.gif"/><Relationship Id="rId17" Type="http://schemas.openxmlformats.org/officeDocument/2006/relationships/image" Target="../media/image28.jpeg"/><Relationship Id="rId25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7.jpe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gif"/><Relationship Id="rId24" Type="http://schemas.openxmlformats.org/officeDocument/2006/relationships/image" Target="../media/image35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23" Type="http://schemas.openxmlformats.org/officeDocument/2006/relationships/image" Target="../media/image34.png"/><Relationship Id="rId28" Type="http://schemas.openxmlformats.org/officeDocument/2006/relationships/image" Target="../media/image39.jpeg"/><Relationship Id="rId10" Type="http://schemas.openxmlformats.org/officeDocument/2006/relationships/image" Target="../media/image21.png"/><Relationship Id="rId19" Type="http://schemas.openxmlformats.org/officeDocument/2006/relationships/image" Target="../media/image30.jpeg"/><Relationship Id="rId4" Type="http://schemas.openxmlformats.org/officeDocument/2006/relationships/image" Target="../media/image6.png"/><Relationship Id="rId9" Type="http://schemas.openxmlformats.org/officeDocument/2006/relationships/image" Target="../media/image20.jpeg"/><Relationship Id="rId14" Type="http://schemas.openxmlformats.org/officeDocument/2006/relationships/image" Target="../media/image25.gif"/><Relationship Id="rId22" Type="http://schemas.openxmlformats.org/officeDocument/2006/relationships/image" Target="../media/image33.png"/><Relationship Id="rId27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e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8.png"/><Relationship Id="rId7" Type="http://schemas.openxmlformats.org/officeDocument/2006/relationships/image" Target="../media/image48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g"/><Relationship Id="rId5" Type="http://schemas.openxmlformats.org/officeDocument/2006/relationships/image" Target="../media/image46.jpeg"/><Relationship Id="rId10" Type="http://schemas.openxmlformats.org/officeDocument/2006/relationships/image" Target="../media/image51.jpeg"/><Relationship Id="rId4" Type="http://schemas.openxmlformats.org/officeDocument/2006/relationships/image" Target="../media/image6.png"/><Relationship Id="rId9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8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g"/><Relationship Id="rId3" Type="http://schemas.openxmlformats.org/officeDocument/2006/relationships/image" Target="../media/image8.png"/><Relationship Id="rId7" Type="http://schemas.openxmlformats.org/officeDocument/2006/relationships/image" Target="../media/image5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jpg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jpg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7" Type="http://schemas.openxmlformats.org/officeDocument/2006/relationships/image" Target="../media/image6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jp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90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rparente@unisa.it" TargetMode="Externa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B764FAF0-CEDA-46F9-8A54-BAF152CEA8A0}"/>
              </a:ext>
            </a:extLst>
          </p:cNvPr>
          <p:cNvSpPr txBox="1">
            <a:spLocks/>
          </p:cNvSpPr>
          <p:nvPr/>
        </p:nvSpPr>
        <p:spPr>
          <a:xfrm>
            <a:off x="745989" y="5089525"/>
            <a:ext cx="7772400" cy="1768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0000" lnSpcReduction="200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it-IT" sz="4500" b="1" dirty="0"/>
              <a:t>Pubblica Amministrazione e innovazione: open </a:t>
            </a:r>
            <a:r>
              <a:rPr lang="it-IT" sz="4500" b="1" dirty="0" err="1"/>
              <a:t>government</a:t>
            </a:r>
            <a:r>
              <a:rPr lang="it-IT" sz="4500" b="1" dirty="0"/>
              <a:t>, cittadinanza digitale e servizi pubblici, big data e open data</a:t>
            </a:r>
          </a:p>
          <a:p>
            <a:pPr algn="ctr">
              <a:defRPr/>
            </a:pPr>
            <a:endParaRPr lang="en-US" sz="5800" dirty="0"/>
          </a:p>
          <a:p>
            <a:pPr algn="ctr">
              <a:defRPr/>
            </a:pPr>
            <a:r>
              <a:rPr lang="en-US" sz="4500" dirty="0"/>
              <a:t>PROF. ROBERTO PARENTE</a:t>
            </a:r>
          </a:p>
          <a:p>
            <a:pPr algn="ctr">
              <a:defRPr/>
            </a:pPr>
            <a:endParaRPr lang="en-US" dirty="0">
              <a:solidFill>
                <a:schemeClr val="tx1"/>
              </a:solidFill>
              <a:latin typeface="Arial" charset="0"/>
              <a:ea typeface="+mn-ea"/>
              <a:cs typeface="Arial" charset="0"/>
            </a:endParaRPr>
          </a:p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UNIVERSITA’ DEGLI STUDI DI SALERNO</a:t>
            </a:r>
          </a:p>
          <a:p>
            <a:pPr algn="ctr">
              <a:defRPr/>
            </a:pPr>
            <a:r>
              <a:rPr lang="en-US" sz="2500" i="1" dirty="0" err="1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rparente@unisa.it</a:t>
            </a:r>
            <a:endParaRPr lang="it-IT" sz="2500" i="1" dirty="0">
              <a:solidFill>
                <a:schemeClr val="tx1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1C94959E-73BF-493F-9DA8-FCF1718DB0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0" y="332631"/>
            <a:ext cx="2795075" cy="742354"/>
          </a:xfrm>
          <a:prstGeom prst="rect">
            <a:avLst/>
          </a:prstGeom>
        </p:spPr>
      </p:pic>
      <p:pic>
        <p:nvPicPr>
          <p:cNvPr id="1026" name="Picture 2" descr="Uer Academy - Per lo sviluppo delle professionalità">
            <a:extLst>
              <a:ext uri="{FF2B5EF4-FFF2-40B4-BE49-F238E27FC236}">
                <a16:creationId xmlns:a16="http://schemas.microsoft.com/office/drawing/2014/main" id="{FD5ED4A9-BDDB-41F2-8E47-0043F1128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49552"/>
            <a:ext cx="1108512" cy="11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ject 2">
            <a:extLst>
              <a:ext uri="{FF2B5EF4-FFF2-40B4-BE49-F238E27FC236}">
                <a16:creationId xmlns:a16="http://schemas.microsoft.com/office/drawing/2014/main" id="{E6D265F0-F9EE-C84A-B1BF-922AEDD81261}"/>
              </a:ext>
            </a:extLst>
          </p:cNvPr>
          <p:cNvSpPr/>
          <p:nvPr/>
        </p:nvSpPr>
        <p:spPr>
          <a:xfrm>
            <a:off x="3088833" y="1775892"/>
            <a:ext cx="3515923" cy="25912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C19CE487-4856-3848-B33B-71F7078431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6937" y="117127"/>
            <a:ext cx="2091109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6842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46CD935-FE7B-F44D-ABE0-B70395EE2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INFORMAZIONE E’ REALTA’ </a:t>
            </a:r>
            <a:r>
              <a:rPr lang="it-IT" sz="2000" dirty="0"/>
              <a:t>(UN ESEMPIO DAL RICONOSCIMENTO BIOMETRICO)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06E3F0-16A1-444F-83D7-0D546BA27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8331D-82BD-4FE4-9DAC-0EF950A453C4}" type="datetime1">
              <a:rPr lang="it-IT" altLang="en-US" smtClean="0"/>
              <a:pPr/>
              <a:t>07/08/23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773B2D8-D7D3-2D4A-B0A7-48BDF4F5DD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342" y="2708670"/>
            <a:ext cx="5079316" cy="2853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2951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3000">
              <a:schemeClr val="accent1">
                <a:lumMod val="5000"/>
                <a:lumOff val="95000"/>
              </a:schemeClr>
            </a:gs>
            <a:gs pos="77000">
              <a:schemeClr val="accent1">
                <a:lumMod val="45000"/>
                <a:lumOff val="55000"/>
              </a:schemeClr>
            </a:gs>
            <a:gs pos="100000">
              <a:srgbClr val="3F76BA"/>
            </a:gs>
            <a:gs pos="59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85750" y="209550"/>
            <a:ext cx="8458200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it-IT">
              <a:solidFill>
                <a:srgbClr val="000000"/>
              </a:solidFill>
            </a:endParaRP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20" y="61368"/>
            <a:ext cx="1062576" cy="1062576"/>
          </a:xfrm>
          <a:prstGeom prst="rect">
            <a:avLst/>
          </a:prstGeom>
        </p:spPr>
      </p:pic>
      <p:sp>
        <p:nvSpPr>
          <p:cNvPr id="21" name="Rettangolo 20"/>
          <p:cNvSpPr/>
          <p:nvPr/>
        </p:nvSpPr>
        <p:spPr>
          <a:xfrm>
            <a:off x="1286971" y="763779"/>
            <a:ext cx="56906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b="1" dirty="0">
                <a:solidFill>
                  <a:srgbClr val="000000"/>
                </a:solidFill>
              </a:rPr>
              <a:t>TECNOLOGIE ABILITANTI DIGITALI</a:t>
            </a:r>
            <a:endParaRPr lang="it-IT" sz="1200" b="1" dirty="0">
              <a:solidFill>
                <a:srgbClr val="000000"/>
              </a:solidFill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6937" y="117127"/>
            <a:ext cx="2091109" cy="951058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610184" y="1630026"/>
            <a:ext cx="493216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/>
              <a:t>Tecnologie (disruptive):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Internet of </a:t>
            </a:r>
            <a:r>
              <a:rPr lang="it-IT" dirty="0" err="1"/>
              <a:t>Things</a:t>
            </a: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Big Data &amp; Analytics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Intelligenza Artificiale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Realtà Aumentata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BlockChain</a:t>
            </a:r>
            <a:endParaRPr lang="it-IT" dirty="0"/>
          </a:p>
        </p:txBody>
      </p:sp>
      <p:sp>
        <p:nvSpPr>
          <p:cNvPr id="3" name="Rettangolo 2"/>
          <p:cNvSpPr/>
          <p:nvPr/>
        </p:nvSpPr>
        <p:spPr>
          <a:xfrm>
            <a:off x="970350" y="4221363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b="1" dirty="0"/>
              <a:t>Applicazioni e scenari futuri: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Industria 4.0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Agricoltura di Precisione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Healthcare Medicina personalizzata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Smart City e Society 5.0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..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4572000" y="3081934"/>
            <a:ext cx="388978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/>
              <a:t>Sicurezza: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Dark Web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Cyber </a:t>
            </a:r>
            <a:r>
              <a:rPr lang="it-IT" dirty="0" err="1"/>
              <a:t>Risk</a:t>
            </a:r>
            <a:r>
              <a:rPr lang="it-IT" dirty="0"/>
              <a:t> &amp; Cyber Security</a:t>
            </a:r>
          </a:p>
        </p:txBody>
      </p:sp>
    </p:spTree>
    <p:extLst>
      <p:ext uri="{BB962C8B-B14F-4D97-AF65-F5344CB8AC3E}">
        <p14:creationId xmlns:p14="http://schemas.microsoft.com/office/powerpoint/2010/main" val="727145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3000">
              <a:schemeClr val="accent1">
                <a:lumMod val="5000"/>
                <a:lumOff val="95000"/>
              </a:schemeClr>
            </a:gs>
            <a:gs pos="77000">
              <a:schemeClr val="accent1">
                <a:lumMod val="45000"/>
                <a:lumOff val="55000"/>
              </a:schemeClr>
            </a:gs>
            <a:gs pos="100000">
              <a:srgbClr val="3F76BA"/>
            </a:gs>
            <a:gs pos="59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85750" y="209550"/>
            <a:ext cx="8458200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it-IT">
              <a:solidFill>
                <a:srgbClr val="000000"/>
              </a:solidFill>
            </a:endParaRP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20" y="61368"/>
            <a:ext cx="1062576" cy="1062576"/>
          </a:xfrm>
          <a:prstGeom prst="rect">
            <a:avLst/>
          </a:prstGeom>
        </p:spPr>
      </p:pic>
      <p:sp>
        <p:nvSpPr>
          <p:cNvPr id="21" name="Rettangolo 20"/>
          <p:cNvSpPr/>
          <p:nvPr/>
        </p:nvSpPr>
        <p:spPr>
          <a:xfrm>
            <a:off x="1271971" y="986132"/>
            <a:ext cx="56906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b="1" i="1" dirty="0">
                <a:solidFill>
                  <a:srgbClr val="000000"/>
                </a:solidFill>
              </a:rPr>
              <a:t>Internet of </a:t>
            </a:r>
            <a:r>
              <a:rPr lang="it-IT" sz="2000" b="1" i="1" dirty="0" err="1">
                <a:solidFill>
                  <a:srgbClr val="000000"/>
                </a:solidFill>
              </a:rPr>
              <a:t>Things</a:t>
            </a:r>
            <a:endParaRPr lang="it-IT" sz="2000" b="1" i="1" dirty="0">
              <a:solidFill>
                <a:srgbClr val="000000"/>
              </a:solidFill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1330907" y="374147"/>
            <a:ext cx="5598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Digital </a:t>
            </a:r>
            <a:r>
              <a:rPr lang="it-IT" b="1" dirty="0" err="1"/>
              <a:t>Revolution</a:t>
            </a:r>
            <a:r>
              <a:rPr lang="it-IT" b="1" dirty="0"/>
              <a:t> e Pubblica Amministrazione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6937" y="117127"/>
            <a:ext cx="2091109" cy="951058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322053" y="2924769"/>
            <a:ext cx="410588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/>
              <a:t>Rappresenta un insieme di tecnologie ICT che permettono a un oggetto (qualsiasi tipo di oggetto) di connettersi e comunicare con il mondo esterno, aprendo scenari applicativi che possono migliorare la qualità della vita e del business.</a:t>
            </a:r>
            <a:endParaRPr lang="it-IT" sz="1400" dirty="0">
              <a:solidFill>
                <a:srgbClr val="000000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8099" y="2811881"/>
            <a:ext cx="3241485" cy="2273878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105954" y="1700208"/>
            <a:ext cx="89320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/>
              <a:t>La definizione </a:t>
            </a:r>
            <a:r>
              <a:rPr lang="it-IT" b="1" dirty="0"/>
              <a:t>Internet of </a:t>
            </a:r>
            <a:r>
              <a:rPr lang="it-IT" b="1" dirty="0" err="1"/>
              <a:t>things</a:t>
            </a:r>
            <a:r>
              <a:rPr lang="it-IT" dirty="0"/>
              <a:t> (</a:t>
            </a:r>
            <a:r>
              <a:rPr lang="it-IT" dirty="0" err="1"/>
              <a:t>IoT</a:t>
            </a:r>
            <a:r>
              <a:rPr lang="it-IT" dirty="0"/>
              <a:t>) indica l'estensione di Internet al mondo degli oggetti e dei luoghi fisici, reali.</a:t>
            </a:r>
            <a:endParaRPr lang="it-IT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9565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3000">
              <a:schemeClr val="accent1">
                <a:lumMod val="5000"/>
                <a:lumOff val="95000"/>
              </a:schemeClr>
            </a:gs>
            <a:gs pos="77000">
              <a:schemeClr val="accent1">
                <a:lumMod val="45000"/>
                <a:lumOff val="55000"/>
              </a:schemeClr>
            </a:gs>
            <a:gs pos="100000">
              <a:srgbClr val="3F76BA"/>
            </a:gs>
            <a:gs pos="59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85750" y="209550"/>
            <a:ext cx="8458200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it-IT">
              <a:solidFill>
                <a:srgbClr val="000000"/>
              </a:solidFill>
            </a:endParaRP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20" y="61368"/>
            <a:ext cx="1062576" cy="1062576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03802" y="6166254"/>
            <a:ext cx="68431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dirty="0"/>
              <a:t>Fonte: 2017.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6937" y="117127"/>
            <a:ext cx="2091109" cy="951058"/>
          </a:xfrm>
          <a:prstGeom prst="rect">
            <a:avLst/>
          </a:prstGeom>
        </p:spPr>
      </p:pic>
      <p:sp>
        <p:nvSpPr>
          <p:cNvPr id="17" name="Oval 6"/>
          <p:cNvSpPr/>
          <p:nvPr/>
        </p:nvSpPr>
        <p:spPr bwMode="auto">
          <a:xfrm>
            <a:off x="394086" y="800117"/>
            <a:ext cx="7594080" cy="5576700"/>
          </a:xfrm>
          <a:prstGeom prst="ellipse">
            <a:avLst/>
          </a:prstGeom>
          <a:gradFill>
            <a:gsLst>
              <a:gs pos="0">
                <a:srgbClr val="000000">
                  <a:lumMod val="50000"/>
                  <a:lumOff val="50000"/>
                </a:srgbClr>
              </a:gs>
              <a:gs pos="50000">
                <a:srgbClr val="000000">
                  <a:lumMod val="75000"/>
                  <a:lumOff val="25000"/>
                </a:srgbClr>
              </a:gs>
              <a:gs pos="100000">
                <a:srgbClr val="000000"/>
              </a:gs>
            </a:gsLst>
            <a:path path="circle">
              <a:fillToRect l="50000" t="50000" r="50000" b="50000"/>
            </a:path>
          </a:gradFill>
          <a:ln w="25400" cap="flat" cmpd="sng" algn="ctr">
            <a:noFill/>
            <a:prstDash val="solid"/>
          </a:ln>
          <a:effectLst>
            <a:softEdge rad="63500"/>
          </a:effectLst>
        </p:spPr>
        <p:txBody>
          <a:bodyPr lIns="116960" tIns="58479" rIns="116960" bIns="58479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TextBox 7"/>
          <p:cNvSpPr txBox="1">
            <a:spLocks noChangeArrowheads="1"/>
          </p:cNvSpPr>
          <p:nvPr/>
        </p:nvSpPr>
        <p:spPr bwMode="auto">
          <a:xfrm>
            <a:off x="7267656" y="1526463"/>
            <a:ext cx="2706698" cy="733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6960" tIns="58479" rIns="116960" bIns="58479">
            <a:spAutoFit/>
          </a:bodyPr>
          <a:lstStyle/>
          <a:p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ea typeface="+mn-ea"/>
                <a:cs typeface="Arial" pitchFamily="34" charset="0"/>
              </a:rPr>
              <a:t>Infrastructural</a:t>
            </a:r>
          </a:p>
          <a:p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ea typeface="+mn-ea"/>
                <a:cs typeface="Arial" pitchFamily="34" charset="0"/>
              </a:rPr>
              <a:t>core</a:t>
            </a:r>
          </a:p>
        </p:txBody>
      </p:sp>
      <p:sp>
        <p:nvSpPr>
          <p:cNvPr id="19" name="Freeform 8"/>
          <p:cNvSpPr/>
          <p:nvPr/>
        </p:nvSpPr>
        <p:spPr>
          <a:xfrm flipV="1">
            <a:off x="7419924" y="3438941"/>
            <a:ext cx="735847" cy="299716"/>
          </a:xfrm>
          <a:custGeom>
            <a:avLst/>
            <a:gdLst>
              <a:gd name="connsiteX0" fmla="*/ 0 w 949124"/>
              <a:gd name="connsiteY0" fmla="*/ 0 h 416688"/>
              <a:gd name="connsiteX1" fmla="*/ 648182 w 949124"/>
              <a:gd name="connsiteY1" fmla="*/ 416688 h 416688"/>
              <a:gd name="connsiteX2" fmla="*/ 949124 w 949124"/>
              <a:gd name="connsiteY2" fmla="*/ 416688 h 41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49124" h="416688">
                <a:moveTo>
                  <a:pt x="0" y="0"/>
                </a:moveTo>
                <a:lnTo>
                  <a:pt x="648182" y="416688"/>
                </a:lnTo>
                <a:lnTo>
                  <a:pt x="949124" y="416688"/>
                </a:lnTo>
              </a:path>
            </a:pathLst>
          </a:custGeom>
          <a:noFill/>
          <a:ln w="25400" cap="flat" cmpd="sng" algn="ctr">
            <a:solidFill>
              <a:srgbClr val="ED171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116960" tIns="58479" rIns="116960" bIns="58479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E1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TextBox 9"/>
          <p:cNvSpPr txBox="1">
            <a:spLocks noChangeArrowheads="1"/>
          </p:cNvSpPr>
          <p:nvPr/>
        </p:nvSpPr>
        <p:spPr bwMode="auto">
          <a:xfrm>
            <a:off x="7987756" y="3080302"/>
            <a:ext cx="1621580" cy="733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6960" tIns="58479" rIns="116960" bIns="58479">
            <a:spAutoFit/>
          </a:bodyPr>
          <a:lstStyle/>
          <a:p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ea typeface="+mn-ea"/>
                <a:cs typeface="Arial" pitchFamily="34" charset="0"/>
              </a:rPr>
              <a:t>Sensory swarm</a:t>
            </a:r>
          </a:p>
        </p:txBody>
      </p:sp>
      <p:sp>
        <p:nvSpPr>
          <p:cNvPr id="21" name="TextBox 10"/>
          <p:cNvSpPr txBox="1">
            <a:spLocks noChangeArrowheads="1"/>
          </p:cNvSpPr>
          <p:nvPr/>
        </p:nvSpPr>
        <p:spPr bwMode="auto">
          <a:xfrm>
            <a:off x="7419924" y="4744885"/>
            <a:ext cx="1611420" cy="733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6960" tIns="58479" rIns="116960" bIns="58479">
            <a:spAutoFit/>
          </a:bodyPr>
          <a:lstStyle/>
          <a:p>
            <a:pPr algn="ctr"/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ea typeface="+mn-ea"/>
                <a:cs typeface="Arial" pitchFamily="34" charset="0"/>
              </a:rPr>
              <a:t>Mobile</a:t>
            </a:r>
          </a:p>
          <a:p>
            <a:pPr algn="ctr"/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ea typeface="+mn-ea"/>
                <a:cs typeface="Arial" pitchFamily="34" charset="0"/>
              </a:rPr>
              <a:t>access</a:t>
            </a:r>
          </a:p>
        </p:txBody>
      </p:sp>
      <p:sp>
        <p:nvSpPr>
          <p:cNvPr id="23" name="Oval 11"/>
          <p:cNvSpPr/>
          <p:nvPr/>
        </p:nvSpPr>
        <p:spPr bwMode="auto">
          <a:xfrm>
            <a:off x="1518936" y="1545982"/>
            <a:ext cx="5204931" cy="3802295"/>
          </a:xfrm>
          <a:prstGeom prst="ellipse">
            <a:avLst/>
          </a:prstGeom>
          <a:gradFill flip="none" rotWithShape="1">
            <a:gsLst>
              <a:gs pos="0">
                <a:srgbClr val="999999"/>
              </a:gs>
              <a:gs pos="100000">
                <a:srgbClr val="000000">
                  <a:lumMod val="85000"/>
                </a:srgbClr>
              </a:gs>
            </a:gsLst>
            <a:path path="circle">
              <a:fillToRect l="50000" t="50000" r="50000" b="50000"/>
            </a:path>
            <a:tileRect/>
          </a:gradFill>
          <a:ln w="25400" cap="flat" cmpd="sng" algn="ctr">
            <a:noFill/>
            <a:prstDash val="solid"/>
          </a:ln>
          <a:effectLst>
            <a:softEdge rad="63500"/>
          </a:effectLst>
        </p:spPr>
        <p:txBody>
          <a:bodyPr lIns="116960" tIns="58479" rIns="116960" bIns="58479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C0C0C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4" name="Picture 12" descr="Larger%20microneedles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187986" y="1229126"/>
            <a:ext cx="696836" cy="443601"/>
          </a:xfrm>
          <a:prstGeom prst="rect">
            <a:avLst/>
          </a:prstGeom>
          <a:solidFill>
            <a:srgbClr val="000000">
              <a:lumMod val="95000"/>
            </a:srgbClr>
          </a:solidFill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25" name="Picture 10" descr="Upside%20down%20microsyringe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50999" y="3691577"/>
            <a:ext cx="767940" cy="799689"/>
          </a:xfrm>
          <a:prstGeom prst="rect">
            <a:avLst/>
          </a:prstGeom>
          <a:solidFill>
            <a:srgbClr val="000000">
              <a:lumMod val="95000"/>
            </a:srgbClr>
          </a:solidFill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26" name="Picture 23" descr="PicoTX_back_solar_VLSI"/>
          <p:cNvPicPr>
            <a:picLocks noChangeArrowheads="1"/>
          </p:cNvPicPr>
          <p:nvPr/>
        </p:nvPicPr>
        <p:blipFill>
          <a:blip r:embed="rId7" cstate="email">
            <a:lum bright="30000"/>
          </a:blip>
          <a:srcRect/>
          <a:stretch>
            <a:fillRect/>
          </a:stretch>
        </p:blipFill>
        <p:spPr bwMode="auto">
          <a:xfrm>
            <a:off x="3558650" y="984691"/>
            <a:ext cx="938594" cy="443601"/>
          </a:xfrm>
          <a:prstGeom prst="rect">
            <a:avLst/>
          </a:prstGeom>
          <a:solidFill>
            <a:srgbClr val="000000">
              <a:lumMod val="95000"/>
            </a:srgbClr>
          </a:solidFill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27" name="Picture 29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1868366" y="1289472"/>
            <a:ext cx="1109247" cy="533528"/>
          </a:xfrm>
          <a:prstGeom prst="rect">
            <a:avLst/>
          </a:prstGeom>
          <a:solidFill>
            <a:srgbClr val="000000">
              <a:lumMod val="95000"/>
            </a:srgb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8" name="Picture 15" descr="interface-themes-pic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3481455" y="5475020"/>
            <a:ext cx="767940" cy="656622"/>
          </a:xfrm>
          <a:prstGeom prst="rect">
            <a:avLst/>
          </a:prstGeom>
          <a:solidFill>
            <a:srgbClr val="000000">
              <a:lumMod val="95000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29" name="Picture 10" descr="C:\Documents and Settings\Jan Rabaey\My Documents\My Files\GSRC\Proposals\D&amp;TSpecialIssue\Chapters\monitor.GIF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954846" y="4713955"/>
            <a:ext cx="936777" cy="611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11" descr="C:\Documents and Settings\Jan Rabaey\My Documents\My Files\GSRC\Proposals\D&amp;TSpecialIssue\Chapters\sand.GIF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629099" y="2628945"/>
            <a:ext cx="821270" cy="736694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</p:spPr>
      </p:pic>
      <p:pic>
        <p:nvPicPr>
          <p:cNvPr id="31" name="Picture 12" descr="C:\Documents and Settings\Jan Rabaey\My Documents\My Files\GSRC\Proposals\D&amp;TSpecialIssue\Chapters\webcam.GIF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 flipH="1">
            <a:off x="6293111" y="3630946"/>
            <a:ext cx="1290567" cy="958496"/>
          </a:xfrm>
          <a:prstGeom prst="rect">
            <a:avLst/>
          </a:prstGeom>
          <a:noFill/>
          <a:effectLst>
            <a:softEdge rad="12700"/>
          </a:effectLst>
        </p:spPr>
      </p:pic>
      <p:pic>
        <p:nvPicPr>
          <p:cNvPr id="32" name="Picture 13" descr="C:\Documents and Settings\Jan Rabaey\My Documents\My Files\GSRC\Proposals\D&amp;TSpecialIssue\Chapters\speakers.GIF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466924" y="2742010"/>
            <a:ext cx="1375701" cy="768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14" descr="C:\Documents and Settings\Jan Rabaey\My Documents\My Files\GSRC\Proposals\D&amp;TSpecialIssue\Chapters\bracelet.GIF"/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>
            <a:off x="5529292" y="1545970"/>
            <a:ext cx="1621208" cy="755740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34" name="Picture 15" descr="C:\Documents and Settings\Jan Rabaey\My Documents\My Files\GSRC\Proposals\D&amp;TSpecialIssue\Chapters\picocube.GIF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092106" y="1862696"/>
            <a:ext cx="924586" cy="632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Oval 3"/>
          <p:cNvSpPr/>
          <p:nvPr/>
        </p:nvSpPr>
        <p:spPr bwMode="auto">
          <a:xfrm>
            <a:off x="2374497" y="2182969"/>
            <a:ext cx="3494853" cy="2529051"/>
          </a:xfrm>
          <a:prstGeom prst="ellipse">
            <a:avLst/>
          </a:prstGeom>
          <a:gradFill flip="none" rotWithShape="1">
            <a:gsLst>
              <a:gs pos="0">
                <a:srgbClr val="000000"/>
              </a:gs>
              <a:gs pos="54000">
                <a:srgbClr val="000000">
                  <a:tint val="44500"/>
                  <a:satMod val="160000"/>
                </a:srgbClr>
              </a:gs>
              <a:gs pos="73000">
                <a:srgbClr val="CCCCCC">
                  <a:alpha val="31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rgbClr val="CCCCCC">
                <a:shade val="95000"/>
                <a:satMod val="105000"/>
              </a:srgbClr>
            </a:solidFill>
            <a:prstDash val="solid"/>
          </a:ln>
          <a:effectLst>
            <a:softEdge rad="63500"/>
          </a:effectLst>
        </p:spPr>
        <p:txBody>
          <a:bodyPr lIns="116960" tIns="58479" rIns="116960" bIns="58479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6" name="Picture 6"/>
          <p:cNvPicPr>
            <a:picLocks noChangeAspect="1" noChangeArrowheads="1"/>
          </p:cNvPicPr>
          <p:nvPr/>
        </p:nvPicPr>
        <p:blipFill>
          <a:blip r:embed="rId16" cstate="email"/>
          <a:srcRect/>
          <a:stretch>
            <a:fillRect/>
          </a:stretch>
        </p:blipFill>
        <p:spPr bwMode="auto">
          <a:xfrm>
            <a:off x="4020618" y="2561236"/>
            <a:ext cx="655441" cy="759139"/>
          </a:xfrm>
          <a:prstGeom prst="rect">
            <a:avLst/>
          </a:prstGeom>
          <a:gradFill rotWithShape="1">
            <a:gsLst>
              <a:gs pos="0">
                <a:srgbClr val="CCCCCC">
                  <a:tint val="50000"/>
                  <a:satMod val="300000"/>
                </a:srgbClr>
              </a:gs>
              <a:gs pos="35000">
                <a:srgbClr val="CCCCCC">
                  <a:tint val="37000"/>
                  <a:satMod val="300000"/>
                </a:srgbClr>
              </a:gs>
              <a:gs pos="100000">
                <a:srgbClr val="CCCCCC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</p:pic>
      <p:pic>
        <p:nvPicPr>
          <p:cNvPr id="37" name="Picture 25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367810" y="3586277"/>
            <a:ext cx="818919" cy="557757"/>
          </a:xfrm>
          <a:prstGeom prst="rect">
            <a:avLst/>
          </a:prstGeom>
          <a:gradFill rotWithShape="1">
            <a:gsLst>
              <a:gs pos="0">
                <a:srgbClr val="CCCCCC">
                  <a:tint val="50000"/>
                  <a:satMod val="300000"/>
                </a:srgbClr>
              </a:gs>
              <a:gs pos="35000">
                <a:srgbClr val="CCCCCC">
                  <a:tint val="37000"/>
                  <a:satMod val="300000"/>
                </a:srgbClr>
              </a:gs>
              <a:gs pos="100000">
                <a:srgbClr val="CCCCCC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CCCCC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pic>
      <p:pic>
        <p:nvPicPr>
          <p:cNvPr id="38" name="Picture 9" descr="C:\Documents and Settings\Jan Rabaey\My Documents\My Files\GSRC\Proposals\D&amp;TSpecialIssue\Chapters\basestation.GIF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884377" y="2876113"/>
            <a:ext cx="1024156" cy="1149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31" descr="index_headerfamily01122004"/>
          <p:cNvPicPr>
            <a:picLocks noChangeAspect="1" noChangeArrowheads="1"/>
          </p:cNvPicPr>
          <p:nvPr/>
        </p:nvPicPr>
        <p:blipFill>
          <a:blip r:embed="rId19" cstate="email">
            <a:grayscl/>
          </a:blip>
          <a:srcRect/>
          <a:stretch>
            <a:fillRect/>
          </a:stretch>
        </p:blipFill>
        <p:spPr bwMode="auto">
          <a:xfrm rot="19807845">
            <a:off x="2457531" y="4144205"/>
            <a:ext cx="408492" cy="665402"/>
          </a:xfrm>
          <a:prstGeom prst="rect">
            <a:avLst/>
          </a:prstGeom>
          <a:gradFill flip="none" rotWithShape="1">
            <a:gsLst>
              <a:gs pos="0">
                <a:srgbClr val="000000">
                  <a:lumMod val="85000"/>
                  <a:shade val="30000"/>
                  <a:satMod val="115000"/>
                </a:srgbClr>
              </a:gs>
              <a:gs pos="50000">
                <a:srgbClr val="000000">
                  <a:lumMod val="85000"/>
                  <a:shade val="67500"/>
                  <a:satMod val="115000"/>
                </a:srgbClr>
              </a:gs>
              <a:gs pos="100000">
                <a:srgbClr val="000000">
                  <a:lumMod val="85000"/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</p:spPr>
      </p:pic>
      <p:pic>
        <p:nvPicPr>
          <p:cNvPr id="40" name="Picture 31"/>
          <p:cNvPicPr>
            <a:picLocks noChangeAspect="1" noChangeArrowheads="1"/>
          </p:cNvPicPr>
          <p:nvPr/>
        </p:nvPicPr>
        <p:blipFill>
          <a:blip r:embed="rId20" cstate="email"/>
          <a:srcRect/>
          <a:stretch>
            <a:fillRect/>
          </a:stretch>
        </p:blipFill>
        <p:spPr bwMode="auto">
          <a:xfrm rot="18479019">
            <a:off x="5165482" y="1829271"/>
            <a:ext cx="522816" cy="953643"/>
          </a:xfrm>
          <a:prstGeom prst="rect">
            <a:avLst/>
          </a:prstGeom>
          <a:gradFill flip="none" rotWithShape="1">
            <a:gsLst>
              <a:gs pos="0">
                <a:srgbClr val="000000">
                  <a:lumMod val="85000"/>
                  <a:shade val="30000"/>
                  <a:satMod val="115000"/>
                </a:srgbClr>
              </a:gs>
              <a:gs pos="50000">
                <a:srgbClr val="000000">
                  <a:lumMod val="85000"/>
                  <a:shade val="67500"/>
                  <a:satMod val="115000"/>
                </a:srgbClr>
              </a:gs>
              <a:gs pos="100000">
                <a:srgbClr val="000000">
                  <a:lumMod val="85000"/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41" name="Picture 2" descr="C:\Documents and Settings\Jan Rabaey\My Documents\My Files\GSRC\Proposals\D&amp;TSpecialIssue\Chapters\laptop.GIF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4930658" y="4081526"/>
            <a:ext cx="1194848" cy="749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5" descr="C:\Documents and Settings\Jan Rabaey\My Documents\My Files\GSRC\Proposals\D&amp;TSpecialIssue\Chapters\razr.GIF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1689529" y="2876099"/>
            <a:ext cx="934745" cy="784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6" descr="C:\Documents and Settings\Jan Rabaey\My Documents\My Files\GSRC\Proposals\D&amp;TSpecialIssue\Chapters\iPhone.GIF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5755703" y="2940131"/>
            <a:ext cx="711219" cy="978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7" descr="C:\Documents and Settings\Jan Rabaey\My Documents\My Files\GSRC\Proposals\D&amp;TSpecialIssue\Chapters\psp.GIF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 rot="20310227">
            <a:off x="2620211" y="1838319"/>
            <a:ext cx="1349285" cy="507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Freeform 33"/>
          <p:cNvSpPr/>
          <p:nvPr/>
        </p:nvSpPr>
        <p:spPr>
          <a:xfrm>
            <a:off x="3882118" y="3566438"/>
            <a:ext cx="274327" cy="1068274"/>
          </a:xfrm>
          <a:custGeom>
            <a:avLst/>
            <a:gdLst>
              <a:gd name="connsiteX0" fmla="*/ 117676 w 244998"/>
              <a:gd name="connsiteY0" fmla="*/ 0 h 1284790"/>
              <a:gd name="connsiteX1" fmla="*/ 13504 w 244998"/>
              <a:gd name="connsiteY1" fmla="*/ 439838 h 1284790"/>
              <a:gd name="connsiteX2" fmla="*/ 198699 w 244998"/>
              <a:gd name="connsiteY2" fmla="*/ 625033 h 1284790"/>
              <a:gd name="connsiteX3" fmla="*/ 36653 w 244998"/>
              <a:gd name="connsiteY3" fmla="*/ 1030147 h 1284790"/>
              <a:gd name="connsiteX4" fmla="*/ 106101 w 244998"/>
              <a:gd name="connsiteY4" fmla="*/ 1180618 h 1284790"/>
              <a:gd name="connsiteX5" fmla="*/ 244998 w 244998"/>
              <a:gd name="connsiteY5" fmla="*/ 1284790 h 1284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998" h="1284790">
                <a:moveTo>
                  <a:pt x="117676" y="0"/>
                </a:moveTo>
                <a:cubicBezTo>
                  <a:pt x="58838" y="167833"/>
                  <a:pt x="0" y="335666"/>
                  <a:pt x="13504" y="439838"/>
                </a:cubicBezTo>
                <a:cubicBezTo>
                  <a:pt x="27008" y="544010"/>
                  <a:pt x="194841" y="526648"/>
                  <a:pt x="198699" y="625033"/>
                </a:cubicBezTo>
                <a:cubicBezTo>
                  <a:pt x="202557" y="723418"/>
                  <a:pt x="52086" y="937549"/>
                  <a:pt x="36653" y="1030147"/>
                </a:cubicBezTo>
                <a:cubicBezTo>
                  <a:pt x="21220" y="1122745"/>
                  <a:pt x="71377" y="1138178"/>
                  <a:pt x="106101" y="1180618"/>
                </a:cubicBezTo>
                <a:cubicBezTo>
                  <a:pt x="140825" y="1223059"/>
                  <a:pt x="192911" y="1253924"/>
                  <a:pt x="244998" y="1284790"/>
                </a:cubicBezTo>
              </a:path>
            </a:pathLst>
          </a:custGeom>
          <a:noFill/>
          <a:ln w="38100" cap="flat" cmpd="sng" algn="ctr">
            <a:solidFill>
              <a:srgbClr val="A8117D"/>
            </a:solidFill>
            <a:prstDash val="solid"/>
          </a:ln>
          <a:effectLst/>
        </p:spPr>
        <p:txBody>
          <a:bodyPr lIns="116960" tIns="58479" rIns="116960" bIns="58479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" name="Freeform 34"/>
          <p:cNvSpPr/>
          <p:nvPr/>
        </p:nvSpPr>
        <p:spPr>
          <a:xfrm>
            <a:off x="4390131" y="4835882"/>
            <a:ext cx="1135918" cy="551661"/>
          </a:xfrm>
          <a:custGeom>
            <a:avLst/>
            <a:gdLst>
              <a:gd name="connsiteX0" fmla="*/ 0 w 1014714"/>
              <a:gd name="connsiteY0" fmla="*/ 0 h 661686"/>
              <a:gd name="connsiteX1" fmla="*/ 173620 w 1014714"/>
              <a:gd name="connsiteY1" fmla="*/ 81022 h 661686"/>
              <a:gd name="connsiteX2" fmla="*/ 891251 w 1014714"/>
              <a:gd name="connsiteY2" fmla="*/ 243068 h 661686"/>
              <a:gd name="connsiteX3" fmla="*/ 914400 w 1014714"/>
              <a:gd name="connsiteY3" fmla="*/ 613458 h 661686"/>
              <a:gd name="connsiteX4" fmla="*/ 972273 w 1014714"/>
              <a:gd name="connsiteY4" fmla="*/ 532435 h 661686"/>
              <a:gd name="connsiteX5" fmla="*/ 972273 w 1014714"/>
              <a:gd name="connsiteY5" fmla="*/ 532435 h 661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14714" h="661686">
                <a:moveTo>
                  <a:pt x="0" y="0"/>
                </a:moveTo>
                <a:cubicBezTo>
                  <a:pt x="12539" y="20255"/>
                  <a:pt x="25078" y="40511"/>
                  <a:pt x="173620" y="81022"/>
                </a:cubicBezTo>
                <a:cubicBezTo>
                  <a:pt x="322162" y="121533"/>
                  <a:pt x="767788" y="154329"/>
                  <a:pt x="891251" y="243068"/>
                </a:cubicBezTo>
                <a:cubicBezTo>
                  <a:pt x="1014714" y="331807"/>
                  <a:pt x="900896" y="565230"/>
                  <a:pt x="914400" y="613458"/>
                </a:cubicBezTo>
                <a:cubicBezTo>
                  <a:pt x="927904" y="661686"/>
                  <a:pt x="972273" y="532435"/>
                  <a:pt x="972273" y="532435"/>
                </a:cubicBezTo>
                <a:lnTo>
                  <a:pt x="972273" y="532435"/>
                </a:lnTo>
              </a:path>
            </a:pathLst>
          </a:custGeom>
          <a:noFill/>
          <a:ln w="38100" cap="flat" cmpd="sng" algn="ctr">
            <a:solidFill>
              <a:srgbClr val="3D8B80"/>
            </a:solidFill>
            <a:prstDash val="solid"/>
          </a:ln>
          <a:effectLst/>
        </p:spPr>
        <p:txBody>
          <a:bodyPr lIns="116960" tIns="58479" rIns="116960" bIns="58479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3D8B8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7" name="Freeform 35"/>
          <p:cNvSpPr/>
          <p:nvPr/>
        </p:nvSpPr>
        <p:spPr>
          <a:xfrm>
            <a:off x="4067033" y="4730723"/>
            <a:ext cx="487693" cy="789394"/>
          </a:xfrm>
          <a:custGeom>
            <a:avLst/>
            <a:gdLst>
              <a:gd name="connsiteX0" fmla="*/ 0 w 435979"/>
              <a:gd name="connsiteY0" fmla="*/ 0 h 949124"/>
              <a:gd name="connsiteX1" fmla="*/ 381964 w 435979"/>
              <a:gd name="connsiteY1" fmla="*/ 231494 h 949124"/>
              <a:gd name="connsiteX2" fmla="*/ 324091 w 435979"/>
              <a:gd name="connsiteY2" fmla="*/ 671332 h 949124"/>
              <a:gd name="connsiteX3" fmla="*/ 115747 w 435979"/>
              <a:gd name="connsiteY3" fmla="*/ 949124 h 949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5979" h="949124">
                <a:moveTo>
                  <a:pt x="0" y="0"/>
                </a:moveTo>
                <a:cubicBezTo>
                  <a:pt x="163974" y="59803"/>
                  <a:pt x="327949" y="119606"/>
                  <a:pt x="381964" y="231494"/>
                </a:cubicBezTo>
                <a:cubicBezTo>
                  <a:pt x="435979" y="343382"/>
                  <a:pt x="368461" y="551727"/>
                  <a:pt x="324091" y="671332"/>
                </a:cubicBezTo>
                <a:cubicBezTo>
                  <a:pt x="279722" y="790937"/>
                  <a:pt x="197734" y="870030"/>
                  <a:pt x="115747" y="949124"/>
                </a:cubicBezTo>
              </a:path>
            </a:pathLst>
          </a:custGeom>
          <a:noFill/>
          <a:ln w="38100" cap="flat" cmpd="sng" algn="ctr">
            <a:solidFill>
              <a:srgbClr val="3D8B80"/>
            </a:solidFill>
            <a:prstDash val="solid"/>
          </a:ln>
          <a:effectLst/>
        </p:spPr>
        <p:txBody>
          <a:bodyPr lIns="116960" tIns="58479" rIns="116960" bIns="58479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3D8B8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Freeform 36"/>
          <p:cNvSpPr/>
          <p:nvPr/>
        </p:nvSpPr>
        <p:spPr>
          <a:xfrm>
            <a:off x="2295084" y="4701764"/>
            <a:ext cx="1810562" cy="682719"/>
          </a:xfrm>
          <a:custGeom>
            <a:avLst/>
            <a:gdLst>
              <a:gd name="connsiteX0" fmla="*/ 1616597 w 1616597"/>
              <a:gd name="connsiteY0" fmla="*/ 0 h 821802"/>
              <a:gd name="connsiteX1" fmla="*/ 1153610 w 1616597"/>
              <a:gd name="connsiteY1" fmla="*/ 150471 h 821802"/>
              <a:gd name="connsiteX2" fmla="*/ 1188334 w 1616597"/>
              <a:gd name="connsiteY2" fmla="*/ 486137 h 821802"/>
              <a:gd name="connsiteX3" fmla="*/ 887392 w 1616597"/>
              <a:gd name="connsiteY3" fmla="*/ 659757 h 821802"/>
              <a:gd name="connsiteX4" fmla="*/ 389680 w 1616597"/>
              <a:gd name="connsiteY4" fmla="*/ 659757 h 821802"/>
              <a:gd name="connsiteX5" fmla="*/ 54015 w 1616597"/>
              <a:gd name="connsiteY5" fmla="*/ 798653 h 821802"/>
              <a:gd name="connsiteX6" fmla="*/ 65589 w 1616597"/>
              <a:gd name="connsiteY6" fmla="*/ 798653 h 821802"/>
              <a:gd name="connsiteX7" fmla="*/ 65589 w 1616597"/>
              <a:gd name="connsiteY7" fmla="*/ 798653 h 821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16597" h="821802">
                <a:moveTo>
                  <a:pt x="1616597" y="0"/>
                </a:moveTo>
                <a:cubicBezTo>
                  <a:pt x="1420792" y="34724"/>
                  <a:pt x="1224987" y="69448"/>
                  <a:pt x="1153610" y="150471"/>
                </a:cubicBezTo>
                <a:cubicBezTo>
                  <a:pt x="1082233" y="231494"/>
                  <a:pt x="1232704" y="401256"/>
                  <a:pt x="1188334" y="486137"/>
                </a:cubicBezTo>
                <a:cubicBezTo>
                  <a:pt x="1143964" y="571018"/>
                  <a:pt x="1020501" y="630820"/>
                  <a:pt x="887392" y="659757"/>
                </a:cubicBezTo>
                <a:cubicBezTo>
                  <a:pt x="754283" y="688694"/>
                  <a:pt x="528576" y="636608"/>
                  <a:pt x="389680" y="659757"/>
                </a:cubicBezTo>
                <a:cubicBezTo>
                  <a:pt x="250784" y="682906"/>
                  <a:pt x="108030" y="775504"/>
                  <a:pt x="54015" y="798653"/>
                </a:cubicBezTo>
                <a:cubicBezTo>
                  <a:pt x="0" y="821802"/>
                  <a:pt x="65589" y="798653"/>
                  <a:pt x="65589" y="798653"/>
                </a:cubicBezTo>
                <a:lnTo>
                  <a:pt x="65589" y="798653"/>
                </a:lnTo>
              </a:path>
            </a:pathLst>
          </a:custGeom>
          <a:noFill/>
          <a:ln w="38100" cap="flat" cmpd="sng" algn="ctr">
            <a:solidFill>
              <a:srgbClr val="3D8B80"/>
            </a:solidFill>
            <a:prstDash val="solid"/>
          </a:ln>
          <a:effectLst/>
        </p:spPr>
        <p:txBody>
          <a:bodyPr lIns="116960" tIns="58479" rIns="116960" bIns="58479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9" name="Picture 3" descr="C:\Documents and Settings\Jan Rabaey\My Documents\My Files\GSRC\Proposals\D&amp;TSpecialIssue\Chapters\tablet.GIF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3748034" y="4572229"/>
            <a:ext cx="928649" cy="58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Picture 30"/>
          <p:cNvPicPr>
            <a:picLocks noChangeAspect="1" noChangeArrowheads="1"/>
          </p:cNvPicPr>
          <p:nvPr/>
        </p:nvPicPr>
        <p:blipFill>
          <a:blip r:embed="rId26" cstate="email"/>
          <a:srcRect/>
          <a:stretch>
            <a:fillRect/>
          </a:stretch>
        </p:blipFill>
        <p:spPr bwMode="auto">
          <a:xfrm>
            <a:off x="5102692" y="5138401"/>
            <a:ext cx="705723" cy="653467"/>
          </a:xfrm>
          <a:prstGeom prst="rect">
            <a:avLst/>
          </a:prstGeom>
          <a:solidFill>
            <a:srgbClr val="000000">
              <a:lumMod val="95000"/>
            </a:srgb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1" name="Picture 28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1860221" y="4995895"/>
            <a:ext cx="634001" cy="542519"/>
          </a:xfrm>
          <a:prstGeom prst="rect">
            <a:avLst/>
          </a:prstGeom>
          <a:solidFill>
            <a:srgbClr val="000000">
              <a:lumMod val="95000"/>
            </a:srgbClr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4A95B0">
                <a:gamma/>
                <a:shade val="60000"/>
                <a:invGamma/>
              </a:srgbClr>
            </a:prstShdw>
          </a:effectLst>
        </p:spPr>
      </p:pic>
      <p:sp>
        <p:nvSpPr>
          <p:cNvPr id="52" name="Freeform 40"/>
          <p:cNvSpPr/>
          <p:nvPr/>
        </p:nvSpPr>
        <p:spPr>
          <a:xfrm>
            <a:off x="4973333" y="1920310"/>
            <a:ext cx="2435502" cy="1397755"/>
          </a:xfrm>
          <a:custGeom>
            <a:avLst/>
            <a:gdLst>
              <a:gd name="connsiteX0" fmla="*/ 0 w 2314937"/>
              <a:gd name="connsiteY0" fmla="*/ 1527859 h 1527859"/>
              <a:gd name="connsiteX1" fmla="*/ 2048719 w 2314937"/>
              <a:gd name="connsiteY1" fmla="*/ 0 h 1527859"/>
              <a:gd name="connsiteX2" fmla="*/ 2314937 w 2314937"/>
              <a:gd name="connsiteY2" fmla="*/ 0 h 1527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14937" h="1527859">
                <a:moveTo>
                  <a:pt x="0" y="1527859"/>
                </a:moveTo>
                <a:lnTo>
                  <a:pt x="2048719" y="0"/>
                </a:lnTo>
                <a:lnTo>
                  <a:pt x="2314937" y="0"/>
                </a:lnTo>
              </a:path>
            </a:pathLst>
          </a:custGeom>
          <a:noFill/>
          <a:ln w="25400" cap="flat" cmpd="sng" algn="ctr">
            <a:solidFill>
              <a:srgbClr val="ED171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116960" tIns="58479" rIns="116960" bIns="58479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FFE1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Freeform 41"/>
          <p:cNvSpPr/>
          <p:nvPr/>
        </p:nvSpPr>
        <p:spPr>
          <a:xfrm>
            <a:off x="6050320" y="4342132"/>
            <a:ext cx="1686696" cy="742559"/>
          </a:xfrm>
          <a:custGeom>
            <a:avLst/>
            <a:gdLst>
              <a:gd name="connsiteX0" fmla="*/ 0 w 1516283"/>
              <a:gd name="connsiteY0" fmla="*/ 0 h 833377"/>
              <a:gd name="connsiteX1" fmla="*/ 1250066 w 1516283"/>
              <a:gd name="connsiteY1" fmla="*/ 821803 h 833377"/>
              <a:gd name="connsiteX2" fmla="*/ 1516283 w 1516283"/>
              <a:gd name="connsiteY2" fmla="*/ 833377 h 833377"/>
              <a:gd name="connsiteX3" fmla="*/ 1516283 w 1516283"/>
              <a:gd name="connsiteY3" fmla="*/ 833377 h 83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6283" h="833377">
                <a:moveTo>
                  <a:pt x="0" y="0"/>
                </a:moveTo>
                <a:lnTo>
                  <a:pt x="1250066" y="821803"/>
                </a:lnTo>
                <a:lnTo>
                  <a:pt x="1516283" y="833377"/>
                </a:lnTo>
                <a:lnTo>
                  <a:pt x="1516283" y="833377"/>
                </a:lnTo>
              </a:path>
            </a:pathLst>
          </a:custGeom>
          <a:noFill/>
          <a:ln w="25400" cap="flat" cmpd="sng" algn="ctr">
            <a:solidFill>
              <a:srgbClr val="ED171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116960" tIns="58479" rIns="116960" bIns="58479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4" name="Picture 10" descr="1834540_4daa912b78.jpg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00" b="40981"/>
          <a:stretch>
            <a:fillRect/>
          </a:stretch>
        </p:blipFill>
        <p:spPr bwMode="auto">
          <a:xfrm>
            <a:off x="2691013" y="2593116"/>
            <a:ext cx="2838280" cy="1506389"/>
          </a:xfrm>
          <a:prstGeom prst="ellipse">
            <a:avLst/>
          </a:prstGeom>
          <a:ln w="9525">
            <a:noFill/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Box 1"/>
          <p:cNvSpPr txBox="1"/>
          <p:nvPr/>
        </p:nvSpPr>
        <p:spPr>
          <a:xfrm>
            <a:off x="3294868" y="2607179"/>
            <a:ext cx="1576315" cy="425877"/>
          </a:xfrm>
          <a:prstGeom prst="rect">
            <a:avLst/>
          </a:prstGeom>
          <a:noFill/>
        </p:spPr>
        <p:txBody>
          <a:bodyPr wrap="none" lIns="116960" tIns="58479" rIns="116960" bIns="58479" rtlCol="0">
            <a:spAutoFit/>
          </a:bodyPr>
          <a:lstStyle/>
          <a:p>
            <a:r>
              <a:rPr lang="it-IT" sz="2000" b="1" dirty="0">
                <a:solidFill>
                  <a:srgbClr val="4A95B0"/>
                </a:solidFill>
                <a:ea typeface="+mn-ea"/>
                <a:cs typeface="Arial" pitchFamily="34" charset="0"/>
              </a:rPr>
              <a:t>The Cloud!</a:t>
            </a:r>
            <a:endParaRPr lang="en-US" sz="2000" b="1" dirty="0">
              <a:solidFill>
                <a:srgbClr val="4A95B0"/>
              </a:solidFill>
              <a:ea typeface="+mn-ea"/>
              <a:cs typeface="Arial" pitchFamily="34" charset="0"/>
            </a:endParaRPr>
          </a:p>
        </p:txBody>
      </p:sp>
      <p:sp>
        <p:nvSpPr>
          <p:cNvPr id="57" name="CasellaDiTesto 56"/>
          <p:cNvSpPr txBox="1"/>
          <p:nvPr/>
        </p:nvSpPr>
        <p:spPr>
          <a:xfrm>
            <a:off x="1339616" y="374147"/>
            <a:ext cx="5598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>
                <a:solidFill>
                  <a:srgbClr val="000000"/>
                </a:solidFill>
              </a:rPr>
              <a:t>Internet of </a:t>
            </a:r>
            <a:r>
              <a:rPr lang="it-IT" b="1" i="1" dirty="0" err="1">
                <a:solidFill>
                  <a:srgbClr val="000000"/>
                </a:solidFill>
              </a:rPr>
              <a:t>Things</a:t>
            </a:r>
            <a:r>
              <a:rPr lang="it-IT" b="1" i="1" dirty="0">
                <a:solidFill>
                  <a:srgbClr val="000000"/>
                </a:solidFill>
              </a:rPr>
              <a:t>, interconnessione globale </a:t>
            </a:r>
          </a:p>
        </p:txBody>
      </p:sp>
    </p:spTree>
    <p:extLst>
      <p:ext uri="{BB962C8B-B14F-4D97-AF65-F5344CB8AC3E}">
        <p14:creationId xmlns:p14="http://schemas.microsoft.com/office/powerpoint/2010/main" val="278798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1" grpId="0"/>
      <p:bldP spid="5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3000">
              <a:schemeClr val="accent1">
                <a:lumMod val="5000"/>
                <a:lumOff val="95000"/>
              </a:schemeClr>
            </a:gs>
            <a:gs pos="77000">
              <a:schemeClr val="accent1">
                <a:lumMod val="45000"/>
                <a:lumOff val="55000"/>
              </a:schemeClr>
            </a:gs>
            <a:gs pos="100000">
              <a:srgbClr val="3F76BA"/>
            </a:gs>
            <a:gs pos="59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85750" y="209550"/>
            <a:ext cx="8458200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it-IT">
              <a:solidFill>
                <a:srgbClr val="000000"/>
              </a:solidFill>
            </a:endParaRP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20" y="61368"/>
            <a:ext cx="1062576" cy="1062576"/>
          </a:xfrm>
          <a:prstGeom prst="rect">
            <a:avLst/>
          </a:prstGeom>
        </p:spPr>
      </p:pic>
      <p:sp>
        <p:nvSpPr>
          <p:cNvPr id="21" name="Rettangolo 20"/>
          <p:cNvSpPr/>
          <p:nvPr/>
        </p:nvSpPr>
        <p:spPr>
          <a:xfrm>
            <a:off x="1272109" y="991331"/>
            <a:ext cx="56906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b="1" i="1" dirty="0">
                <a:solidFill>
                  <a:srgbClr val="000000"/>
                </a:solidFill>
              </a:rPr>
              <a:t>Internet of </a:t>
            </a:r>
            <a:r>
              <a:rPr lang="it-IT" sz="2000" b="1" i="1" dirty="0" err="1">
                <a:solidFill>
                  <a:srgbClr val="000000"/>
                </a:solidFill>
              </a:rPr>
              <a:t>Things</a:t>
            </a:r>
            <a:endParaRPr lang="it-IT" sz="2000" b="1" i="1" dirty="0">
              <a:solidFill>
                <a:srgbClr val="000000"/>
              </a:solidFill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1330907" y="374147"/>
            <a:ext cx="5598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000000"/>
                </a:solidFill>
              </a:rPr>
              <a:t>Digital </a:t>
            </a:r>
            <a:r>
              <a:rPr lang="it-IT" b="1" dirty="0" err="1">
                <a:solidFill>
                  <a:srgbClr val="000000"/>
                </a:solidFill>
              </a:rPr>
              <a:t>Revolution</a:t>
            </a:r>
            <a:r>
              <a:rPr lang="it-IT" b="1" dirty="0">
                <a:solidFill>
                  <a:srgbClr val="000000"/>
                </a:solidFill>
              </a:rPr>
              <a:t> e Pubblica Amministrazione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6937" y="117127"/>
            <a:ext cx="2091109" cy="951058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105954" y="1700208"/>
            <a:ext cx="89320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solidFill>
                  <a:srgbClr val="000000"/>
                </a:solidFill>
              </a:rPr>
              <a:t>I principali ambiti applicativi e operativi interessati dallo sviluppo della </a:t>
            </a:r>
            <a:r>
              <a:rPr lang="it-IT" b="1" dirty="0" err="1">
                <a:solidFill>
                  <a:srgbClr val="000000"/>
                </a:solidFill>
              </a:rPr>
              <a:t>IoT</a:t>
            </a:r>
            <a:r>
              <a:rPr lang="it-IT" b="1" dirty="0">
                <a:solidFill>
                  <a:srgbClr val="000000"/>
                </a:solidFill>
              </a:rPr>
              <a:t> </a:t>
            </a:r>
            <a:endParaRPr lang="it-IT" sz="1400" b="1" dirty="0">
              <a:solidFill>
                <a:srgbClr val="000000"/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5004198" y="2356370"/>
            <a:ext cx="324148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dirty="0"/>
          </a:p>
          <a:p>
            <a:r>
              <a:rPr lang="it-IT" dirty="0"/>
              <a:t>    Sorveglianza</a:t>
            </a:r>
          </a:p>
          <a:p>
            <a:r>
              <a:rPr lang="it-IT" dirty="0"/>
              <a:t>    Rilevazione eventi avversi</a:t>
            </a:r>
          </a:p>
          <a:p>
            <a:r>
              <a:rPr lang="it-IT" dirty="0"/>
              <a:t>    Smart </a:t>
            </a:r>
            <a:r>
              <a:rPr lang="it-IT" dirty="0" err="1"/>
              <a:t>grid</a:t>
            </a:r>
            <a:endParaRPr lang="it-IT" dirty="0"/>
          </a:p>
          <a:p>
            <a:r>
              <a:rPr lang="it-IT" dirty="0"/>
              <a:t>    Smart City</a:t>
            </a:r>
          </a:p>
          <a:p>
            <a:r>
              <a:rPr lang="it-IT" dirty="0"/>
              <a:t>    Sistemi Embedded</a:t>
            </a:r>
          </a:p>
          <a:p>
            <a:r>
              <a:rPr lang="it-IT" dirty="0"/>
              <a:t>    Telematica</a:t>
            </a:r>
          </a:p>
          <a:p>
            <a:r>
              <a:rPr lang="it-IT" dirty="0"/>
              <a:t>    Agricoltura</a:t>
            </a:r>
          </a:p>
          <a:p>
            <a:r>
              <a:rPr lang="it-IT" dirty="0"/>
              <a:t>    Zootecnia</a:t>
            </a:r>
          </a:p>
        </p:txBody>
      </p:sp>
      <p:sp>
        <p:nvSpPr>
          <p:cNvPr id="3" name="Rettangolo 2"/>
          <p:cNvSpPr/>
          <p:nvPr/>
        </p:nvSpPr>
        <p:spPr>
          <a:xfrm>
            <a:off x="466119" y="2356370"/>
            <a:ext cx="388978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dirty="0"/>
          </a:p>
          <a:p>
            <a:r>
              <a:rPr lang="it-IT" dirty="0"/>
              <a:t>    Domotica</a:t>
            </a:r>
          </a:p>
          <a:p>
            <a:r>
              <a:rPr lang="it-IT" dirty="0"/>
              <a:t>    Robotica</a:t>
            </a:r>
          </a:p>
          <a:p>
            <a:r>
              <a:rPr lang="it-IT" dirty="0"/>
              <a:t>    Avionica</a:t>
            </a:r>
          </a:p>
          <a:p>
            <a:r>
              <a:rPr lang="it-IT" dirty="0"/>
              <a:t>    Industria automobilistica </a:t>
            </a:r>
          </a:p>
          <a:p>
            <a:r>
              <a:rPr lang="it-IT" dirty="0"/>
              <a:t>    Biomedicale</a:t>
            </a:r>
          </a:p>
          <a:p>
            <a:r>
              <a:rPr lang="it-IT" dirty="0"/>
              <a:t>    Monitoraggio in ambito industriale</a:t>
            </a:r>
          </a:p>
          <a:p>
            <a:r>
              <a:rPr lang="it-IT" dirty="0"/>
              <a:t>    Telemetria</a:t>
            </a:r>
          </a:p>
          <a:p>
            <a:r>
              <a:rPr lang="it-IT" dirty="0"/>
              <a:t>    Reti wireless di sensori</a:t>
            </a:r>
          </a:p>
        </p:txBody>
      </p:sp>
    </p:spTree>
    <p:extLst>
      <p:ext uri="{BB962C8B-B14F-4D97-AF65-F5344CB8AC3E}">
        <p14:creationId xmlns:p14="http://schemas.microsoft.com/office/powerpoint/2010/main" val="23069392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3000">
              <a:schemeClr val="accent1">
                <a:lumMod val="5000"/>
                <a:lumOff val="95000"/>
              </a:schemeClr>
            </a:gs>
            <a:gs pos="77000">
              <a:schemeClr val="accent1">
                <a:lumMod val="45000"/>
                <a:lumOff val="55000"/>
              </a:schemeClr>
            </a:gs>
            <a:gs pos="100000">
              <a:srgbClr val="3F76BA"/>
            </a:gs>
            <a:gs pos="59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85750" y="209550"/>
            <a:ext cx="8458200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it-IT">
              <a:solidFill>
                <a:srgbClr val="000000"/>
              </a:solidFill>
            </a:endParaRP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20" y="61368"/>
            <a:ext cx="1062576" cy="1062576"/>
          </a:xfrm>
          <a:prstGeom prst="rect">
            <a:avLst/>
          </a:prstGeom>
        </p:spPr>
      </p:pic>
      <p:sp>
        <p:nvSpPr>
          <p:cNvPr id="22" name="Rettangolo 21"/>
          <p:cNvSpPr/>
          <p:nvPr/>
        </p:nvSpPr>
        <p:spPr>
          <a:xfrm>
            <a:off x="0" y="6442502"/>
            <a:ext cx="9144000" cy="25391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r>
              <a:rPr lang="it-IT" sz="1050" b="1" dirty="0">
                <a:solidFill>
                  <a:srgbClr val="000000"/>
                </a:solidFill>
              </a:rPr>
              <a:t>Roberto PARENTE - </a:t>
            </a:r>
            <a:r>
              <a:rPr lang="it-IT" sz="1050" dirty="0">
                <a:solidFill>
                  <a:srgbClr val="000000"/>
                </a:solidFill>
              </a:rPr>
              <a:t>L.I.S.A. Lab, Dipartimento DISA-MIS  Management &amp; </a:t>
            </a:r>
            <a:r>
              <a:rPr lang="it-IT" sz="1050" dirty="0" err="1">
                <a:solidFill>
                  <a:srgbClr val="000000"/>
                </a:solidFill>
              </a:rPr>
              <a:t>Innovation</a:t>
            </a:r>
            <a:r>
              <a:rPr lang="it-IT" sz="1050" dirty="0">
                <a:solidFill>
                  <a:srgbClr val="000000"/>
                </a:solidFill>
              </a:rPr>
              <a:t> Systems – Università degli Studi di Salerno</a:t>
            </a:r>
          </a:p>
        </p:txBody>
      </p:sp>
      <p:sp>
        <p:nvSpPr>
          <p:cNvPr id="21" name="Rettangolo 20"/>
          <p:cNvSpPr/>
          <p:nvPr/>
        </p:nvSpPr>
        <p:spPr>
          <a:xfrm>
            <a:off x="1284909" y="847086"/>
            <a:ext cx="56906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b="1" i="1" dirty="0">
                <a:solidFill>
                  <a:srgbClr val="000000"/>
                </a:solidFill>
              </a:rPr>
              <a:t>Big Data &amp; Analytics</a:t>
            </a:r>
          </a:p>
        </p:txBody>
      </p:sp>
      <p:sp>
        <p:nvSpPr>
          <p:cNvPr id="23" name="CasellaDiTesto 22"/>
          <p:cNvSpPr txBox="1"/>
          <p:nvPr/>
        </p:nvSpPr>
        <p:spPr>
          <a:xfrm>
            <a:off x="1330907" y="374147"/>
            <a:ext cx="5598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000000"/>
                </a:solidFill>
              </a:rPr>
              <a:t>Digital </a:t>
            </a:r>
            <a:r>
              <a:rPr lang="it-IT" b="1" dirty="0" err="1">
                <a:solidFill>
                  <a:srgbClr val="000000"/>
                </a:solidFill>
              </a:rPr>
              <a:t>Revolution</a:t>
            </a:r>
            <a:r>
              <a:rPr lang="it-IT" b="1" dirty="0">
                <a:solidFill>
                  <a:srgbClr val="000000"/>
                </a:solidFill>
              </a:rPr>
              <a:t> e Pubblica Amministrazione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6937" y="117127"/>
            <a:ext cx="2091109" cy="951058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48804" y="1340043"/>
            <a:ext cx="893209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i="1" dirty="0">
                <a:solidFill>
                  <a:srgbClr val="000000"/>
                </a:solidFill>
              </a:rPr>
              <a:t>Big Data: </a:t>
            </a:r>
            <a:r>
              <a:rPr lang="it-IT" sz="1100" dirty="0"/>
              <a:t> </a:t>
            </a:r>
            <a:r>
              <a:rPr lang="it-IT" sz="1100" b="1" dirty="0"/>
              <a:t>3V (</a:t>
            </a:r>
            <a:r>
              <a:rPr lang="it-IT" sz="1100" b="1" i="1" dirty="0" err="1"/>
              <a:t>Velocity</a:t>
            </a:r>
            <a:r>
              <a:rPr lang="it-IT" sz="1100" b="1" i="1" dirty="0"/>
              <a:t>, Volume, </a:t>
            </a:r>
            <a:r>
              <a:rPr lang="it-IT" sz="1100" b="1" i="1" dirty="0" err="1"/>
              <a:t>Variety</a:t>
            </a:r>
            <a:r>
              <a:rPr lang="it-IT" sz="1100" b="1" dirty="0"/>
              <a:t>) 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9330" y="1772241"/>
            <a:ext cx="5091037" cy="2525316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250020" y="4472827"/>
            <a:ext cx="86439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/>
              <a:t>I Big Data superano i limiti dimensionali degli strumenti database tradizionali e con questo termine si individuano anche le tecnologie finalizzate ad estrarre da essi conoscenze e valore. </a:t>
            </a:r>
          </a:p>
          <a:p>
            <a:pPr algn="just"/>
            <a:r>
              <a:rPr lang="it-IT" dirty="0"/>
              <a:t>Dunque, il termine Big Data ricomprende anche l'</a:t>
            </a:r>
            <a:r>
              <a:rPr lang="it-IT" b="1" dirty="0"/>
              <a:t>analisi</a:t>
            </a:r>
            <a:r>
              <a:rPr lang="it-IT" dirty="0"/>
              <a:t> di queste quantità incredibilmente grandi di informazioni (Analytics).</a:t>
            </a:r>
          </a:p>
        </p:txBody>
      </p:sp>
      <p:sp>
        <p:nvSpPr>
          <p:cNvPr id="13" name="Rettangolo 12"/>
          <p:cNvSpPr/>
          <p:nvPr/>
        </p:nvSpPr>
        <p:spPr>
          <a:xfrm>
            <a:off x="240562" y="6083149"/>
            <a:ext cx="1301959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it-IT" sz="1050" dirty="0">
                <a:solidFill>
                  <a:srgbClr val="000000"/>
                </a:solidFill>
              </a:rPr>
              <a:t>Immagini: dal Web</a:t>
            </a:r>
          </a:p>
        </p:txBody>
      </p:sp>
    </p:spTree>
    <p:extLst>
      <p:ext uri="{BB962C8B-B14F-4D97-AF65-F5344CB8AC3E}">
        <p14:creationId xmlns:p14="http://schemas.microsoft.com/office/powerpoint/2010/main" val="25003595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3000">
              <a:schemeClr val="accent1">
                <a:lumMod val="5000"/>
                <a:lumOff val="95000"/>
              </a:schemeClr>
            </a:gs>
            <a:gs pos="77000">
              <a:schemeClr val="accent1">
                <a:lumMod val="45000"/>
                <a:lumOff val="55000"/>
              </a:schemeClr>
            </a:gs>
            <a:gs pos="100000">
              <a:srgbClr val="3F76BA"/>
            </a:gs>
            <a:gs pos="59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85750" y="209550"/>
            <a:ext cx="8458200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it-IT">
              <a:solidFill>
                <a:srgbClr val="000000"/>
              </a:solidFill>
            </a:endParaRP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20" y="61368"/>
            <a:ext cx="1062576" cy="1062576"/>
          </a:xfrm>
          <a:prstGeom prst="rect">
            <a:avLst/>
          </a:prstGeom>
        </p:spPr>
      </p:pic>
      <p:sp>
        <p:nvSpPr>
          <p:cNvPr id="22" name="Rettangolo 21"/>
          <p:cNvSpPr/>
          <p:nvPr/>
        </p:nvSpPr>
        <p:spPr>
          <a:xfrm>
            <a:off x="0" y="6442502"/>
            <a:ext cx="9144000" cy="25391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r>
              <a:rPr lang="it-IT" sz="1050" b="1" dirty="0">
                <a:solidFill>
                  <a:srgbClr val="000000"/>
                </a:solidFill>
              </a:rPr>
              <a:t>Roberto PARENTE - </a:t>
            </a:r>
            <a:r>
              <a:rPr lang="it-IT" sz="1050" dirty="0">
                <a:solidFill>
                  <a:srgbClr val="000000"/>
                </a:solidFill>
              </a:rPr>
              <a:t>L.I.S.A. Lab, Dipartimento DISA-MIS  Management &amp; </a:t>
            </a:r>
            <a:r>
              <a:rPr lang="it-IT" sz="1050" dirty="0" err="1">
                <a:solidFill>
                  <a:srgbClr val="000000"/>
                </a:solidFill>
              </a:rPr>
              <a:t>Innovation</a:t>
            </a:r>
            <a:r>
              <a:rPr lang="it-IT" sz="1050" dirty="0">
                <a:solidFill>
                  <a:srgbClr val="000000"/>
                </a:solidFill>
              </a:rPr>
              <a:t> Systems – Università degli Studi di Salerno</a:t>
            </a:r>
          </a:p>
        </p:txBody>
      </p:sp>
      <p:sp>
        <p:nvSpPr>
          <p:cNvPr id="21" name="Rettangolo 20"/>
          <p:cNvSpPr/>
          <p:nvPr/>
        </p:nvSpPr>
        <p:spPr>
          <a:xfrm>
            <a:off x="1260999" y="974391"/>
            <a:ext cx="56906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b="1" i="1" dirty="0">
                <a:solidFill>
                  <a:srgbClr val="000000"/>
                </a:solidFill>
              </a:rPr>
              <a:t>Big Data &amp; Analytics </a:t>
            </a:r>
          </a:p>
        </p:txBody>
      </p:sp>
      <p:sp>
        <p:nvSpPr>
          <p:cNvPr id="23" name="CasellaDiTesto 22"/>
          <p:cNvSpPr txBox="1"/>
          <p:nvPr/>
        </p:nvSpPr>
        <p:spPr>
          <a:xfrm>
            <a:off x="1330907" y="374147"/>
            <a:ext cx="5598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000000"/>
                </a:solidFill>
              </a:rPr>
              <a:t>Digital </a:t>
            </a:r>
            <a:r>
              <a:rPr lang="it-IT" b="1" dirty="0" err="1">
                <a:solidFill>
                  <a:srgbClr val="000000"/>
                </a:solidFill>
              </a:rPr>
              <a:t>Revolution</a:t>
            </a:r>
            <a:r>
              <a:rPr lang="it-IT" b="1" dirty="0">
                <a:solidFill>
                  <a:srgbClr val="000000"/>
                </a:solidFill>
              </a:rPr>
              <a:t> e Pubblica Amministrazione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6937" y="117127"/>
            <a:ext cx="2091109" cy="951058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322053" y="1556142"/>
            <a:ext cx="85052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600" dirty="0">
                <a:solidFill>
                  <a:srgbClr val="000000"/>
                </a:solidFill>
              </a:rPr>
              <a:t>L’estrazione di significato dai Big Data è un processo di Business Intelligence adattato</a:t>
            </a:r>
            <a:br>
              <a:rPr lang="it-IT" sz="1600" dirty="0">
                <a:solidFill>
                  <a:srgbClr val="000000"/>
                </a:solidFill>
              </a:rPr>
            </a:br>
            <a:r>
              <a:rPr lang="it-IT" sz="1600" dirty="0">
                <a:solidFill>
                  <a:srgbClr val="000000"/>
                </a:solidFill>
              </a:rPr>
              <a:t> </a:t>
            </a:r>
            <a:endParaRPr lang="it-IT" sz="1200" dirty="0">
              <a:solidFill>
                <a:srgbClr val="000000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053" y="2996802"/>
            <a:ext cx="8505262" cy="2867675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322053" y="2132406"/>
            <a:ext cx="85052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/>
              <a:t>La presenza di dati non strutturati, rende necessario un diverso approccio nell’analisi che differisce dai tradizionali sistemi di gestione delle basi di dati </a:t>
            </a:r>
            <a:r>
              <a:rPr lang="it-IT" sz="1600" dirty="0">
                <a:solidFill>
                  <a:srgbClr val="000000"/>
                </a:solidFill>
              </a:rPr>
              <a:t>(</a:t>
            </a:r>
            <a:r>
              <a:rPr lang="it-IT" sz="1600" dirty="0" err="1">
                <a:solidFill>
                  <a:srgbClr val="000000"/>
                </a:solidFill>
              </a:rPr>
              <a:t>analytics</a:t>
            </a:r>
            <a:r>
              <a:rPr lang="it-IT" sz="1600" dirty="0">
                <a:solidFill>
                  <a:srgbClr val="000000"/>
                </a:solidFill>
              </a:rPr>
              <a:t>)</a:t>
            </a:r>
            <a:r>
              <a:rPr lang="it-IT" sz="1600" dirty="0"/>
              <a:t>.</a:t>
            </a:r>
            <a:endParaRPr lang="it-IT" sz="1200" dirty="0">
              <a:solidFill>
                <a:srgbClr val="000000"/>
              </a:solidFill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240562" y="6083149"/>
            <a:ext cx="1301959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it-IT" sz="1050" dirty="0">
                <a:solidFill>
                  <a:srgbClr val="000000"/>
                </a:solidFill>
              </a:rPr>
              <a:t>Immagini: dal Web</a:t>
            </a:r>
          </a:p>
        </p:txBody>
      </p:sp>
    </p:spTree>
    <p:extLst>
      <p:ext uri="{BB962C8B-B14F-4D97-AF65-F5344CB8AC3E}">
        <p14:creationId xmlns:p14="http://schemas.microsoft.com/office/powerpoint/2010/main" val="3331201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3000">
              <a:schemeClr val="accent1">
                <a:lumMod val="5000"/>
                <a:lumOff val="95000"/>
              </a:schemeClr>
            </a:gs>
            <a:gs pos="77000">
              <a:schemeClr val="accent1">
                <a:lumMod val="45000"/>
                <a:lumOff val="55000"/>
              </a:schemeClr>
            </a:gs>
            <a:gs pos="100000">
              <a:srgbClr val="3F76BA"/>
            </a:gs>
            <a:gs pos="59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85750" y="209550"/>
            <a:ext cx="8458200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it-IT">
              <a:solidFill>
                <a:srgbClr val="000000"/>
              </a:solidFill>
            </a:endParaRP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20" y="61368"/>
            <a:ext cx="1062576" cy="1062576"/>
          </a:xfrm>
          <a:prstGeom prst="rect">
            <a:avLst/>
          </a:prstGeom>
        </p:spPr>
      </p:pic>
      <p:sp>
        <p:nvSpPr>
          <p:cNvPr id="22" name="Rettangolo 21"/>
          <p:cNvSpPr/>
          <p:nvPr/>
        </p:nvSpPr>
        <p:spPr>
          <a:xfrm>
            <a:off x="0" y="6442502"/>
            <a:ext cx="9144000" cy="41549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r>
              <a:rPr lang="it-IT" sz="1050" b="1" dirty="0">
                <a:solidFill>
                  <a:srgbClr val="000000"/>
                </a:solidFill>
              </a:rPr>
              <a:t>Roberto PARENTE</a:t>
            </a:r>
          </a:p>
          <a:p>
            <a:r>
              <a:rPr lang="it-IT" sz="1050" dirty="0">
                <a:solidFill>
                  <a:srgbClr val="000000"/>
                </a:solidFill>
              </a:rPr>
              <a:t>L.I.S.A. Lab, Dipartimento DISA-MIS  Management &amp; </a:t>
            </a:r>
            <a:r>
              <a:rPr lang="it-IT" sz="1050" dirty="0" err="1">
                <a:solidFill>
                  <a:srgbClr val="000000"/>
                </a:solidFill>
              </a:rPr>
              <a:t>Innovation</a:t>
            </a:r>
            <a:r>
              <a:rPr lang="it-IT" sz="1050" dirty="0">
                <a:solidFill>
                  <a:srgbClr val="000000"/>
                </a:solidFill>
              </a:rPr>
              <a:t> Systems – Università degli Studi di Salerno</a:t>
            </a:r>
          </a:p>
        </p:txBody>
      </p:sp>
      <p:sp>
        <p:nvSpPr>
          <p:cNvPr id="21" name="Rettangolo 20"/>
          <p:cNvSpPr/>
          <p:nvPr/>
        </p:nvSpPr>
        <p:spPr>
          <a:xfrm>
            <a:off x="1247622" y="868130"/>
            <a:ext cx="56906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b="1" i="1" dirty="0">
                <a:solidFill>
                  <a:srgbClr val="000000"/>
                </a:solidFill>
              </a:rPr>
              <a:t>Intelligenza Artificiale</a:t>
            </a:r>
          </a:p>
        </p:txBody>
      </p:sp>
      <p:sp>
        <p:nvSpPr>
          <p:cNvPr id="23" name="CasellaDiTesto 22"/>
          <p:cNvSpPr txBox="1"/>
          <p:nvPr/>
        </p:nvSpPr>
        <p:spPr>
          <a:xfrm>
            <a:off x="1330907" y="374147"/>
            <a:ext cx="5598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000000"/>
                </a:solidFill>
              </a:rPr>
              <a:t>Digital </a:t>
            </a:r>
            <a:r>
              <a:rPr lang="it-IT" b="1" dirty="0" err="1">
                <a:solidFill>
                  <a:srgbClr val="000000"/>
                </a:solidFill>
              </a:rPr>
              <a:t>Revolution</a:t>
            </a:r>
            <a:r>
              <a:rPr lang="it-IT" b="1" dirty="0">
                <a:solidFill>
                  <a:srgbClr val="000000"/>
                </a:solidFill>
              </a:rPr>
              <a:t> e Pubblica Amministrazione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6937" y="117127"/>
            <a:ext cx="2091109" cy="95105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4005" y="2708670"/>
            <a:ext cx="6113381" cy="3193151"/>
          </a:xfrm>
          <a:prstGeom prst="rect">
            <a:avLst/>
          </a:prstGeom>
        </p:spPr>
      </p:pic>
      <p:sp>
        <p:nvSpPr>
          <p:cNvPr id="17" name="Rettangolo 16"/>
          <p:cNvSpPr/>
          <p:nvPr/>
        </p:nvSpPr>
        <p:spPr>
          <a:xfrm>
            <a:off x="240562" y="6083149"/>
            <a:ext cx="1301959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it-IT" sz="1050" dirty="0">
                <a:solidFill>
                  <a:srgbClr val="000000"/>
                </a:solidFill>
              </a:rPr>
              <a:t>Immagini: dal Web</a:t>
            </a:r>
          </a:p>
        </p:txBody>
      </p:sp>
      <p:sp>
        <p:nvSpPr>
          <p:cNvPr id="10" name="Rettangolo 9"/>
          <p:cNvSpPr/>
          <p:nvPr/>
        </p:nvSpPr>
        <p:spPr>
          <a:xfrm>
            <a:off x="250020" y="1641274"/>
            <a:ext cx="86439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/>
              <a:t>L’intelligenza artificiale avvicina il modo di “pensare” di una macchina a quello umano o, se vogliamo, l'abilità di un computer di svolgere funzioni e ragionamenti tipici della mente umana. </a:t>
            </a:r>
          </a:p>
        </p:txBody>
      </p:sp>
    </p:spTree>
    <p:extLst>
      <p:ext uri="{BB962C8B-B14F-4D97-AF65-F5344CB8AC3E}">
        <p14:creationId xmlns:p14="http://schemas.microsoft.com/office/powerpoint/2010/main" val="7211091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3000">
              <a:schemeClr val="accent1">
                <a:lumMod val="5000"/>
                <a:lumOff val="95000"/>
              </a:schemeClr>
            </a:gs>
            <a:gs pos="77000">
              <a:schemeClr val="accent1">
                <a:lumMod val="45000"/>
                <a:lumOff val="55000"/>
              </a:schemeClr>
            </a:gs>
            <a:gs pos="100000">
              <a:srgbClr val="3F76BA"/>
            </a:gs>
            <a:gs pos="59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85750" y="209550"/>
            <a:ext cx="8458200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it-IT">
              <a:solidFill>
                <a:srgbClr val="000000"/>
              </a:solidFill>
            </a:endParaRP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20" y="61368"/>
            <a:ext cx="1062576" cy="1062576"/>
          </a:xfrm>
          <a:prstGeom prst="rect">
            <a:avLst/>
          </a:prstGeom>
        </p:spPr>
      </p:pic>
      <p:sp>
        <p:nvSpPr>
          <p:cNvPr id="21" name="Rettangolo 20"/>
          <p:cNvSpPr/>
          <p:nvPr/>
        </p:nvSpPr>
        <p:spPr>
          <a:xfrm>
            <a:off x="1278844" y="894228"/>
            <a:ext cx="56906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b="1" i="1" dirty="0" err="1">
                <a:solidFill>
                  <a:srgbClr val="000000"/>
                </a:solidFill>
              </a:rPr>
              <a:t>BlockChain</a:t>
            </a:r>
            <a:endParaRPr lang="it-IT" sz="2000" b="1" i="1" dirty="0">
              <a:solidFill>
                <a:srgbClr val="000000"/>
              </a:solidFill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1330907" y="374147"/>
            <a:ext cx="5598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000000"/>
                </a:solidFill>
              </a:rPr>
              <a:t>Digital </a:t>
            </a:r>
            <a:r>
              <a:rPr lang="it-IT" b="1" dirty="0" err="1">
                <a:solidFill>
                  <a:srgbClr val="000000"/>
                </a:solidFill>
              </a:rPr>
              <a:t>Revolution</a:t>
            </a:r>
            <a:r>
              <a:rPr lang="it-IT" b="1" dirty="0">
                <a:solidFill>
                  <a:srgbClr val="000000"/>
                </a:solidFill>
              </a:rPr>
              <a:t> e Pubblica Amministrazione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6937" y="117127"/>
            <a:ext cx="2091109" cy="951058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250020" y="1700208"/>
            <a:ext cx="8643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In estrema sintesi, il </a:t>
            </a:r>
            <a:r>
              <a:rPr lang="it-IT" dirty="0" err="1"/>
              <a:t>blockchain</a:t>
            </a:r>
            <a:r>
              <a:rPr lang="it-IT" dirty="0"/>
              <a:t> è un database distribuito su milioni e milioni di computer interconnessi tra loro: </a:t>
            </a:r>
          </a:p>
        </p:txBody>
      </p:sp>
      <p:sp>
        <p:nvSpPr>
          <p:cNvPr id="10" name="Rettangolo 9"/>
          <p:cNvSpPr/>
          <p:nvPr/>
        </p:nvSpPr>
        <p:spPr>
          <a:xfrm>
            <a:off x="250020" y="2708670"/>
            <a:ext cx="461011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è distribuito;</a:t>
            </a:r>
          </a:p>
          <a:p>
            <a:r>
              <a:rPr lang="it-IT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è open source, chiunque può cambiare il codice sottostante e vedere cosa sta succedendo;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è veramente </a:t>
            </a:r>
            <a:r>
              <a:rPr lang="it-IT" dirty="0" err="1"/>
              <a:t>peer</a:t>
            </a:r>
            <a:r>
              <a:rPr lang="it-IT" dirty="0"/>
              <a:t> to </a:t>
            </a:r>
            <a:r>
              <a:rPr lang="it-IT" dirty="0" err="1"/>
              <a:t>peer</a:t>
            </a:r>
            <a:r>
              <a:rPr lang="it-IT" dirty="0"/>
              <a:t>: non richiede potenti intermediari per autenticare o effettuare transazioni.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6554" y="2683862"/>
            <a:ext cx="3698438" cy="261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336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3000">
              <a:schemeClr val="accent1">
                <a:lumMod val="5000"/>
                <a:lumOff val="95000"/>
              </a:schemeClr>
            </a:gs>
            <a:gs pos="77000">
              <a:schemeClr val="accent1">
                <a:lumMod val="45000"/>
                <a:lumOff val="55000"/>
              </a:schemeClr>
            </a:gs>
            <a:gs pos="100000">
              <a:srgbClr val="3F76BA"/>
            </a:gs>
            <a:gs pos="59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85750" y="209550"/>
            <a:ext cx="8458200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it-IT">
              <a:solidFill>
                <a:srgbClr val="000000"/>
              </a:solidFill>
            </a:endParaRP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20" y="61368"/>
            <a:ext cx="1062576" cy="1062576"/>
          </a:xfrm>
          <a:prstGeom prst="rect">
            <a:avLst/>
          </a:prstGeom>
        </p:spPr>
      </p:pic>
      <p:sp>
        <p:nvSpPr>
          <p:cNvPr id="22" name="Rettangolo 21"/>
          <p:cNvSpPr/>
          <p:nvPr/>
        </p:nvSpPr>
        <p:spPr>
          <a:xfrm>
            <a:off x="0" y="6442502"/>
            <a:ext cx="9144000" cy="25391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endParaRPr lang="it-IT" sz="1050" dirty="0">
              <a:solidFill>
                <a:srgbClr val="000000"/>
              </a:solidFill>
            </a:endParaRPr>
          </a:p>
        </p:txBody>
      </p:sp>
      <p:sp>
        <p:nvSpPr>
          <p:cNvPr id="21" name="Rettangolo 20"/>
          <p:cNvSpPr/>
          <p:nvPr/>
        </p:nvSpPr>
        <p:spPr>
          <a:xfrm>
            <a:off x="1274158" y="915286"/>
            <a:ext cx="56906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b="1" i="1" dirty="0">
                <a:solidFill>
                  <a:srgbClr val="000000"/>
                </a:solidFill>
              </a:rPr>
              <a:t>La </a:t>
            </a:r>
            <a:r>
              <a:rPr lang="it-IT" sz="2000" b="1" i="1" dirty="0" err="1">
                <a:solidFill>
                  <a:srgbClr val="000000"/>
                </a:solidFill>
              </a:rPr>
              <a:t>BlockChain</a:t>
            </a:r>
            <a:endParaRPr lang="it-IT" sz="2000" b="1" i="1" dirty="0">
              <a:solidFill>
                <a:srgbClr val="000000"/>
              </a:solidFill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1330907" y="374147"/>
            <a:ext cx="5598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000000"/>
                </a:solidFill>
              </a:rPr>
              <a:t>Digital </a:t>
            </a:r>
            <a:r>
              <a:rPr lang="it-IT" b="1" dirty="0" err="1">
                <a:solidFill>
                  <a:srgbClr val="000000"/>
                </a:solidFill>
              </a:rPr>
              <a:t>Revolution</a:t>
            </a:r>
            <a:r>
              <a:rPr lang="it-IT" b="1" dirty="0">
                <a:solidFill>
                  <a:srgbClr val="000000"/>
                </a:solidFill>
              </a:rPr>
              <a:t> e Pubblica Amministrazione</a:t>
            </a:r>
          </a:p>
        </p:txBody>
      </p:sp>
      <p:sp>
        <p:nvSpPr>
          <p:cNvPr id="24" name="Rettangolo 23"/>
          <p:cNvSpPr/>
          <p:nvPr/>
        </p:nvSpPr>
        <p:spPr>
          <a:xfrm>
            <a:off x="1042383" y="100749"/>
            <a:ext cx="612280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200" b="1" i="1" kern="0" dirty="0">
                <a:solidFill>
                  <a:srgbClr val="336F97"/>
                </a:solidFill>
              </a:rPr>
              <a:t>Le Tecnologie Digitali per l’Anticorruzione e la Trasparenza nella P.A.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6937" y="117127"/>
            <a:ext cx="2091109" cy="951058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250020" y="1700208"/>
            <a:ext cx="8643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La </a:t>
            </a:r>
            <a:r>
              <a:rPr lang="it-IT" dirty="0" err="1"/>
              <a:t>Blockchain</a:t>
            </a:r>
            <a:r>
              <a:rPr lang="it-IT" dirty="0"/>
              <a:t> rappresenta una sorta di Internet delle Transazioni: </a:t>
            </a:r>
          </a:p>
        </p:txBody>
      </p:sp>
      <p:sp>
        <p:nvSpPr>
          <p:cNvPr id="10" name="Rettangolo 9"/>
          <p:cNvSpPr/>
          <p:nvPr/>
        </p:nvSpPr>
        <p:spPr>
          <a:xfrm>
            <a:off x="250020" y="2708023"/>
            <a:ext cx="4464463" cy="2262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dirty="0"/>
              <a:t>è la chiara declinazione in digitale di un nuovo concetto di Trust;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dirty="0"/>
              <a:t>di disporre di una totale trasparenza; 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dirty="0"/>
              <a:t>di dare vita ad archivi condivisi,  inalterabili e non modificabili;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/>
              <a:t>si ritiene che la </a:t>
            </a:r>
            <a:r>
              <a:rPr lang="it-IT" dirty="0" err="1"/>
              <a:t>Blockchain</a:t>
            </a:r>
            <a:r>
              <a:rPr lang="it-IT" dirty="0"/>
              <a:t> possa assumere anche un valore “politico“;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6516" y="2708670"/>
            <a:ext cx="4179497" cy="2377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621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0643392B-A98B-4227-8810-A327AEB0B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it-IT" dirty="0"/>
              <a:t>Agenda degli argomenti 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A81D83EF-D72E-4297-AEB2-F996BCAFA7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2348880"/>
            <a:ext cx="3931920" cy="3951288"/>
          </a:xfrm>
        </p:spPr>
        <p:txBody>
          <a:bodyPr wrap="square" anchor="t">
            <a:normAutofit fontScale="92500" lnSpcReduction="20000"/>
          </a:bodyPr>
          <a:lstStyle/>
          <a:p>
            <a:pPr>
              <a:lnSpc>
                <a:spcPct val="90000"/>
              </a:lnSpc>
              <a:buFont typeface="Wingdings" pitchFamily="2" charset="2"/>
              <a:buChar char="ü"/>
            </a:pPr>
            <a:r>
              <a:rPr lang="it-IT" sz="2800" i="1" dirty="0"/>
              <a:t>IL PARADIGMA SMART</a:t>
            </a:r>
          </a:p>
          <a:p>
            <a:pPr>
              <a:lnSpc>
                <a:spcPct val="90000"/>
              </a:lnSpc>
              <a:buFont typeface="Wingdings" pitchFamily="2" charset="2"/>
              <a:buChar char="ü"/>
            </a:pPr>
            <a:r>
              <a:rPr lang="it-IT" sz="2800" i="1" dirty="0"/>
              <a:t>TECNOLOGIE ABILITANTI DIGITALI</a:t>
            </a:r>
          </a:p>
          <a:p>
            <a:pPr>
              <a:lnSpc>
                <a:spcPct val="90000"/>
              </a:lnSpc>
              <a:buFont typeface="Wingdings" pitchFamily="2" charset="2"/>
              <a:buChar char="ü"/>
            </a:pPr>
            <a:r>
              <a:rPr lang="it-IT" sz="2800" i="1" dirty="0"/>
              <a:t>I RISCHI CONNESSI ALLA DIGITALIZZAZIONE</a:t>
            </a:r>
          </a:p>
          <a:p>
            <a:pPr>
              <a:lnSpc>
                <a:spcPct val="90000"/>
              </a:lnSpc>
              <a:buFont typeface="Wingdings" pitchFamily="2" charset="2"/>
              <a:buChar char="ü"/>
            </a:pPr>
            <a:r>
              <a:rPr lang="it-IT" sz="2800" i="1" dirty="0"/>
              <a:t>IL CONCETTO DI SOCIETY 5.0</a:t>
            </a:r>
          </a:p>
          <a:p>
            <a:pPr>
              <a:lnSpc>
                <a:spcPct val="90000"/>
              </a:lnSpc>
              <a:buFont typeface="Wingdings" pitchFamily="2" charset="2"/>
              <a:buChar char="ü"/>
            </a:pPr>
            <a:r>
              <a:rPr lang="it-IT" sz="2800" i="1" dirty="0"/>
              <a:t>ELEMENTI DI ARCHITETTURA PER PROGETTARE SERVIZI PUBBLICI NELL’OTTICA DELLA SOCIETY 5.0</a:t>
            </a:r>
          </a:p>
          <a:p>
            <a:pPr marL="0" indent="0">
              <a:lnSpc>
                <a:spcPct val="90000"/>
              </a:lnSpc>
              <a:buNone/>
            </a:pPr>
            <a:endParaRPr lang="it-IT" sz="2800" dirty="0"/>
          </a:p>
          <a:p>
            <a:pPr marL="0" indent="0">
              <a:lnSpc>
                <a:spcPct val="90000"/>
              </a:lnSpc>
              <a:buNone/>
            </a:pPr>
            <a:endParaRPr lang="it-IT" sz="15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8FC59C1-7446-4BC1-9E41-63E19BFBC7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040" y="1648544"/>
            <a:ext cx="356235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7939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85750" y="209550"/>
            <a:ext cx="8458200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it-IT">
              <a:solidFill>
                <a:srgbClr val="000000"/>
              </a:solidFill>
            </a:endParaRP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20" y="61368"/>
            <a:ext cx="1062576" cy="1062576"/>
          </a:xfrm>
          <a:prstGeom prst="rect">
            <a:avLst/>
          </a:prstGeom>
        </p:spPr>
      </p:pic>
      <p:sp>
        <p:nvSpPr>
          <p:cNvPr id="24" name="Rettangolo 23"/>
          <p:cNvSpPr/>
          <p:nvPr/>
        </p:nvSpPr>
        <p:spPr>
          <a:xfrm>
            <a:off x="1042383" y="100749"/>
            <a:ext cx="612280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200" b="1" i="1" kern="0" dirty="0">
                <a:solidFill>
                  <a:srgbClr val="336F97"/>
                </a:solidFill>
              </a:rPr>
              <a:t>Le Tecnologie Digitali per l’Anticorruzione e la Trasparenza nella P.A.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6937" y="117127"/>
            <a:ext cx="2091109" cy="951058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1330516" y="763779"/>
            <a:ext cx="56906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>
                <a:solidFill>
                  <a:srgbClr val="000000"/>
                </a:solidFill>
              </a:rPr>
              <a:t>Interazione</a:t>
            </a:r>
            <a:r>
              <a:rPr lang="en-US" sz="1600" b="1" dirty="0">
                <a:solidFill>
                  <a:srgbClr val="000000"/>
                </a:solidFill>
              </a:rPr>
              <a:t> in tempo </a:t>
            </a:r>
            <a:r>
              <a:rPr lang="en-US" sz="1600" b="1" dirty="0" err="1">
                <a:solidFill>
                  <a:srgbClr val="000000"/>
                </a:solidFill>
              </a:rPr>
              <a:t>reale</a:t>
            </a:r>
            <a:r>
              <a:rPr lang="en-US" sz="1600" b="1" dirty="0">
                <a:solidFill>
                  <a:srgbClr val="000000"/>
                </a:solidFill>
              </a:rPr>
              <a:t> </a:t>
            </a:r>
            <a:r>
              <a:rPr lang="en-US" sz="1600" b="1" dirty="0" err="1">
                <a:solidFill>
                  <a:srgbClr val="000000"/>
                </a:solidFill>
              </a:rPr>
              <a:t>tra</a:t>
            </a:r>
            <a:r>
              <a:rPr lang="en-US" sz="1600" b="1" dirty="0">
                <a:solidFill>
                  <a:srgbClr val="000000"/>
                </a:solidFill>
              </a:rPr>
              <a:t> </a:t>
            </a:r>
            <a:r>
              <a:rPr lang="en-US" sz="1600" b="1" dirty="0" err="1">
                <a:solidFill>
                  <a:srgbClr val="000000"/>
                </a:solidFill>
              </a:rPr>
              <a:t>umani</a:t>
            </a:r>
            <a:r>
              <a:rPr lang="en-US" sz="1600" b="1" dirty="0">
                <a:solidFill>
                  <a:srgbClr val="000000"/>
                </a:solidFill>
              </a:rPr>
              <a:t> e </a:t>
            </a:r>
            <a:r>
              <a:rPr lang="en-US" sz="1600" b="1" dirty="0" err="1">
                <a:solidFill>
                  <a:srgbClr val="000000"/>
                </a:solidFill>
              </a:rPr>
              <a:t>cyberspazio</a:t>
            </a:r>
            <a:endParaRPr lang="it-IT" sz="1200" b="1" dirty="0">
              <a:solidFill>
                <a:srgbClr val="000000"/>
              </a:solidFill>
            </a:endParaRPr>
          </a:p>
        </p:txBody>
      </p:sp>
      <p:sp>
        <p:nvSpPr>
          <p:cNvPr id="18" name="TextBox 7"/>
          <p:cNvSpPr txBox="1"/>
          <p:nvPr/>
        </p:nvSpPr>
        <p:spPr bwMode="auto">
          <a:xfrm>
            <a:off x="2340029" y="4404411"/>
            <a:ext cx="3333191" cy="504651"/>
          </a:xfrm>
          <a:prstGeom prst="rect">
            <a:avLst/>
          </a:prstGeom>
          <a:noFill/>
          <a:ln w="9525" cap="flat" cmpd="sng" algn="ctr">
            <a:noFill/>
            <a:prstDash val="solid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00" b="0" i="0" u="none" strike="noStrike" kern="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The Immersed Human</a:t>
            </a:r>
          </a:p>
        </p:txBody>
      </p:sp>
      <p:pic>
        <p:nvPicPr>
          <p:cNvPr id="21" name="Content Placeholder 4" descr="coloreyewear_main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059" b="-4059"/>
          <a:stretch>
            <a:fillRect/>
          </a:stretch>
        </p:blipFill>
        <p:spPr>
          <a:xfrm>
            <a:off x="1021350" y="1701545"/>
            <a:ext cx="7101299" cy="3744379"/>
          </a:xfrm>
          <a:prstGeom prst="rect">
            <a:avLst/>
          </a:prstGeom>
        </p:spPr>
      </p:pic>
      <p:sp>
        <p:nvSpPr>
          <p:cNvPr id="23" name="TextBox 9"/>
          <p:cNvSpPr txBox="1"/>
          <p:nvPr/>
        </p:nvSpPr>
        <p:spPr bwMode="auto">
          <a:xfrm>
            <a:off x="177987" y="5373891"/>
            <a:ext cx="8715993" cy="646331"/>
          </a:xfrm>
          <a:prstGeom prst="rect">
            <a:avLst/>
          </a:prstGeom>
          <a:noFill/>
          <a:ln w="9525" cap="flat" cmpd="sng" algn="ctr">
            <a:noFill/>
            <a:prstDash val="solid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kern="0" dirty="0">
                <a:latin typeface="Arial"/>
                <a:ea typeface="+mn-ea"/>
                <a:cs typeface="Arial" pitchFamily="34" charset="0"/>
              </a:rPr>
              <a:t>L’ interazione tra gli esseri umani e il cyberspazio avviene attraverso dispositivi di input e output a contatto con il corpo e nell'ambiente circostante in realtà aumentata.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1330907" y="374147"/>
            <a:ext cx="5598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000000"/>
                </a:solidFill>
              </a:rPr>
              <a:t>Applicazioni e scenari futuri</a:t>
            </a:r>
            <a:endParaRPr lang="it-IT" sz="1400" b="1" dirty="0">
              <a:solidFill>
                <a:srgbClr val="000000"/>
              </a:solidFill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285750" y="1170792"/>
            <a:ext cx="86082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/>
              <a:t>Previsioni: 7 trilioni di dispositivi per 7 miliardi di individui</a:t>
            </a:r>
          </a:p>
          <a:p>
            <a:pPr algn="ctr"/>
            <a:r>
              <a:rPr lang="it-IT" dirty="0"/>
              <a:t>1,000 dispositivi interconnessi per persona nel 2025</a:t>
            </a:r>
          </a:p>
        </p:txBody>
      </p:sp>
      <p:sp>
        <p:nvSpPr>
          <p:cNvPr id="25" name="CasellaDiTesto 24"/>
          <p:cNvSpPr txBox="1"/>
          <p:nvPr/>
        </p:nvSpPr>
        <p:spPr>
          <a:xfrm>
            <a:off x="177987" y="6094221"/>
            <a:ext cx="68431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dirty="0"/>
              <a:t>Immagini: dal Web</a:t>
            </a:r>
          </a:p>
        </p:txBody>
      </p:sp>
    </p:spTree>
    <p:extLst>
      <p:ext uri="{BB962C8B-B14F-4D97-AF65-F5344CB8AC3E}">
        <p14:creationId xmlns:p14="http://schemas.microsoft.com/office/powerpoint/2010/main" val="23355786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3000">
              <a:schemeClr val="accent1">
                <a:lumMod val="5000"/>
                <a:lumOff val="95000"/>
              </a:schemeClr>
            </a:gs>
            <a:gs pos="77000">
              <a:schemeClr val="accent1">
                <a:lumMod val="45000"/>
                <a:lumOff val="55000"/>
              </a:schemeClr>
            </a:gs>
            <a:gs pos="100000">
              <a:srgbClr val="3F76BA"/>
            </a:gs>
            <a:gs pos="59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85750" y="209550"/>
            <a:ext cx="8458200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it-IT">
              <a:solidFill>
                <a:srgbClr val="000000"/>
              </a:solidFill>
            </a:endParaRP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20" y="61368"/>
            <a:ext cx="1062576" cy="1062576"/>
          </a:xfrm>
          <a:prstGeom prst="rect">
            <a:avLst/>
          </a:prstGeom>
        </p:spPr>
      </p:pic>
      <p:sp>
        <p:nvSpPr>
          <p:cNvPr id="23" name="CasellaDiTesto 22"/>
          <p:cNvSpPr txBox="1"/>
          <p:nvPr/>
        </p:nvSpPr>
        <p:spPr>
          <a:xfrm>
            <a:off x="1330907" y="374147"/>
            <a:ext cx="5598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C00000"/>
                </a:solidFill>
              </a:rPr>
              <a:t>Digital </a:t>
            </a:r>
            <a:r>
              <a:rPr lang="it-IT" b="1" dirty="0" err="1">
                <a:solidFill>
                  <a:srgbClr val="C00000"/>
                </a:solidFill>
              </a:rPr>
              <a:t>Revolution</a:t>
            </a:r>
            <a:r>
              <a:rPr lang="it-IT" b="1" dirty="0">
                <a:solidFill>
                  <a:srgbClr val="C00000"/>
                </a:solidFill>
              </a:rPr>
              <a:t> e Pubblica Amministrazione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6937" y="117127"/>
            <a:ext cx="2091109" cy="951058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105954" y="3075009"/>
            <a:ext cx="89320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b="1" dirty="0">
                <a:solidFill>
                  <a:srgbClr val="000000"/>
                </a:solidFill>
              </a:rPr>
              <a:t>Sicurezza</a:t>
            </a:r>
            <a:endParaRPr lang="it-IT" sz="32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6223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3000">
              <a:schemeClr val="accent1">
                <a:lumMod val="5000"/>
                <a:lumOff val="95000"/>
              </a:schemeClr>
            </a:gs>
            <a:gs pos="77000">
              <a:schemeClr val="accent1">
                <a:lumMod val="45000"/>
                <a:lumOff val="55000"/>
              </a:schemeClr>
            </a:gs>
            <a:gs pos="100000">
              <a:srgbClr val="3F76BA"/>
            </a:gs>
            <a:gs pos="59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85750" y="209550"/>
            <a:ext cx="8458200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it-IT">
              <a:solidFill>
                <a:srgbClr val="000000"/>
              </a:solidFill>
            </a:endParaRP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20" y="61368"/>
            <a:ext cx="1062576" cy="1062576"/>
          </a:xfrm>
          <a:prstGeom prst="rect">
            <a:avLst/>
          </a:prstGeom>
        </p:spPr>
      </p:pic>
      <p:sp>
        <p:nvSpPr>
          <p:cNvPr id="21" name="Rettangolo 20"/>
          <p:cNvSpPr/>
          <p:nvPr/>
        </p:nvSpPr>
        <p:spPr>
          <a:xfrm>
            <a:off x="1286971" y="763779"/>
            <a:ext cx="56906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b="1" dirty="0">
                <a:solidFill>
                  <a:srgbClr val="000000"/>
                </a:solidFill>
              </a:rPr>
              <a:t>Il ‘Cyber </a:t>
            </a:r>
            <a:r>
              <a:rPr lang="it-IT" sz="1600" b="1" dirty="0" err="1">
                <a:solidFill>
                  <a:srgbClr val="000000"/>
                </a:solidFill>
              </a:rPr>
              <a:t>Risk</a:t>
            </a:r>
            <a:r>
              <a:rPr lang="it-IT" sz="1600" b="1" dirty="0">
                <a:solidFill>
                  <a:srgbClr val="000000"/>
                </a:solidFill>
              </a:rPr>
              <a:t>’</a:t>
            </a:r>
          </a:p>
        </p:txBody>
      </p:sp>
      <p:sp>
        <p:nvSpPr>
          <p:cNvPr id="23" name="CasellaDiTesto 22"/>
          <p:cNvSpPr txBox="1"/>
          <p:nvPr/>
        </p:nvSpPr>
        <p:spPr>
          <a:xfrm>
            <a:off x="1330907" y="374147"/>
            <a:ext cx="5598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000000"/>
                </a:solidFill>
              </a:rPr>
              <a:t>Digital </a:t>
            </a:r>
            <a:r>
              <a:rPr lang="it-IT" b="1" dirty="0" err="1">
                <a:solidFill>
                  <a:srgbClr val="000000"/>
                </a:solidFill>
              </a:rPr>
              <a:t>Revolution</a:t>
            </a:r>
            <a:r>
              <a:rPr lang="it-IT" b="1" dirty="0">
                <a:solidFill>
                  <a:srgbClr val="000000"/>
                </a:solidFill>
              </a:rPr>
              <a:t> e Pubblica Amministrazione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6937" y="117127"/>
            <a:ext cx="2091109" cy="951058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66" y="1603747"/>
            <a:ext cx="2389717" cy="1709567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689" y="4373626"/>
            <a:ext cx="2897845" cy="1720595"/>
          </a:xfrm>
          <a:prstGeom prst="rect">
            <a:avLst/>
          </a:prstGeom>
        </p:spPr>
      </p:pic>
      <p:pic>
        <p:nvPicPr>
          <p:cNvPr id="11" name="Immagine 10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16" y="4445753"/>
            <a:ext cx="1728792" cy="1554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471" y="1750952"/>
            <a:ext cx="1338237" cy="1581102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225" y="4445753"/>
            <a:ext cx="2205755" cy="1470503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724" y="1376762"/>
            <a:ext cx="1874236" cy="2348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4446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3000">
              <a:schemeClr val="accent1">
                <a:lumMod val="5000"/>
                <a:lumOff val="95000"/>
              </a:schemeClr>
            </a:gs>
            <a:gs pos="77000">
              <a:schemeClr val="accent1">
                <a:lumMod val="45000"/>
                <a:lumOff val="55000"/>
              </a:schemeClr>
            </a:gs>
            <a:gs pos="100000">
              <a:srgbClr val="3F76BA"/>
            </a:gs>
            <a:gs pos="59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85750" y="209550"/>
            <a:ext cx="8458200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it-IT">
              <a:solidFill>
                <a:srgbClr val="000000"/>
              </a:solidFill>
            </a:endParaRP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20" y="61368"/>
            <a:ext cx="1062576" cy="1062576"/>
          </a:xfrm>
          <a:prstGeom prst="rect">
            <a:avLst/>
          </a:prstGeom>
        </p:spPr>
      </p:pic>
      <p:sp>
        <p:nvSpPr>
          <p:cNvPr id="21" name="Rettangolo 20"/>
          <p:cNvSpPr/>
          <p:nvPr/>
        </p:nvSpPr>
        <p:spPr>
          <a:xfrm>
            <a:off x="1286971" y="763779"/>
            <a:ext cx="56906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b="1" dirty="0"/>
              <a:t>La Sicurezza Informatica e la Pubblica Amministrazione</a:t>
            </a:r>
          </a:p>
        </p:txBody>
      </p:sp>
      <p:sp>
        <p:nvSpPr>
          <p:cNvPr id="23" name="CasellaDiTesto 22"/>
          <p:cNvSpPr txBox="1"/>
          <p:nvPr/>
        </p:nvSpPr>
        <p:spPr>
          <a:xfrm>
            <a:off x="1330907" y="374147"/>
            <a:ext cx="5598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000000"/>
                </a:solidFill>
              </a:rPr>
              <a:t>Digital </a:t>
            </a:r>
            <a:r>
              <a:rPr lang="it-IT" b="1" dirty="0" err="1">
                <a:solidFill>
                  <a:srgbClr val="000000"/>
                </a:solidFill>
              </a:rPr>
              <a:t>Revolution</a:t>
            </a:r>
            <a:r>
              <a:rPr lang="it-IT" b="1" dirty="0">
                <a:solidFill>
                  <a:srgbClr val="000000"/>
                </a:solidFill>
              </a:rPr>
              <a:t> e Pubblica Amministrazione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6937" y="117127"/>
            <a:ext cx="2091109" cy="951058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29" y="4201722"/>
            <a:ext cx="2724150" cy="1676400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593" y="1484109"/>
            <a:ext cx="3007057" cy="1898205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1544" y="3753777"/>
            <a:ext cx="4328535" cy="2097206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4325" y="1506661"/>
            <a:ext cx="4139543" cy="232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6448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3000">
              <a:schemeClr val="accent1">
                <a:lumMod val="5000"/>
                <a:lumOff val="95000"/>
              </a:schemeClr>
            </a:gs>
            <a:gs pos="77000">
              <a:schemeClr val="accent1">
                <a:lumMod val="45000"/>
                <a:lumOff val="55000"/>
              </a:schemeClr>
            </a:gs>
            <a:gs pos="100000">
              <a:srgbClr val="3F76BA"/>
            </a:gs>
            <a:gs pos="59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85750" y="209550"/>
            <a:ext cx="8458200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it-IT">
              <a:solidFill>
                <a:srgbClr val="000000"/>
              </a:solidFill>
            </a:endParaRP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20" y="61368"/>
            <a:ext cx="1062576" cy="1062576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6937" y="117127"/>
            <a:ext cx="2091109" cy="951058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48804" y="1247446"/>
            <a:ext cx="89320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b="1" dirty="0"/>
              <a:t>Le Infrastrutture Critiche assicurano i servizi essenziali per il benessere della popolazione, la sicurezza nazionale, il buon funzionamento del Paese e la sua crescita economica.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16" y="4514800"/>
            <a:ext cx="2953353" cy="1659784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297" y="2121661"/>
            <a:ext cx="3186048" cy="1991280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752" y="2286968"/>
            <a:ext cx="3896863" cy="1982529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231" y="4257833"/>
            <a:ext cx="3667719" cy="1960540"/>
          </a:xfrm>
          <a:prstGeom prst="rect">
            <a:avLst/>
          </a:prstGeom>
        </p:spPr>
      </p:pic>
      <p:sp>
        <p:nvSpPr>
          <p:cNvPr id="14" name="Rettangolo 13"/>
          <p:cNvSpPr/>
          <p:nvPr/>
        </p:nvSpPr>
        <p:spPr>
          <a:xfrm>
            <a:off x="1286971" y="763779"/>
            <a:ext cx="56906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b="1" dirty="0"/>
              <a:t>Cyber Security e Pubblica Amministrazione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1330907" y="374147"/>
            <a:ext cx="5598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000000"/>
                </a:solidFill>
              </a:rPr>
              <a:t>Digital </a:t>
            </a:r>
            <a:r>
              <a:rPr lang="it-IT" b="1" dirty="0" err="1">
                <a:solidFill>
                  <a:srgbClr val="000000"/>
                </a:solidFill>
              </a:rPr>
              <a:t>Revolution</a:t>
            </a:r>
            <a:r>
              <a:rPr lang="it-IT" b="1" dirty="0">
                <a:solidFill>
                  <a:srgbClr val="000000"/>
                </a:solidFill>
              </a:rPr>
              <a:t> e Pubblica Amministrazione</a:t>
            </a:r>
          </a:p>
        </p:txBody>
      </p:sp>
    </p:spTree>
    <p:extLst>
      <p:ext uri="{BB962C8B-B14F-4D97-AF65-F5344CB8AC3E}">
        <p14:creationId xmlns:p14="http://schemas.microsoft.com/office/powerpoint/2010/main" val="29628911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3000">
              <a:schemeClr val="accent1">
                <a:lumMod val="5000"/>
                <a:lumOff val="95000"/>
              </a:schemeClr>
            </a:gs>
            <a:gs pos="77000">
              <a:schemeClr val="accent1">
                <a:lumMod val="45000"/>
                <a:lumOff val="55000"/>
              </a:schemeClr>
            </a:gs>
            <a:gs pos="100000">
              <a:srgbClr val="3F76BA"/>
            </a:gs>
            <a:gs pos="59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85750" y="209550"/>
            <a:ext cx="8458200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it-IT">
              <a:solidFill>
                <a:srgbClr val="000000"/>
              </a:solidFill>
            </a:endParaRP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20" y="61368"/>
            <a:ext cx="1062576" cy="1062576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77987" y="5976677"/>
            <a:ext cx="68431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dirty="0"/>
              <a:t>Fonte: MIT Technology </a:t>
            </a:r>
            <a:r>
              <a:rPr lang="it-IT" sz="1050" dirty="0" err="1"/>
              <a:t>Review</a:t>
            </a:r>
            <a:r>
              <a:rPr lang="it-IT" sz="1050" dirty="0"/>
              <a:t> - </a:t>
            </a:r>
            <a:r>
              <a:rPr lang="it-IT" sz="1050" dirty="0" err="1"/>
              <a:t>september</a:t>
            </a:r>
            <a:r>
              <a:rPr lang="it-IT" sz="1050" dirty="0"/>
              <a:t> 5, 2017.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6937" y="117127"/>
            <a:ext cx="2091109" cy="951058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250020" y="4738693"/>
            <a:ext cx="87880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«L’intelligenza artificiale rappresenta il futuro, non solo per la Russia, ma per l’intera umanità. E porta con sé opportunità incredibili, così come minacce rischi difficili da prevedere»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571" y="1201055"/>
            <a:ext cx="5980924" cy="3363603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1330907" y="374147"/>
            <a:ext cx="5598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>
                <a:solidFill>
                  <a:srgbClr val="000000"/>
                </a:solidFill>
              </a:rPr>
              <a:t>lntelligenza</a:t>
            </a:r>
            <a:r>
              <a:rPr lang="it-IT" b="1" dirty="0">
                <a:solidFill>
                  <a:srgbClr val="000000"/>
                </a:solidFill>
              </a:rPr>
              <a:t> Artificiale</a:t>
            </a:r>
            <a:endParaRPr lang="it-IT" sz="1400" b="1" dirty="0">
              <a:solidFill>
                <a:srgbClr val="000000"/>
              </a:solidFill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1286971" y="763779"/>
            <a:ext cx="569060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100" b="1" dirty="0"/>
              <a:t>La tecnologia del futuro metterà a rischio la sopravvivenza del genere umano?</a:t>
            </a:r>
            <a:endParaRPr lang="it-IT" sz="11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9866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3000">
              <a:schemeClr val="accent1">
                <a:lumMod val="5000"/>
                <a:lumOff val="95000"/>
              </a:schemeClr>
            </a:gs>
            <a:gs pos="77000">
              <a:schemeClr val="accent1">
                <a:lumMod val="45000"/>
                <a:lumOff val="55000"/>
              </a:schemeClr>
            </a:gs>
            <a:gs pos="100000">
              <a:srgbClr val="3F76BA"/>
            </a:gs>
            <a:gs pos="59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85750" y="209550"/>
            <a:ext cx="8458200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it-IT">
              <a:solidFill>
                <a:srgbClr val="000000"/>
              </a:solidFill>
            </a:endParaRP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20" y="61368"/>
            <a:ext cx="1062576" cy="1062576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03802" y="5960866"/>
            <a:ext cx="68431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dirty="0"/>
              <a:t>Fonte: Fortune – 18 agosto 2017.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6937" y="117127"/>
            <a:ext cx="2091109" cy="951058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250020" y="4869660"/>
            <a:ext cx="87880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«</a:t>
            </a:r>
            <a:r>
              <a:rPr lang="en-US" dirty="0"/>
              <a:t>Elon Musk ha </a:t>
            </a:r>
            <a:r>
              <a:rPr lang="en-US" dirty="0" err="1"/>
              <a:t>recentemente</a:t>
            </a:r>
            <a:r>
              <a:rPr lang="en-US" dirty="0"/>
              <a:t> </a:t>
            </a:r>
            <a:r>
              <a:rPr lang="en-US" dirty="0" err="1"/>
              <a:t>commentato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Twitter </a:t>
            </a:r>
            <a:r>
              <a:rPr lang="en-US" dirty="0" err="1"/>
              <a:t>che</a:t>
            </a:r>
            <a:r>
              <a:rPr lang="en-US" dirty="0"/>
              <a:t> </a:t>
            </a:r>
            <a:r>
              <a:rPr lang="en-US" dirty="0" err="1"/>
              <a:t>l’intelligenza</a:t>
            </a:r>
            <a:r>
              <a:rPr lang="en-US" dirty="0"/>
              <a:t> </a:t>
            </a:r>
            <a:r>
              <a:rPr lang="en-US" dirty="0" err="1"/>
              <a:t>Artificiale</a:t>
            </a:r>
            <a:r>
              <a:rPr lang="en-US" dirty="0"/>
              <a:t> (AI) è </a:t>
            </a:r>
            <a:r>
              <a:rPr lang="en-US" dirty="0" err="1"/>
              <a:t>più</a:t>
            </a:r>
            <a:r>
              <a:rPr lang="en-US" dirty="0"/>
              <a:t> </a:t>
            </a:r>
            <a:r>
              <a:rPr lang="en-US" dirty="0" err="1"/>
              <a:t>pericolosa</a:t>
            </a:r>
            <a:r>
              <a:rPr lang="en-US" dirty="0"/>
              <a:t> </a:t>
            </a:r>
            <a:r>
              <a:rPr lang="en-US" dirty="0" err="1"/>
              <a:t>della</a:t>
            </a:r>
            <a:r>
              <a:rPr lang="en-US" dirty="0"/>
              <a:t> </a:t>
            </a:r>
            <a:r>
              <a:rPr lang="en-US" dirty="0" err="1"/>
              <a:t>Corea</a:t>
            </a:r>
            <a:r>
              <a:rPr lang="en-US" dirty="0"/>
              <a:t> del </a:t>
            </a:r>
            <a:r>
              <a:rPr lang="en-US" dirty="0" err="1"/>
              <a:t>nord</a:t>
            </a:r>
            <a:r>
              <a:rPr lang="it-IT" dirty="0"/>
              <a:t>»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720" y="1176986"/>
            <a:ext cx="5060559" cy="3373706"/>
          </a:xfrm>
          <a:prstGeom prst="rect">
            <a:avLst/>
          </a:prstGeom>
        </p:spPr>
      </p:pic>
      <p:sp>
        <p:nvSpPr>
          <p:cNvPr id="16" name="CasellaDiTesto 15"/>
          <p:cNvSpPr txBox="1"/>
          <p:nvPr/>
        </p:nvSpPr>
        <p:spPr>
          <a:xfrm>
            <a:off x="1330907" y="374147"/>
            <a:ext cx="5598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>
                <a:solidFill>
                  <a:srgbClr val="000000"/>
                </a:solidFill>
              </a:rPr>
              <a:t>lntelligenza</a:t>
            </a:r>
            <a:r>
              <a:rPr lang="it-IT" b="1" dirty="0">
                <a:solidFill>
                  <a:srgbClr val="000000"/>
                </a:solidFill>
              </a:rPr>
              <a:t> Artificiale</a:t>
            </a:r>
            <a:endParaRPr lang="it-IT" sz="1400" b="1" dirty="0">
              <a:solidFill>
                <a:srgbClr val="000000"/>
              </a:solidFill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1286971" y="763779"/>
            <a:ext cx="569060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100" b="1" dirty="0"/>
              <a:t>La tecnologia del futuro metterà a rischio la sopravvivenza del genere umano?</a:t>
            </a:r>
            <a:endParaRPr lang="it-IT" sz="11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3525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9205" y="1732119"/>
            <a:ext cx="4977330" cy="332269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994631" y="5547668"/>
            <a:ext cx="747712" cy="3503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271665" y="5547668"/>
            <a:ext cx="1406471" cy="41660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14313" y="5571787"/>
            <a:ext cx="971550" cy="27146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591340" y="5542905"/>
            <a:ext cx="766762" cy="35242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147969" y="1054076"/>
            <a:ext cx="6848158" cy="621965"/>
          </a:xfrm>
          <a:prstGeom prst="rect">
            <a:avLst/>
          </a:prstGeom>
        </p:spPr>
        <p:txBody>
          <a:bodyPr vert="horz" wrap="square" lIns="0" tIns="635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6350">
              <a:spcBef>
                <a:spcPts val="50"/>
              </a:spcBef>
            </a:pPr>
            <a:r>
              <a:rPr sz="4000" spc="50" dirty="0"/>
              <a:t>Stakeholders </a:t>
            </a:r>
            <a:r>
              <a:rPr sz="4000" spc="127" dirty="0"/>
              <a:t>e </a:t>
            </a:r>
            <a:r>
              <a:rPr sz="4000" spc="68" dirty="0"/>
              <a:t>Society</a:t>
            </a:r>
            <a:r>
              <a:rPr sz="4000" spc="-923" dirty="0"/>
              <a:t> </a:t>
            </a:r>
            <a:r>
              <a:rPr sz="4000" spc="-88" dirty="0"/>
              <a:t>5.0</a:t>
            </a:r>
            <a:endParaRPr sz="4000" dirty="0"/>
          </a:p>
        </p:txBody>
      </p:sp>
      <p:sp>
        <p:nvSpPr>
          <p:cNvPr id="10" name="object 10"/>
          <p:cNvSpPr txBox="1"/>
          <p:nvPr/>
        </p:nvSpPr>
        <p:spPr>
          <a:xfrm>
            <a:off x="5220985" y="2435617"/>
            <a:ext cx="3426142" cy="1038105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>
              <a:spcBef>
                <a:spcPts val="18"/>
              </a:spcBef>
            </a:pPr>
            <a:endParaRPr sz="4200" dirty="0">
              <a:latin typeface="Times New Roman"/>
              <a:cs typeface="Times New Roman"/>
            </a:endParaRPr>
          </a:p>
          <a:p>
            <a:pPr algn="ctr">
              <a:spcBef>
                <a:spcPts val="3"/>
              </a:spcBef>
            </a:pPr>
            <a:r>
              <a:rPr sz="2500" b="1" i="1" spc="50" dirty="0">
                <a:solidFill>
                  <a:srgbClr val="032A61"/>
                </a:solidFill>
                <a:latin typeface="Arial"/>
                <a:cs typeface="Arial"/>
              </a:rPr>
              <a:t>Prof. </a:t>
            </a:r>
            <a:r>
              <a:rPr sz="2500" b="1" i="1" spc="35" dirty="0">
                <a:solidFill>
                  <a:srgbClr val="032A61"/>
                </a:solidFill>
                <a:latin typeface="Arial"/>
                <a:cs typeface="Arial"/>
              </a:rPr>
              <a:t>Roberto</a:t>
            </a:r>
            <a:r>
              <a:rPr sz="2500" b="1" i="1" spc="-158" dirty="0">
                <a:solidFill>
                  <a:srgbClr val="032A61"/>
                </a:solidFill>
                <a:latin typeface="Arial"/>
                <a:cs typeface="Arial"/>
              </a:rPr>
              <a:t> </a:t>
            </a:r>
            <a:r>
              <a:rPr sz="2500" b="1" i="1" spc="80" dirty="0">
                <a:solidFill>
                  <a:srgbClr val="032A61"/>
                </a:solidFill>
                <a:latin typeface="Arial"/>
                <a:cs typeface="Arial"/>
              </a:rPr>
              <a:t>Parente</a:t>
            </a:r>
            <a:endParaRPr sz="25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21499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880600" y="1088004"/>
            <a:ext cx="909320" cy="557213"/>
          </a:xfrm>
          <a:custGeom>
            <a:avLst/>
            <a:gdLst/>
            <a:ahLst/>
            <a:cxnLst/>
            <a:rect l="l" t="t" r="r" b="b"/>
            <a:pathLst>
              <a:path w="1818640" h="1114425">
                <a:moveTo>
                  <a:pt x="1801085" y="721123"/>
                </a:moveTo>
                <a:lnTo>
                  <a:pt x="1595428" y="617582"/>
                </a:lnTo>
                <a:lnTo>
                  <a:pt x="1596915" y="608590"/>
                </a:lnTo>
                <a:lnTo>
                  <a:pt x="1598630" y="598849"/>
                </a:lnTo>
                <a:lnTo>
                  <a:pt x="1600186" y="588563"/>
                </a:lnTo>
                <a:lnTo>
                  <a:pt x="1608139" y="518598"/>
                </a:lnTo>
                <a:lnTo>
                  <a:pt x="1624381" y="480282"/>
                </a:lnTo>
                <a:lnTo>
                  <a:pt x="1656863" y="454098"/>
                </a:lnTo>
                <a:lnTo>
                  <a:pt x="1712522" y="431155"/>
                </a:lnTo>
                <a:lnTo>
                  <a:pt x="1762894" y="418195"/>
                </a:lnTo>
                <a:lnTo>
                  <a:pt x="1782347" y="413653"/>
                </a:lnTo>
                <a:lnTo>
                  <a:pt x="1783756" y="428759"/>
                </a:lnTo>
                <a:lnTo>
                  <a:pt x="1785060" y="442344"/>
                </a:lnTo>
                <a:lnTo>
                  <a:pt x="1786135" y="454429"/>
                </a:lnTo>
                <a:lnTo>
                  <a:pt x="1786955" y="466148"/>
                </a:lnTo>
                <a:lnTo>
                  <a:pt x="1800813" y="716487"/>
                </a:lnTo>
                <a:lnTo>
                  <a:pt x="1801085" y="721123"/>
                </a:lnTo>
                <a:close/>
              </a:path>
              <a:path w="1818640" h="1114425">
                <a:moveTo>
                  <a:pt x="7483" y="224474"/>
                </a:moveTo>
                <a:lnTo>
                  <a:pt x="0" y="202575"/>
                </a:lnTo>
                <a:lnTo>
                  <a:pt x="2408" y="184575"/>
                </a:lnTo>
                <a:lnTo>
                  <a:pt x="11543" y="169397"/>
                </a:lnTo>
                <a:lnTo>
                  <a:pt x="62528" y="122156"/>
                </a:lnTo>
                <a:lnTo>
                  <a:pt x="103712" y="92965"/>
                </a:lnTo>
                <a:lnTo>
                  <a:pt x="148177" y="69016"/>
                </a:lnTo>
                <a:lnTo>
                  <a:pt x="196306" y="50934"/>
                </a:lnTo>
                <a:lnTo>
                  <a:pt x="245450" y="37413"/>
                </a:lnTo>
                <a:lnTo>
                  <a:pt x="294678" y="26027"/>
                </a:lnTo>
                <a:lnTo>
                  <a:pt x="343984" y="16744"/>
                </a:lnTo>
                <a:lnTo>
                  <a:pt x="393361" y="9533"/>
                </a:lnTo>
                <a:lnTo>
                  <a:pt x="442799" y="4360"/>
                </a:lnTo>
                <a:lnTo>
                  <a:pt x="492293" y="1193"/>
                </a:lnTo>
                <a:lnTo>
                  <a:pt x="541835" y="0"/>
                </a:lnTo>
                <a:lnTo>
                  <a:pt x="591416" y="748"/>
                </a:lnTo>
                <a:lnTo>
                  <a:pt x="641031" y="3406"/>
                </a:lnTo>
                <a:lnTo>
                  <a:pt x="690670" y="7940"/>
                </a:lnTo>
                <a:lnTo>
                  <a:pt x="740328" y="14319"/>
                </a:lnTo>
                <a:lnTo>
                  <a:pt x="789995" y="22510"/>
                </a:lnTo>
                <a:lnTo>
                  <a:pt x="839666" y="32482"/>
                </a:lnTo>
                <a:lnTo>
                  <a:pt x="889998" y="44664"/>
                </a:lnTo>
                <a:lnTo>
                  <a:pt x="939123" y="58992"/>
                </a:lnTo>
                <a:lnTo>
                  <a:pt x="987020" y="75482"/>
                </a:lnTo>
                <a:lnTo>
                  <a:pt x="1033668" y="94149"/>
                </a:lnTo>
                <a:lnTo>
                  <a:pt x="1079046" y="115011"/>
                </a:lnTo>
                <a:lnTo>
                  <a:pt x="1123132" y="138084"/>
                </a:lnTo>
                <a:lnTo>
                  <a:pt x="1165905" y="163384"/>
                </a:lnTo>
                <a:lnTo>
                  <a:pt x="1207343" y="190927"/>
                </a:lnTo>
                <a:lnTo>
                  <a:pt x="1247426" y="220731"/>
                </a:lnTo>
                <a:lnTo>
                  <a:pt x="1286131" y="252810"/>
                </a:lnTo>
                <a:lnTo>
                  <a:pt x="1323439" y="287183"/>
                </a:lnTo>
                <a:lnTo>
                  <a:pt x="1359326" y="323864"/>
                </a:lnTo>
                <a:lnTo>
                  <a:pt x="1393772" y="362871"/>
                </a:lnTo>
                <a:lnTo>
                  <a:pt x="1427803" y="404143"/>
                </a:lnTo>
                <a:lnTo>
                  <a:pt x="1461342" y="445981"/>
                </a:lnTo>
                <a:lnTo>
                  <a:pt x="1595428" y="617582"/>
                </a:lnTo>
                <a:lnTo>
                  <a:pt x="1801085" y="721123"/>
                </a:lnTo>
                <a:lnTo>
                  <a:pt x="1801929" y="735481"/>
                </a:lnTo>
                <a:lnTo>
                  <a:pt x="870113" y="266345"/>
                </a:lnTo>
                <a:lnTo>
                  <a:pt x="826286" y="245334"/>
                </a:lnTo>
                <a:lnTo>
                  <a:pt x="784958" y="228864"/>
                </a:lnTo>
                <a:lnTo>
                  <a:pt x="736462" y="212911"/>
                </a:lnTo>
                <a:lnTo>
                  <a:pt x="687934" y="199156"/>
                </a:lnTo>
                <a:lnTo>
                  <a:pt x="639377" y="187575"/>
                </a:lnTo>
                <a:lnTo>
                  <a:pt x="590795" y="178147"/>
                </a:lnTo>
                <a:lnTo>
                  <a:pt x="542194" y="170847"/>
                </a:lnTo>
                <a:lnTo>
                  <a:pt x="493577" y="165654"/>
                </a:lnTo>
                <a:lnTo>
                  <a:pt x="444948" y="162543"/>
                </a:lnTo>
                <a:lnTo>
                  <a:pt x="396312" y="161492"/>
                </a:lnTo>
                <a:lnTo>
                  <a:pt x="347673" y="162477"/>
                </a:lnTo>
                <a:lnTo>
                  <a:pt x="299035" y="165477"/>
                </a:lnTo>
                <a:lnTo>
                  <a:pt x="250352" y="170474"/>
                </a:lnTo>
                <a:lnTo>
                  <a:pt x="201782" y="177425"/>
                </a:lnTo>
                <a:lnTo>
                  <a:pt x="153175" y="186328"/>
                </a:lnTo>
                <a:lnTo>
                  <a:pt x="104587" y="197152"/>
                </a:lnTo>
                <a:lnTo>
                  <a:pt x="56021" y="209875"/>
                </a:lnTo>
                <a:lnTo>
                  <a:pt x="7483" y="224474"/>
                </a:lnTo>
                <a:close/>
              </a:path>
              <a:path w="1818640" h="1114425">
                <a:moveTo>
                  <a:pt x="868019" y="755769"/>
                </a:moveTo>
                <a:lnTo>
                  <a:pt x="894262" y="720487"/>
                </a:lnTo>
                <a:lnTo>
                  <a:pt x="949849" y="688449"/>
                </a:lnTo>
                <a:lnTo>
                  <a:pt x="992898" y="669258"/>
                </a:lnTo>
                <a:lnTo>
                  <a:pt x="1037035" y="655697"/>
                </a:lnTo>
                <a:lnTo>
                  <a:pt x="1082482" y="649134"/>
                </a:lnTo>
                <a:lnTo>
                  <a:pt x="1129461" y="650937"/>
                </a:lnTo>
                <a:lnTo>
                  <a:pt x="1178196" y="662474"/>
                </a:lnTo>
                <a:lnTo>
                  <a:pt x="1318832" y="710408"/>
                </a:lnTo>
                <a:lnTo>
                  <a:pt x="1334394" y="716251"/>
                </a:lnTo>
                <a:lnTo>
                  <a:pt x="1384856" y="737443"/>
                </a:lnTo>
                <a:lnTo>
                  <a:pt x="1373769" y="709085"/>
                </a:lnTo>
                <a:lnTo>
                  <a:pt x="1332648" y="644035"/>
                </a:lnTo>
                <a:lnTo>
                  <a:pt x="1303904" y="608415"/>
                </a:lnTo>
                <a:lnTo>
                  <a:pt x="1270564" y="571445"/>
                </a:lnTo>
                <a:lnTo>
                  <a:pt x="1233274" y="533660"/>
                </a:lnTo>
                <a:lnTo>
                  <a:pt x="1192678" y="495597"/>
                </a:lnTo>
                <a:lnTo>
                  <a:pt x="1149421" y="457791"/>
                </a:lnTo>
                <a:lnTo>
                  <a:pt x="1104148" y="420778"/>
                </a:lnTo>
                <a:lnTo>
                  <a:pt x="1057504" y="385093"/>
                </a:lnTo>
                <a:lnTo>
                  <a:pt x="1010134" y="351271"/>
                </a:lnTo>
                <a:lnTo>
                  <a:pt x="962682" y="319849"/>
                </a:lnTo>
                <a:lnTo>
                  <a:pt x="915793" y="291362"/>
                </a:lnTo>
                <a:lnTo>
                  <a:pt x="870113" y="266345"/>
                </a:lnTo>
                <a:lnTo>
                  <a:pt x="1801929" y="735481"/>
                </a:lnTo>
                <a:lnTo>
                  <a:pt x="1806903" y="816601"/>
                </a:lnTo>
                <a:lnTo>
                  <a:pt x="1810323" y="866633"/>
                </a:lnTo>
                <a:lnTo>
                  <a:pt x="1814077" y="916643"/>
                </a:lnTo>
                <a:lnTo>
                  <a:pt x="1818231" y="966625"/>
                </a:lnTo>
                <a:lnTo>
                  <a:pt x="1817682" y="993860"/>
                </a:lnTo>
                <a:lnTo>
                  <a:pt x="1799275" y="1034097"/>
                </a:lnTo>
                <a:lnTo>
                  <a:pt x="1741648" y="1075438"/>
                </a:lnTo>
                <a:lnTo>
                  <a:pt x="1697742" y="1093565"/>
                </a:lnTo>
                <a:lnTo>
                  <a:pt x="1651818" y="1105924"/>
                </a:lnTo>
                <a:lnTo>
                  <a:pt x="1644969" y="1107142"/>
                </a:lnTo>
                <a:lnTo>
                  <a:pt x="1181919" y="874013"/>
                </a:lnTo>
                <a:lnTo>
                  <a:pt x="1135671" y="851970"/>
                </a:lnTo>
                <a:lnTo>
                  <a:pt x="1088871" y="830963"/>
                </a:lnTo>
                <a:lnTo>
                  <a:pt x="1041507" y="811023"/>
                </a:lnTo>
                <a:lnTo>
                  <a:pt x="1000022" y="795774"/>
                </a:lnTo>
                <a:lnTo>
                  <a:pt x="957290" y="782341"/>
                </a:lnTo>
                <a:lnTo>
                  <a:pt x="868019" y="755769"/>
                </a:lnTo>
                <a:close/>
              </a:path>
              <a:path w="1818640" h="1114425">
                <a:moveTo>
                  <a:pt x="1569150" y="1105771"/>
                </a:moveTo>
                <a:lnTo>
                  <a:pt x="1550762" y="1095270"/>
                </a:lnTo>
                <a:lnTo>
                  <a:pt x="1533778" y="1083863"/>
                </a:lnTo>
                <a:lnTo>
                  <a:pt x="1491426" y="1054665"/>
                </a:lnTo>
                <a:lnTo>
                  <a:pt x="1448637" y="1026252"/>
                </a:lnTo>
                <a:lnTo>
                  <a:pt x="1405396" y="998656"/>
                </a:lnTo>
                <a:lnTo>
                  <a:pt x="1361689" y="971907"/>
                </a:lnTo>
                <a:lnTo>
                  <a:pt x="1317502" y="946037"/>
                </a:lnTo>
                <a:lnTo>
                  <a:pt x="1272821" y="921077"/>
                </a:lnTo>
                <a:lnTo>
                  <a:pt x="1227631" y="897058"/>
                </a:lnTo>
                <a:lnTo>
                  <a:pt x="1181919" y="874013"/>
                </a:lnTo>
                <a:lnTo>
                  <a:pt x="1644969" y="1107142"/>
                </a:lnTo>
                <a:lnTo>
                  <a:pt x="1605036" y="1114242"/>
                </a:lnTo>
                <a:lnTo>
                  <a:pt x="1587666" y="1112913"/>
                </a:lnTo>
                <a:lnTo>
                  <a:pt x="1569150" y="1105771"/>
                </a:lnTo>
                <a:close/>
              </a:path>
            </a:pathLst>
          </a:custGeom>
          <a:solidFill>
            <a:srgbClr val="DADF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262782" y="1243996"/>
            <a:ext cx="720725" cy="720725"/>
          </a:xfrm>
          <a:custGeom>
            <a:avLst/>
            <a:gdLst/>
            <a:ahLst/>
            <a:cxnLst/>
            <a:rect l="l" t="t" r="r" b="b"/>
            <a:pathLst>
              <a:path w="1441450" h="1441450">
                <a:moveTo>
                  <a:pt x="0" y="0"/>
                </a:moveTo>
                <a:lnTo>
                  <a:pt x="1441026" y="0"/>
                </a:lnTo>
                <a:lnTo>
                  <a:pt x="1441026" y="1441026"/>
                </a:lnTo>
                <a:lnTo>
                  <a:pt x="0" y="144102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976944" y="1088593"/>
            <a:ext cx="846138" cy="676593"/>
          </a:xfrm>
          <a:custGeom>
            <a:avLst/>
            <a:gdLst/>
            <a:ahLst/>
            <a:cxnLst/>
            <a:rect l="l" t="t" r="r" b="b"/>
            <a:pathLst>
              <a:path w="1692275" h="1353185">
                <a:moveTo>
                  <a:pt x="1642279" y="1010349"/>
                </a:moveTo>
                <a:lnTo>
                  <a:pt x="1464537" y="863982"/>
                </a:lnTo>
                <a:lnTo>
                  <a:pt x="1467971" y="855540"/>
                </a:lnTo>
                <a:lnTo>
                  <a:pt x="1471793" y="846417"/>
                </a:lnTo>
                <a:lnTo>
                  <a:pt x="1475581" y="836728"/>
                </a:lnTo>
                <a:lnTo>
                  <a:pt x="1498775" y="770242"/>
                </a:lnTo>
                <a:lnTo>
                  <a:pt x="1523071" y="736454"/>
                </a:lnTo>
                <a:lnTo>
                  <a:pt x="1560530" y="718082"/>
                </a:lnTo>
                <a:lnTo>
                  <a:pt x="1619879" y="707986"/>
                </a:lnTo>
                <a:lnTo>
                  <a:pt x="1653553" y="706406"/>
                </a:lnTo>
                <a:lnTo>
                  <a:pt x="1671870" y="706460"/>
                </a:lnTo>
                <a:lnTo>
                  <a:pt x="1691845" y="706322"/>
                </a:lnTo>
                <a:lnTo>
                  <a:pt x="1689886" y="721366"/>
                </a:lnTo>
                <a:lnTo>
                  <a:pt x="1688161" y="734905"/>
                </a:lnTo>
                <a:lnTo>
                  <a:pt x="1686543" y="746929"/>
                </a:lnTo>
                <a:lnTo>
                  <a:pt x="1684757" y="758540"/>
                </a:lnTo>
                <a:lnTo>
                  <a:pt x="1643036" y="1005767"/>
                </a:lnTo>
                <a:lnTo>
                  <a:pt x="1642279" y="1010349"/>
                </a:lnTo>
                <a:close/>
              </a:path>
              <a:path w="1692275" h="1353185">
                <a:moveTo>
                  <a:pt x="2467" y="130187"/>
                </a:moveTo>
                <a:lnTo>
                  <a:pt x="6320" y="90151"/>
                </a:lnTo>
                <a:lnTo>
                  <a:pt x="78731" y="42536"/>
                </a:lnTo>
                <a:lnTo>
                  <a:pt x="125341" y="23151"/>
                </a:lnTo>
                <a:lnTo>
                  <a:pt x="173994" y="9604"/>
                </a:lnTo>
                <a:lnTo>
                  <a:pt x="224927" y="2587"/>
                </a:lnTo>
                <a:lnTo>
                  <a:pt x="275843" y="242"/>
                </a:lnTo>
                <a:lnTo>
                  <a:pt x="326370" y="0"/>
                </a:lnTo>
                <a:lnTo>
                  <a:pt x="376509" y="1825"/>
                </a:lnTo>
                <a:lnTo>
                  <a:pt x="426260" y="5686"/>
                </a:lnTo>
                <a:lnTo>
                  <a:pt x="475622" y="11549"/>
                </a:lnTo>
                <a:lnTo>
                  <a:pt x="524594" y="19380"/>
                </a:lnTo>
                <a:lnTo>
                  <a:pt x="573178" y="29148"/>
                </a:lnTo>
                <a:lnTo>
                  <a:pt x="621373" y="40818"/>
                </a:lnTo>
                <a:lnTo>
                  <a:pt x="669178" y="54357"/>
                </a:lnTo>
                <a:lnTo>
                  <a:pt x="716593" y="69733"/>
                </a:lnTo>
                <a:lnTo>
                  <a:pt x="763619" y="86911"/>
                </a:lnTo>
                <a:lnTo>
                  <a:pt x="810256" y="105860"/>
                </a:lnTo>
                <a:lnTo>
                  <a:pt x="856502" y="126545"/>
                </a:lnTo>
                <a:lnTo>
                  <a:pt x="902905" y="149533"/>
                </a:lnTo>
                <a:lnTo>
                  <a:pt x="947658" y="174347"/>
                </a:lnTo>
                <a:lnTo>
                  <a:pt x="990736" y="200999"/>
                </a:lnTo>
                <a:lnTo>
                  <a:pt x="1032116" y="229499"/>
                </a:lnTo>
                <a:lnTo>
                  <a:pt x="1071772" y="259859"/>
                </a:lnTo>
                <a:lnTo>
                  <a:pt x="1109681" y="292091"/>
                </a:lnTo>
                <a:lnTo>
                  <a:pt x="1145817" y="326205"/>
                </a:lnTo>
                <a:lnTo>
                  <a:pt x="1180157" y="362213"/>
                </a:lnTo>
                <a:lnTo>
                  <a:pt x="1212675" y="400126"/>
                </a:lnTo>
                <a:lnTo>
                  <a:pt x="1243349" y="439955"/>
                </a:lnTo>
                <a:lnTo>
                  <a:pt x="1272152" y="481712"/>
                </a:lnTo>
                <a:lnTo>
                  <a:pt x="1299062" y="525408"/>
                </a:lnTo>
                <a:lnTo>
                  <a:pt x="1324052" y="571053"/>
                </a:lnTo>
                <a:lnTo>
                  <a:pt x="1348138" y="618818"/>
                </a:lnTo>
                <a:lnTo>
                  <a:pt x="1371619" y="667025"/>
                </a:lnTo>
                <a:lnTo>
                  <a:pt x="1464537" y="863982"/>
                </a:lnTo>
                <a:lnTo>
                  <a:pt x="1642279" y="1010349"/>
                </a:lnTo>
                <a:lnTo>
                  <a:pt x="1639934" y="1024539"/>
                </a:lnTo>
                <a:lnTo>
                  <a:pt x="834597" y="361363"/>
                </a:lnTo>
                <a:lnTo>
                  <a:pt x="796487" y="331199"/>
                </a:lnTo>
                <a:lnTo>
                  <a:pt x="759811" y="306016"/>
                </a:lnTo>
                <a:lnTo>
                  <a:pt x="716031" y="279756"/>
                </a:lnTo>
                <a:lnTo>
                  <a:pt x="671733" y="255632"/>
                </a:lnTo>
                <a:lnTo>
                  <a:pt x="626928" y="233623"/>
                </a:lnTo>
                <a:lnTo>
                  <a:pt x="581624" y="213708"/>
                </a:lnTo>
                <a:lnTo>
                  <a:pt x="535831" y="195864"/>
                </a:lnTo>
                <a:lnTo>
                  <a:pt x="489558" y="180071"/>
                </a:lnTo>
                <a:lnTo>
                  <a:pt x="442814" y="166307"/>
                </a:lnTo>
                <a:lnTo>
                  <a:pt x="395609" y="154551"/>
                </a:lnTo>
                <a:lnTo>
                  <a:pt x="347951" y="144780"/>
                </a:lnTo>
                <a:lnTo>
                  <a:pt x="299851" y="136974"/>
                </a:lnTo>
                <a:lnTo>
                  <a:pt x="251265" y="131107"/>
                </a:lnTo>
                <a:lnTo>
                  <a:pt x="202358" y="127169"/>
                </a:lnTo>
                <a:lnTo>
                  <a:pt x="152985" y="125127"/>
                </a:lnTo>
                <a:lnTo>
                  <a:pt x="103206" y="124964"/>
                </a:lnTo>
                <a:lnTo>
                  <a:pt x="53030" y="126658"/>
                </a:lnTo>
                <a:lnTo>
                  <a:pt x="2467" y="130187"/>
                </a:lnTo>
                <a:close/>
              </a:path>
              <a:path w="1692275" h="1353185">
                <a:moveTo>
                  <a:pt x="724565" y="838262"/>
                </a:moveTo>
                <a:lnTo>
                  <a:pt x="757946" y="809641"/>
                </a:lnTo>
                <a:lnTo>
                  <a:pt x="819232" y="790657"/>
                </a:lnTo>
                <a:lnTo>
                  <a:pt x="865455" y="781438"/>
                </a:lnTo>
                <a:lnTo>
                  <a:pt x="911496" y="777950"/>
                </a:lnTo>
                <a:lnTo>
                  <a:pt x="957271" y="781576"/>
                </a:lnTo>
                <a:lnTo>
                  <a:pt x="1002694" y="793701"/>
                </a:lnTo>
                <a:lnTo>
                  <a:pt x="1047682" y="815706"/>
                </a:lnTo>
                <a:lnTo>
                  <a:pt x="1174276" y="893490"/>
                </a:lnTo>
                <a:lnTo>
                  <a:pt x="1232708" y="934427"/>
                </a:lnTo>
                <a:lnTo>
                  <a:pt x="1228150" y="904321"/>
                </a:lnTo>
                <a:lnTo>
                  <a:pt x="1202396" y="831801"/>
                </a:lnTo>
                <a:lnTo>
                  <a:pt x="1182220" y="790717"/>
                </a:lnTo>
                <a:lnTo>
                  <a:pt x="1157860" y="747301"/>
                </a:lnTo>
                <a:lnTo>
                  <a:pt x="1129826" y="702220"/>
                </a:lnTo>
                <a:lnTo>
                  <a:pt x="1098629" y="656138"/>
                </a:lnTo>
                <a:lnTo>
                  <a:pt x="1064780" y="609719"/>
                </a:lnTo>
                <a:lnTo>
                  <a:pt x="1028789" y="563629"/>
                </a:lnTo>
                <a:lnTo>
                  <a:pt x="991169" y="518531"/>
                </a:lnTo>
                <a:lnTo>
                  <a:pt x="952428" y="475091"/>
                </a:lnTo>
                <a:lnTo>
                  <a:pt x="913079" y="433973"/>
                </a:lnTo>
                <a:lnTo>
                  <a:pt x="873632" y="395842"/>
                </a:lnTo>
                <a:lnTo>
                  <a:pt x="834597" y="361363"/>
                </a:lnTo>
                <a:lnTo>
                  <a:pt x="1639934" y="1024539"/>
                </a:lnTo>
                <a:lnTo>
                  <a:pt x="1626887" y="1104757"/>
                </a:lnTo>
                <a:lnTo>
                  <a:pt x="1619183" y="1154311"/>
                </a:lnTo>
                <a:lnTo>
                  <a:pt x="1611810" y="1203916"/>
                </a:lnTo>
                <a:lnTo>
                  <a:pt x="1604833" y="1253583"/>
                </a:lnTo>
                <a:lnTo>
                  <a:pt x="1598288" y="1280026"/>
                </a:lnTo>
                <a:lnTo>
                  <a:pt x="1571457" y="1315210"/>
                </a:lnTo>
                <a:lnTo>
                  <a:pt x="1506128" y="1342816"/>
                </a:lnTo>
                <a:lnTo>
                  <a:pt x="1459304" y="1350809"/>
                </a:lnTo>
                <a:lnTo>
                  <a:pt x="1411786" y="1352730"/>
                </a:lnTo>
                <a:lnTo>
                  <a:pt x="1404836" y="1352407"/>
                </a:lnTo>
                <a:lnTo>
                  <a:pt x="1004638" y="1022853"/>
                </a:lnTo>
                <a:lnTo>
                  <a:pt x="964393" y="991149"/>
                </a:lnTo>
                <a:lnTo>
                  <a:pt x="923382" y="960334"/>
                </a:lnTo>
                <a:lnTo>
                  <a:pt x="881586" y="930434"/>
                </a:lnTo>
                <a:lnTo>
                  <a:pt x="844487" y="906407"/>
                </a:lnTo>
                <a:lnTo>
                  <a:pt x="805772" y="883876"/>
                </a:lnTo>
                <a:lnTo>
                  <a:pt x="724565" y="838262"/>
                </a:lnTo>
                <a:close/>
              </a:path>
              <a:path w="1692275" h="1353185">
                <a:moveTo>
                  <a:pt x="1331189" y="1334341"/>
                </a:moveTo>
                <a:lnTo>
                  <a:pt x="1315571" y="1320041"/>
                </a:lnTo>
                <a:lnTo>
                  <a:pt x="1301522" y="1305167"/>
                </a:lnTo>
                <a:lnTo>
                  <a:pt x="1266657" y="1267344"/>
                </a:lnTo>
                <a:lnTo>
                  <a:pt x="1231192" y="1230191"/>
                </a:lnTo>
                <a:lnTo>
                  <a:pt x="1195105" y="1193733"/>
                </a:lnTo>
                <a:lnTo>
                  <a:pt x="1158377" y="1158000"/>
                </a:lnTo>
                <a:lnTo>
                  <a:pt x="1120988" y="1123018"/>
                </a:lnTo>
                <a:lnTo>
                  <a:pt x="1082915" y="1088814"/>
                </a:lnTo>
                <a:lnTo>
                  <a:pt x="1044139" y="1055417"/>
                </a:lnTo>
                <a:lnTo>
                  <a:pt x="1004638" y="1022853"/>
                </a:lnTo>
                <a:lnTo>
                  <a:pt x="1404836" y="1352407"/>
                </a:lnTo>
                <a:lnTo>
                  <a:pt x="1364321" y="1350521"/>
                </a:lnTo>
                <a:lnTo>
                  <a:pt x="1347673" y="1345392"/>
                </a:lnTo>
                <a:lnTo>
                  <a:pt x="1331189" y="1334341"/>
                </a:lnTo>
                <a:close/>
              </a:path>
            </a:pathLst>
          </a:custGeom>
          <a:solidFill>
            <a:srgbClr val="DADF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527835" y="4614781"/>
            <a:ext cx="409575" cy="0"/>
          </a:xfrm>
          <a:custGeom>
            <a:avLst/>
            <a:gdLst/>
            <a:ahLst/>
            <a:cxnLst/>
            <a:rect l="l" t="t" r="r" b="b"/>
            <a:pathLst>
              <a:path w="819150">
                <a:moveTo>
                  <a:pt x="0" y="0"/>
                </a:moveTo>
                <a:lnTo>
                  <a:pt x="819149" y="0"/>
                </a:lnTo>
              </a:path>
            </a:pathLst>
          </a:custGeom>
          <a:ln w="11455">
            <a:solidFill>
              <a:srgbClr val="B0BDC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530565" y="4617645"/>
            <a:ext cx="0" cy="331788"/>
          </a:xfrm>
          <a:custGeom>
            <a:avLst/>
            <a:gdLst/>
            <a:ahLst/>
            <a:cxnLst/>
            <a:rect l="l" t="t" r="r" b="b"/>
            <a:pathLst>
              <a:path h="663575">
                <a:moveTo>
                  <a:pt x="0" y="0"/>
                </a:moveTo>
                <a:lnTo>
                  <a:pt x="0" y="663169"/>
                </a:lnTo>
              </a:path>
            </a:pathLst>
          </a:custGeom>
          <a:ln w="10921">
            <a:solidFill>
              <a:srgbClr val="B0BDC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527835" y="4952093"/>
            <a:ext cx="409575" cy="0"/>
          </a:xfrm>
          <a:custGeom>
            <a:avLst/>
            <a:gdLst/>
            <a:ahLst/>
            <a:cxnLst/>
            <a:rect l="l" t="t" r="r" b="b"/>
            <a:pathLst>
              <a:path w="819150">
                <a:moveTo>
                  <a:pt x="0" y="0"/>
                </a:moveTo>
                <a:lnTo>
                  <a:pt x="819149" y="0"/>
                </a:lnTo>
              </a:path>
            </a:pathLst>
          </a:custGeom>
          <a:ln w="11455">
            <a:solidFill>
              <a:srgbClr val="B0BDC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934679" y="4617403"/>
            <a:ext cx="0" cy="332105"/>
          </a:xfrm>
          <a:custGeom>
            <a:avLst/>
            <a:gdLst/>
            <a:ahLst/>
            <a:cxnLst/>
            <a:rect l="l" t="t" r="r" b="b"/>
            <a:pathLst>
              <a:path h="664209">
                <a:moveTo>
                  <a:pt x="0" y="0"/>
                </a:moveTo>
                <a:lnTo>
                  <a:pt x="0" y="663782"/>
                </a:lnTo>
              </a:path>
            </a:pathLst>
          </a:custGeom>
          <a:ln w="10921">
            <a:solidFill>
              <a:srgbClr val="B0BDC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662457" y="4712231"/>
            <a:ext cx="142240" cy="142240"/>
          </a:xfrm>
          <a:custGeom>
            <a:avLst/>
            <a:gdLst/>
            <a:ahLst/>
            <a:cxnLst/>
            <a:rect l="l" t="t" r="r" b="b"/>
            <a:pathLst>
              <a:path w="284479" h="284479">
                <a:moveTo>
                  <a:pt x="142234" y="284469"/>
                </a:moveTo>
                <a:lnTo>
                  <a:pt x="100945" y="278346"/>
                </a:lnTo>
                <a:lnTo>
                  <a:pt x="63213" y="260498"/>
                </a:lnTo>
                <a:lnTo>
                  <a:pt x="32284" y="232468"/>
                </a:lnTo>
                <a:lnTo>
                  <a:pt x="10826" y="196665"/>
                </a:lnTo>
                <a:lnTo>
                  <a:pt x="683" y="156176"/>
                </a:lnTo>
                <a:lnTo>
                  <a:pt x="0" y="142234"/>
                </a:lnTo>
                <a:lnTo>
                  <a:pt x="170" y="135247"/>
                </a:lnTo>
                <a:lnTo>
                  <a:pt x="8310" y="94325"/>
                </a:lnTo>
                <a:lnTo>
                  <a:pt x="27995" y="57498"/>
                </a:lnTo>
                <a:lnTo>
                  <a:pt x="57498" y="27995"/>
                </a:lnTo>
                <a:lnTo>
                  <a:pt x="94325" y="8310"/>
                </a:lnTo>
                <a:lnTo>
                  <a:pt x="135247" y="170"/>
                </a:lnTo>
                <a:lnTo>
                  <a:pt x="142234" y="0"/>
                </a:lnTo>
                <a:lnTo>
                  <a:pt x="149222" y="170"/>
                </a:lnTo>
                <a:lnTo>
                  <a:pt x="190144" y="8310"/>
                </a:lnTo>
                <a:lnTo>
                  <a:pt x="226971" y="27995"/>
                </a:lnTo>
                <a:lnTo>
                  <a:pt x="256474" y="57498"/>
                </a:lnTo>
                <a:lnTo>
                  <a:pt x="276159" y="94325"/>
                </a:lnTo>
                <a:lnTo>
                  <a:pt x="284299" y="135247"/>
                </a:lnTo>
                <a:lnTo>
                  <a:pt x="284469" y="142234"/>
                </a:lnTo>
                <a:lnTo>
                  <a:pt x="284299" y="149222"/>
                </a:lnTo>
                <a:lnTo>
                  <a:pt x="276159" y="190144"/>
                </a:lnTo>
                <a:lnTo>
                  <a:pt x="256474" y="226971"/>
                </a:lnTo>
                <a:lnTo>
                  <a:pt x="226971" y="256474"/>
                </a:lnTo>
                <a:lnTo>
                  <a:pt x="190144" y="276159"/>
                </a:lnTo>
                <a:lnTo>
                  <a:pt x="149222" y="284299"/>
                </a:lnTo>
                <a:lnTo>
                  <a:pt x="142234" y="284469"/>
                </a:lnTo>
                <a:close/>
              </a:path>
            </a:pathLst>
          </a:custGeom>
          <a:solidFill>
            <a:srgbClr val="FF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59240" y="1361569"/>
            <a:ext cx="4496175" cy="31674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5885950" y="1772838"/>
            <a:ext cx="2840355" cy="2408032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6350" marR="2540" algn="just">
              <a:lnSpc>
                <a:spcPct val="116399"/>
              </a:lnSpc>
              <a:spcBef>
                <a:spcPts val="50"/>
              </a:spcBef>
            </a:pPr>
            <a:r>
              <a:rPr sz="1700" b="1" i="1" spc="20" dirty="0">
                <a:solidFill>
                  <a:srgbClr val="032A61"/>
                </a:solidFill>
                <a:latin typeface="Arial"/>
                <a:cs typeface="Arial"/>
              </a:rPr>
              <a:t>Una </a:t>
            </a:r>
            <a:r>
              <a:rPr sz="1700" b="1" i="1" spc="30" dirty="0">
                <a:solidFill>
                  <a:srgbClr val="032A61"/>
                </a:solidFill>
                <a:latin typeface="Arial"/>
                <a:cs typeface="Arial"/>
              </a:rPr>
              <a:t>società </a:t>
            </a:r>
            <a:r>
              <a:rPr sz="1700" b="1" i="1" spc="78" dirty="0">
                <a:solidFill>
                  <a:srgbClr val="032A61"/>
                </a:solidFill>
                <a:latin typeface="Arial"/>
                <a:cs typeface="Arial"/>
              </a:rPr>
              <a:t>centrata  </a:t>
            </a:r>
            <a:r>
              <a:rPr sz="1700" b="1" i="1" spc="15" dirty="0">
                <a:solidFill>
                  <a:srgbClr val="032A61"/>
                </a:solidFill>
                <a:latin typeface="Arial"/>
                <a:cs typeface="Arial"/>
              </a:rPr>
              <a:t>sull'uomo </a:t>
            </a:r>
            <a:r>
              <a:rPr sz="1700" b="1" i="1" spc="-13" dirty="0">
                <a:solidFill>
                  <a:srgbClr val="032A61"/>
                </a:solidFill>
                <a:latin typeface="Arial"/>
                <a:cs typeface="Arial"/>
              </a:rPr>
              <a:t>che </a:t>
            </a:r>
            <a:r>
              <a:rPr sz="1700" b="1" i="1" spc="40" dirty="0">
                <a:solidFill>
                  <a:srgbClr val="032A61"/>
                </a:solidFill>
                <a:latin typeface="Arial"/>
                <a:cs typeface="Arial"/>
              </a:rPr>
              <a:t>bilancia </a:t>
            </a:r>
            <a:r>
              <a:rPr sz="1700" b="1" i="1" spc="78" dirty="0">
                <a:solidFill>
                  <a:srgbClr val="032A61"/>
                </a:solidFill>
                <a:latin typeface="Arial"/>
                <a:cs typeface="Arial"/>
              </a:rPr>
              <a:t>il  </a:t>
            </a:r>
            <a:r>
              <a:rPr sz="1700" b="1" i="1" spc="-13" dirty="0">
                <a:solidFill>
                  <a:srgbClr val="032A61"/>
                </a:solidFill>
                <a:latin typeface="Arial"/>
                <a:cs typeface="Arial"/>
              </a:rPr>
              <a:t>progresso </a:t>
            </a:r>
            <a:r>
              <a:rPr sz="1700" b="1" i="1" spc="-3" dirty="0">
                <a:solidFill>
                  <a:srgbClr val="032A61"/>
                </a:solidFill>
                <a:latin typeface="Arial"/>
                <a:cs typeface="Arial"/>
              </a:rPr>
              <a:t>economico </a:t>
            </a:r>
            <a:r>
              <a:rPr sz="1700" b="1" i="1" spc="-28" dirty="0">
                <a:solidFill>
                  <a:srgbClr val="032A61"/>
                </a:solidFill>
                <a:latin typeface="Arial"/>
                <a:cs typeface="Arial"/>
              </a:rPr>
              <a:t>con  </a:t>
            </a:r>
            <a:r>
              <a:rPr sz="1700" b="1" i="1" spc="80" dirty="0">
                <a:solidFill>
                  <a:srgbClr val="032A61"/>
                </a:solidFill>
                <a:latin typeface="Arial"/>
                <a:cs typeface="Arial"/>
              </a:rPr>
              <a:t>la </a:t>
            </a:r>
            <a:r>
              <a:rPr sz="1700" b="1" i="1" spc="20" dirty="0">
                <a:solidFill>
                  <a:srgbClr val="032A61"/>
                </a:solidFill>
                <a:latin typeface="Arial"/>
                <a:cs typeface="Arial"/>
              </a:rPr>
              <a:t>risoluzione </a:t>
            </a:r>
            <a:r>
              <a:rPr sz="1700" b="1" i="1" spc="33" dirty="0">
                <a:solidFill>
                  <a:srgbClr val="032A61"/>
                </a:solidFill>
                <a:latin typeface="Arial"/>
                <a:cs typeface="Arial"/>
              </a:rPr>
              <a:t>dei</a:t>
            </a:r>
            <a:r>
              <a:rPr sz="1700" b="1" i="1" spc="-163" dirty="0">
                <a:solidFill>
                  <a:srgbClr val="032A61"/>
                </a:solidFill>
                <a:latin typeface="Arial"/>
                <a:cs typeface="Arial"/>
              </a:rPr>
              <a:t> </a:t>
            </a:r>
            <a:r>
              <a:rPr sz="1700" b="1" i="1" spc="38" dirty="0">
                <a:solidFill>
                  <a:srgbClr val="032A61"/>
                </a:solidFill>
                <a:latin typeface="Arial"/>
                <a:cs typeface="Arial"/>
              </a:rPr>
              <a:t>problemi  </a:t>
            </a:r>
            <a:r>
              <a:rPr sz="1700" b="1" i="1" spc="18" dirty="0">
                <a:solidFill>
                  <a:srgbClr val="032A61"/>
                </a:solidFill>
                <a:latin typeface="Arial"/>
                <a:cs typeface="Arial"/>
              </a:rPr>
              <a:t>sociali </a:t>
            </a:r>
            <a:r>
              <a:rPr sz="1700" b="1" i="1" spc="38" dirty="0">
                <a:solidFill>
                  <a:srgbClr val="032A61"/>
                </a:solidFill>
                <a:latin typeface="Arial"/>
                <a:cs typeface="Arial"/>
              </a:rPr>
              <a:t>e </a:t>
            </a:r>
            <a:r>
              <a:rPr sz="1700" b="1" i="1" spc="18" dirty="0">
                <a:solidFill>
                  <a:srgbClr val="032A61"/>
                </a:solidFill>
                <a:latin typeface="Arial"/>
                <a:cs typeface="Arial"/>
              </a:rPr>
              <a:t>un </a:t>
            </a:r>
            <a:r>
              <a:rPr sz="1700" b="1" i="1" spc="38" dirty="0">
                <a:solidFill>
                  <a:srgbClr val="032A61"/>
                </a:solidFill>
                <a:latin typeface="Arial"/>
                <a:cs typeface="Arial"/>
              </a:rPr>
              <a:t>sistema </a:t>
            </a:r>
            <a:r>
              <a:rPr sz="1700" b="1" i="1" spc="-13" dirty="0">
                <a:solidFill>
                  <a:srgbClr val="032A61"/>
                </a:solidFill>
                <a:latin typeface="Arial"/>
                <a:cs typeface="Arial"/>
              </a:rPr>
              <a:t>che  </a:t>
            </a:r>
            <a:r>
              <a:rPr sz="1700" b="1" i="1" spc="57" dirty="0">
                <a:solidFill>
                  <a:srgbClr val="032A61"/>
                </a:solidFill>
                <a:latin typeface="Arial"/>
                <a:cs typeface="Arial"/>
              </a:rPr>
              <a:t>integra </a:t>
            </a:r>
            <a:r>
              <a:rPr sz="1700" b="1" i="1" spc="48" dirty="0">
                <a:solidFill>
                  <a:srgbClr val="032A61"/>
                </a:solidFill>
                <a:latin typeface="Arial"/>
                <a:cs typeface="Arial"/>
              </a:rPr>
              <a:t>in </a:t>
            </a:r>
            <a:r>
              <a:rPr sz="1700" b="1" i="1" spc="63" dirty="0">
                <a:solidFill>
                  <a:srgbClr val="032A61"/>
                </a:solidFill>
                <a:latin typeface="Arial"/>
                <a:cs typeface="Arial"/>
              </a:rPr>
              <a:t>maniera </a:t>
            </a:r>
            <a:r>
              <a:rPr sz="1700" b="1" i="1" spc="48" dirty="0">
                <a:solidFill>
                  <a:srgbClr val="032A61"/>
                </a:solidFill>
                <a:latin typeface="Arial"/>
                <a:cs typeface="Arial"/>
              </a:rPr>
              <a:t>spinta  </a:t>
            </a:r>
            <a:r>
              <a:rPr sz="1700" b="1" i="1" spc="35" dirty="0">
                <a:solidFill>
                  <a:srgbClr val="032A61"/>
                </a:solidFill>
                <a:latin typeface="Arial"/>
                <a:cs typeface="Arial"/>
              </a:rPr>
              <a:t>lo </a:t>
            </a:r>
            <a:r>
              <a:rPr sz="1700" b="1" i="1" spc="3" dirty="0">
                <a:solidFill>
                  <a:srgbClr val="032A61"/>
                </a:solidFill>
                <a:latin typeface="Arial"/>
                <a:cs typeface="Arial"/>
              </a:rPr>
              <a:t>spazio </a:t>
            </a:r>
            <a:r>
              <a:rPr sz="1700" b="1" i="1" spc="68" dirty="0">
                <a:solidFill>
                  <a:srgbClr val="032A61"/>
                </a:solidFill>
                <a:latin typeface="Arial"/>
                <a:cs typeface="Arial"/>
              </a:rPr>
              <a:t>virtuale </a:t>
            </a:r>
            <a:r>
              <a:rPr sz="1700" b="1" i="1" spc="38" dirty="0">
                <a:solidFill>
                  <a:srgbClr val="032A61"/>
                </a:solidFill>
                <a:latin typeface="Arial"/>
                <a:cs typeface="Arial"/>
              </a:rPr>
              <a:t>e </a:t>
            </a:r>
            <a:r>
              <a:rPr sz="1700" b="1" i="1" spc="30" dirty="0">
                <a:solidFill>
                  <a:srgbClr val="032A61"/>
                </a:solidFill>
                <a:latin typeface="Arial"/>
                <a:cs typeface="Arial"/>
              </a:rPr>
              <a:t>quello  </a:t>
            </a:r>
            <a:r>
              <a:rPr sz="1700" b="1" i="1" spc="18" dirty="0">
                <a:solidFill>
                  <a:srgbClr val="032A61"/>
                </a:solidFill>
                <a:latin typeface="Arial"/>
                <a:cs typeface="Arial"/>
              </a:rPr>
              <a:t>fisico.</a:t>
            </a:r>
            <a:endParaRPr sz="17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83210" y="4683358"/>
            <a:ext cx="8577580" cy="108151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2689225" algn="just">
              <a:spcBef>
                <a:spcPts val="50"/>
              </a:spcBef>
            </a:pPr>
            <a:r>
              <a:rPr sz="1250" b="1" i="1" spc="-23" dirty="0">
                <a:solidFill>
                  <a:srgbClr val="032A61"/>
                </a:solidFill>
                <a:latin typeface="Arial"/>
                <a:cs typeface="Arial"/>
              </a:rPr>
              <a:t>La </a:t>
            </a:r>
            <a:r>
              <a:rPr sz="1250" b="1" i="1" spc="8" dirty="0">
                <a:solidFill>
                  <a:srgbClr val="032A61"/>
                </a:solidFill>
                <a:latin typeface="Arial"/>
                <a:cs typeface="Arial"/>
              </a:rPr>
              <a:t>visione </a:t>
            </a:r>
            <a:r>
              <a:rPr sz="1250" b="1" i="1" dirty="0">
                <a:solidFill>
                  <a:srgbClr val="032A61"/>
                </a:solidFill>
                <a:latin typeface="Arial"/>
                <a:cs typeface="Arial"/>
              </a:rPr>
              <a:t>Giapponese, </a:t>
            </a:r>
            <a:r>
              <a:rPr sz="1250" b="1" i="1" spc="28" dirty="0">
                <a:solidFill>
                  <a:srgbClr val="032A61"/>
                </a:solidFill>
                <a:latin typeface="Arial"/>
                <a:cs typeface="Arial"/>
              </a:rPr>
              <a:t>pionera </a:t>
            </a:r>
            <a:r>
              <a:rPr sz="1250" b="1" i="1" spc="38" dirty="0">
                <a:solidFill>
                  <a:srgbClr val="032A61"/>
                </a:solidFill>
                <a:latin typeface="Arial"/>
                <a:cs typeface="Arial"/>
              </a:rPr>
              <a:t>della </a:t>
            </a:r>
            <a:r>
              <a:rPr sz="1250" b="1" i="1" spc="-3" dirty="0">
                <a:solidFill>
                  <a:srgbClr val="032A61"/>
                </a:solidFill>
                <a:latin typeface="Arial"/>
                <a:cs typeface="Arial"/>
              </a:rPr>
              <a:t>Society</a:t>
            </a:r>
            <a:r>
              <a:rPr sz="1250" b="1" i="1" spc="-200" dirty="0">
                <a:solidFill>
                  <a:srgbClr val="032A61"/>
                </a:solidFill>
                <a:latin typeface="Arial"/>
                <a:cs typeface="Arial"/>
              </a:rPr>
              <a:t> </a:t>
            </a:r>
            <a:r>
              <a:rPr sz="1250" b="1" i="1" spc="30" dirty="0">
                <a:solidFill>
                  <a:srgbClr val="032A61"/>
                </a:solidFill>
                <a:latin typeface="Arial"/>
                <a:cs typeface="Arial"/>
              </a:rPr>
              <a:t>5.0</a:t>
            </a:r>
            <a:endParaRPr sz="1250">
              <a:latin typeface="Arial"/>
              <a:cs typeface="Arial"/>
            </a:endParaRPr>
          </a:p>
          <a:p>
            <a:pPr marL="6350" marR="2540" algn="just">
              <a:lnSpc>
                <a:spcPct val="115900"/>
              </a:lnSpc>
              <a:spcBef>
                <a:spcPts val="807"/>
              </a:spcBef>
            </a:pPr>
            <a:r>
              <a:rPr sz="1500" b="1" spc="70" dirty="0">
                <a:solidFill>
                  <a:srgbClr val="032A61"/>
                </a:solidFill>
                <a:latin typeface="Arial"/>
                <a:cs typeface="Arial"/>
              </a:rPr>
              <a:t>"Miriamo a </a:t>
            </a:r>
            <a:r>
              <a:rPr sz="1500" b="1" spc="50" dirty="0">
                <a:solidFill>
                  <a:srgbClr val="032A61"/>
                </a:solidFill>
                <a:latin typeface="Arial"/>
                <a:cs typeface="Arial"/>
              </a:rPr>
              <a:t>creare </a:t>
            </a:r>
            <a:r>
              <a:rPr sz="1500" b="1" spc="70" dirty="0">
                <a:solidFill>
                  <a:srgbClr val="032A61"/>
                </a:solidFill>
                <a:latin typeface="Arial"/>
                <a:cs typeface="Arial"/>
              </a:rPr>
              <a:t>una </a:t>
            </a:r>
            <a:r>
              <a:rPr sz="1500" b="1" spc="25" dirty="0">
                <a:solidFill>
                  <a:srgbClr val="032A61"/>
                </a:solidFill>
                <a:latin typeface="Arial"/>
                <a:cs typeface="Arial"/>
              </a:rPr>
              <a:t>società </a:t>
            </a:r>
            <a:r>
              <a:rPr sz="1500" b="1" spc="55" dirty="0">
                <a:solidFill>
                  <a:srgbClr val="032A61"/>
                </a:solidFill>
                <a:latin typeface="Arial"/>
                <a:cs typeface="Arial"/>
              </a:rPr>
              <a:t>in </a:t>
            </a:r>
            <a:r>
              <a:rPr sz="1500" b="1" spc="15" dirty="0">
                <a:solidFill>
                  <a:srgbClr val="032A61"/>
                </a:solidFill>
                <a:latin typeface="Arial"/>
                <a:cs typeface="Arial"/>
              </a:rPr>
              <a:t>cui possiamo </a:t>
            </a:r>
            <a:r>
              <a:rPr sz="1500" b="1" spc="35" dirty="0">
                <a:solidFill>
                  <a:srgbClr val="032A61"/>
                </a:solidFill>
                <a:latin typeface="Arial"/>
                <a:cs typeface="Arial"/>
              </a:rPr>
              <a:t>risolvere </a:t>
            </a:r>
            <a:r>
              <a:rPr sz="1500" b="1" spc="55" dirty="0">
                <a:solidFill>
                  <a:srgbClr val="032A61"/>
                </a:solidFill>
                <a:latin typeface="Arial"/>
                <a:cs typeface="Arial"/>
              </a:rPr>
              <a:t>varie </a:t>
            </a:r>
            <a:r>
              <a:rPr sz="1500" b="1" dirty="0">
                <a:solidFill>
                  <a:srgbClr val="032A61"/>
                </a:solidFill>
                <a:latin typeface="Arial"/>
                <a:cs typeface="Arial"/>
              </a:rPr>
              <a:t>social </a:t>
            </a:r>
            <a:r>
              <a:rPr sz="1500" b="1" spc="18" dirty="0">
                <a:solidFill>
                  <a:srgbClr val="032A61"/>
                </a:solidFill>
                <a:latin typeface="Arial"/>
                <a:cs typeface="Arial"/>
              </a:rPr>
              <a:t>challenges,  </a:t>
            </a:r>
            <a:r>
              <a:rPr sz="1500" b="1" spc="40" dirty="0">
                <a:solidFill>
                  <a:srgbClr val="032A61"/>
                </a:solidFill>
                <a:latin typeface="Arial"/>
                <a:cs typeface="Arial"/>
              </a:rPr>
              <a:t>incorporando </a:t>
            </a:r>
            <a:r>
              <a:rPr sz="1500" b="1" spc="45" dirty="0">
                <a:solidFill>
                  <a:srgbClr val="032A61"/>
                </a:solidFill>
                <a:latin typeface="Arial"/>
                <a:cs typeface="Arial"/>
              </a:rPr>
              <a:t>le </a:t>
            </a:r>
            <a:r>
              <a:rPr sz="1500" b="1" spc="38" dirty="0">
                <a:solidFill>
                  <a:srgbClr val="032A61"/>
                </a:solidFill>
                <a:latin typeface="Arial"/>
                <a:cs typeface="Arial"/>
              </a:rPr>
              <a:t>innovazioni </a:t>
            </a:r>
            <a:r>
              <a:rPr sz="1500" b="1" spc="48" dirty="0">
                <a:solidFill>
                  <a:srgbClr val="032A61"/>
                </a:solidFill>
                <a:latin typeface="Arial"/>
                <a:cs typeface="Arial"/>
              </a:rPr>
              <a:t>della </a:t>
            </a:r>
            <a:r>
              <a:rPr sz="1500" b="1" spc="30" dirty="0">
                <a:solidFill>
                  <a:srgbClr val="032A61"/>
                </a:solidFill>
                <a:latin typeface="Arial"/>
                <a:cs typeface="Arial"/>
              </a:rPr>
              <a:t>4° </a:t>
            </a:r>
            <a:r>
              <a:rPr sz="1500" b="1" spc="20" dirty="0">
                <a:solidFill>
                  <a:srgbClr val="032A61"/>
                </a:solidFill>
                <a:latin typeface="Arial"/>
                <a:cs typeface="Arial"/>
              </a:rPr>
              <a:t>Rivoluzione </a:t>
            </a:r>
            <a:r>
              <a:rPr sz="1500" b="1" spc="53" dirty="0">
                <a:solidFill>
                  <a:srgbClr val="032A61"/>
                </a:solidFill>
                <a:latin typeface="Arial"/>
                <a:cs typeface="Arial"/>
              </a:rPr>
              <a:t>industriale </a:t>
            </a:r>
            <a:r>
              <a:rPr sz="1500" b="1" spc="13" dirty="0">
                <a:solidFill>
                  <a:srgbClr val="032A61"/>
                </a:solidFill>
                <a:latin typeface="Arial"/>
                <a:cs typeface="Arial"/>
              </a:rPr>
              <a:t>(IoT, </a:t>
            </a:r>
            <a:r>
              <a:rPr sz="1500" b="1" dirty="0">
                <a:solidFill>
                  <a:srgbClr val="032A61"/>
                </a:solidFill>
                <a:latin typeface="Arial"/>
                <a:cs typeface="Arial"/>
              </a:rPr>
              <a:t>big </a:t>
            </a:r>
            <a:r>
              <a:rPr sz="1500" b="1" spc="68" dirty="0">
                <a:solidFill>
                  <a:srgbClr val="032A61"/>
                </a:solidFill>
                <a:latin typeface="Arial"/>
                <a:cs typeface="Arial"/>
              </a:rPr>
              <a:t>data, </a:t>
            </a:r>
            <a:r>
              <a:rPr sz="1500" b="1" spc="57" dirty="0">
                <a:solidFill>
                  <a:srgbClr val="032A61"/>
                </a:solidFill>
                <a:latin typeface="Arial"/>
                <a:cs typeface="Arial"/>
              </a:rPr>
              <a:t>artificial  </a:t>
            </a:r>
            <a:r>
              <a:rPr sz="1500" b="1" spc="38" dirty="0">
                <a:solidFill>
                  <a:srgbClr val="032A61"/>
                </a:solidFill>
                <a:latin typeface="Arial"/>
                <a:cs typeface="Arial"/>
              </a:rPr>
              <a:t>intelligence,</a:t>
            </a:r>
            <a:r>
              <a:rPr sz="1500" b="1" spc="-28" dirty="0">
                <a:solidFill>
                  <a:srgbClr val="032A61"/>
                </a:solidFill>
                <a:latin typeface="Arial"/>
                <a:cs typeface="Arial"/>
              </a:rPr>
              <a:t> </a:t>
            </a:r>
            <a:r>
              <a:rPr sz="1500" b="1" spc="53" dirty="0">
                <a:solidFill>
                  <a:srgbClr val="032A61"/>
                </a:solidFill>
                <a:latin typeface="Arial"/>
                <a:cs typeface="Arial"/>
              </a:rPr>
              <a:t>robot)</a:t>
            </a:r>
            <a:r>
              <a:rPr sz="1500" b="1" spc="-28" dirty="0">
                <a:solidFill>
                  <a:srgbClr val="032A61"/>
                </a:solidFill>
                <a:latin typeface="Arial"/>
                <a:cs typeface="Arial"/>
              </a:rPr>
              <a:t> </a:t>
            </a:r>
            <a:r>
              <a:rPr sz="1500" b="1" spc="50" dirty="0">
                <a:solidFill>
                  <a:srgbClr val="032A61"/>
                </a:solidFill>
                <a:latin typeface="Arial"/>
                <a:cs typeface="Arial"/>
              </a:rPr>
              <a:t>e</a:t>
            </a:r>
            <a:r>
              <a:rPr sz="1500" b="1" spc="-28" dirty="0">
                <a:solidFill>
                  <a:srgbClr val="032A61"/>
                </a:solidFill>
                <a:latin typeface="Arial"/>
                <a:cs typeface="Arial"/>
              </a:rPr>
              <a:t> </a:t>
            </a:r>
            <a:r>
              <a:rPr sz="1500" b="1" spc="55" dirty="0">
                <a:solidFill>
                  <a:srgbClr val="032A61"/>
                </a:solidFill>
                <a:latin typeface="Arial"/>
                <a:cs typeface="Arial"/>
              </a:rPr>
              <a:t>la</a:t>
            </a:r>
            <a:r>
              <a:rPr sz="1500" b="1" spc="-28" dirty="0">
                <a:solidFill>
                  <a:srgbClr val="032A61"/>
                </a:solidFill>
                <a:latin typeface="Arial"/>
                <a:cs typeface="Arial"/>
              </a:rPr>
              <a:t> </a:t>
            </a:r>
            <a:r>
              <a:rPr sz="1500" b="1" spc="15" dirty="0">
                <a:solidFill>
                  <a:srgbClr val="032A61"/>
                </a:solidFill>
                <a:latin typeface="Arial"/>
                <a:cs typeface="Arial"/>
              </a:rPr>
              <a:t>Sharing</a:t>
            </a:r>
            <a:r>
              <a:rPr sz="1500" b="1" spc="-28" dirty="0">
                <a:solidFill>
                  <a:srgbClr val="032A61"/>
                </a:solidFill>
                <a:latin typeface="Arial"/>
                <a:cs typeface="Arial"/>
              </a:rPr>
              <a:t> </a:t>
            </a:r>
            <a:r>
              <a:rPr sz="1500" b="1" spc="5" dirty="0">
                <a:solidFill>
                  <a:srgbClr val="032A61"/>
                </a:solidFill>
                <a:latin typeface="Arial"/>
                <a:cs typeface="Arial"/>
              </a:rPr>
              <a:t>Economy,</a:t>
            </a:r>
            <a:r>
              <a:rPr sz="1500" b="1" spc="-28" dirty="0">
                <a:solidFill>
                  <a:srgbClr val="032A61"/>
                </a:solidFill>
                <a:latin typeface="Arial"/>
                <a:cs typeface="Arial"/>
              </a:rPr>
              <a:t> </a:t>
            </a:r>
            <a:r>
              <a:rPr sz="1500" b="1" spc="55" dirty="0">
                <a:solidFill>
                  <a:srgbClr val="032A61"/>
                </a:solidFill>
                <a:latin typeface="Arial"/>
                <a:cs typeface="Arial"/>
              </a:rPr>
              <a:t>in</a:t>
            </a:r>
            <a:r>
              <a:rPr sz="1500" b="1" spc="-28" dirty="0">
                <a:solidFill>
                  <a:srgbClr val="032A61"/>
                </a:solidFill>
                <a:latin typeface="Arial"/>
                <a:cs typeface="Arial"/>
              </a:rPr>
              <a:t> </a:t>
            </a:r>
            <a:r>
              <a:rPr sz="1500" b="1" spc="13" dirty="0">
                <a:solidFill>
                  <a:srgbClr val="032A61"/>
                </a:solidFill>
                <a:latin typeface="Arial"/>
                <a:cs typeface="Arial"/>
              </a:rPr>
              <a:t>ogni</a:t>
            </a:r>
            <a:r>
              <a:rPr sz="1500" b="1" spc="363" dirty="0">
                <a:solidFill>
                  <a:srgbClr val="032A61"/>
                </a:solidFill>
                <a:latin typeface="Arial"/>
                <a:cs typeface="Arial"/>
              </a:rPr>
              <a:t> </a:t>
            </a:r>
            <a:r>
              <a:rPr sz="1500" b="1" spc="60" dirty="0">
                <a:solidFill>
                  <a:srgbClr val="032A61"/>
                </a:solidFill>
                <a:latin typeface="Arial"/>
                <a:cs typeface="Arial"/>
              </a:rPr>
              <a:t>settore</a:t>
            </a:r>
            <a:r>
              <a:rPr sz="1500" b="1" spc="-28" dirty="0">
                <a:solidFill>
                  <a:srgbClr val="032A61"/>
                </a:solidFill>
                <a:latin typeface="Arial"/>
                <a:cs typeface="Arial"/>
              </a:rPr>
              <a:t> </a:t>
            </a:r>
            <a:r>
              <a:rPr sz="1500" b="1" spc="53" dirty="0">
                <a:solidFill>
                  <a:srgbClr val="032A61"/>
                </a:solidFill>
                <a:latin typeface="Arial"/>
                <a:cs typeface="Arial"/>
              </a:rPr>
              <a:t>industriale</a:t>
            </a:r>
            <a:r>
              <a:rPr sz="1500" b="1" spc="-28" dirty="0">
                <a:solidFill>
                  <a:srgbClr val="032A61"/>
                </a:solidFill>
                <a:latin typeface="Arial"/>
                <a:cs typeface="Arial"/>
              </a:rPr>
              <a:t> </a:t>
            </a:r>
            <a:r>
              <a:rPr sz="1500" b="1" spc="50" dirty="0">
                <a:solidFill>
                  <a:srgbClr val="032A61"/>
                </a:solidFill>
                <a:latin typeface="Arial"/>
                <a:cs typeface="Arial"/>
              </a:rPr>
              <a:t>e</a:t>
            </a:r>
            <a:r>
              <a:rPr sz="1500" b="1" spc="-28" dirty="0">
                <a:solidFill>
                  <a:srgbClr val="032A61"/>
                </a:solidFill>
                <a:latin typeface="Arial"/>
                <a:cs typeface="Arial"/>
              </a:rPr>
              <a:t> </a:t>
            </a:r>
            <a:r>
              <a:rPr sz="1500" b="1" spc="48" dirty="0">
                <a:solidFill>
                  <a:srgbClr val="032A61"/>
                </a:solidFill>
                <a:latin typeface="Arial"/>
                <a:cs typeface="Arial"/>
              </a:rPr>
              <a:t>della</a:t>
            </a:r>
            <a:r>
              <a:rPr sz="1500" b="1" spc="-28" dirty="0">
                <a:solidFill>
                  <a:srgbClr val="032A61"/>
                </a:solidFill>
                <a:latin typeface="Arial"/>
                <a:cs typeface="Arial"/>
              </a:rPr>
              <a:t> </a:t>
            </a:r>
            <a:r>
              <a:rPr sz="1500" b="1" spc="70" dirty="0">
                <a:solidFill>
                  <a:srgbClr val="032A61"/>
                </a:solidFill>
                <a:latin typeface="Arial"/>
                <a:cs typeface="Arial"/>
              </a:rPr>
              <a:t>vita</a:t>
            </a:r>
            <a:r>
              <a:rPr sz="1500" b="1" spc="-28" dirty="0">
                <a:solidFill>
                  <a:srgbClr val="032A61"/>
                </a:solidFill>
                <a:latin typeface="Arial"/>
                <a:cs typeface="Arial"/>
              </a:rPr>
              <a:t> </a:t>
            </a:r>
            <a:r>
              <a:rPr sz="1500" b="1" spc="8" dirty="0">
                <a:solidFill>
                  <a:srgbClr val="032A61"/>
                </a:solidFill>
                <a:latin typeface="Arial"/>
                <a:cs typeface="Arial"/>
              </a:rPr>
              <a:t>sociale".</a:t>
            </a:r>
            <a:endParaRPr sz="1500">
              <a:latin typeface="Arial"/>
              <a:cs typeface="Arial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3634703" y="885428"/>
            <a:ext cx="2103438" cy="468077"/>
          </a:xfrm>
          <a:prstGeom prst="rect">
            <a:avLst/>
          </a:prstGeom>
        </p:spPr>
        <p:txBody>
          <a:bodyPr vert="horz" wrap="square" lIns="0" tIns="635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6350">
              <a:spcBef>
                <a:spcPts val="50"/>
              </a:spcBef>
            </a:pPr>
            <a:r>
              <a:rPr sz="3000" spc="50" dirty="0"/>
              <a:t>Society</a:t>
            </a:r>
            <a:r>
              <a:rPr sz="3000" spc="-213" dirty="0"/>
              <a:t> </a:t>
            </a:r>
            <a:r>
              <a:rPr sz="3000" spc="-68" dirty="0"/>
              <a:t>5.0</a:t>
            </a:r>
            <a:endParaRPr sz="3000"/>
          </a:p>
        </p:txBody>
      </p:sp>
    </p:spTree>
    <p:extLst>
      <p:ext uri="{BB962C8B-B14F-4D97-AF65-F5344CB8AC3E}">
        <p14:creationId xmlns:p14="http://schemas.microsoft.com/office/powerpoint/2010/main" val="7551337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9150" y="1366838"/>
            <a:ext cx="7353300" cy="43862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87342" y="676294"/>
            <a:ext cx="8336915" cy="437299"/>
          </a:xfrm>
          <a:prstGeom prst="rect">
            <a:avLst/>
          </a:prstGeom>
        </p:spPr>
        <p:txBody>
          <a:bodyPr vert="horz" wrap="square" lIns="0" tIns="635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6350">
              <a:spcBef>
                <a:spcPts val="50"/>
              </a:spcBef>
            </a:pPr>
            <a:r>
              <a:rPr sz="2800" b="1" spc="48" dirty="0"/>
              <a:t>Society</a:t>
            </a:r>
            <a:r>
              <a:rPr sz="2800" b="1" spc="-165" dirty="0"/>
              <a:t> </a:t>
            </a:r>
            <a:r>
              <a:rPr sz="2800" b="1" spc="-18" dirty="0"/>
              <a:t>5.0:</a:t>
            </a:r>
            <a:r>
              <a:rPr sz="2800" b="1" spc="-165" dirty="0"/>
              <a:t> </a:t>
            </a:r>
            <a:r>
              <a:rPr sz="2800" b="1" spc="40" dirty="0"/>
              <a:t>le</a:t>
            </a:r>
            <a:r>
              <a:rPr sz="2800" b="1" spc="-165" dirty="0"/>
              <a:t> </a:t>
            </a:r>
            <a:r>
              <a:rPr sz="2800" b="1" spc="40" dirty="0"/>
              <a:t>linee</a:t>
            </a:r>
            <a:r>
              <a:rPr sz="2800" b="1" spc="-165" dirty="0"/>
              <a:t> </a:t>
            </a:r>
            <a:r>
              <a:rPr sz="2800" b="1" spc="-18" dirty="0"/>
              <a:t>guida</a:t>
            </a:r>
            <a:r>
              <a:rPr sz="2800" b="1" spc="-165" dirty="0"/>
              <a:t> </a:t>
            </a:r>
            <a:r>
              <a:rPr sz="2800" b="1" spc="-30" dirty="0"/>
              <a:t>di</a:t>
            </a:r>
            <a:r>
              <a:rPr sz="2800" b="1" spc="-165" dirty="0"/>
              <a:t> </a:t>
            </a:r>
            <a:r>
              <a:rPr sz="2800" b="1" spc="53" dirty="0"/>
              <a:t>una</a:t>
            </a:r>
            <a:r>
              <a:rPr sz="2800" b="1" spc="-163" dirty="0"/>
              <a:t> </a:t>
            </a:r>
            <a:r>
              <a:rPr sz="2800" b="1" spc="40" dirty="0"/>
              <a:t>nuova</a:t>
            </a:r>
            <a:r>
              <a:rPr sz="2800" b="1" spc="-165" dirty="0"/>
              <a:t> </a:t>
            </a:r>
            <a:r>
              <a:rPr sz="2800" b="1" spc="35" dirty="0"/>
              <a:t>società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200165" y="5825839"/>
            <a:ext cx="2885440" cy="137217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6350">
              <a:spcBef>
                <a:spcPts val="50"/>
              </a:spcBef>
            </a:pPr>
            <a:r>
              <a:rPr sz="850" b="1" spc="-5" dirty="0">
                <a:latin typeface="Lucida Sans"/>
                <a:cs typeface="Lucida Sans"/>
              </a:rPr>
              <a:t>Source: </a:t>
            </a:r>
            <a:r>
              <a:rPr sz="850" b="1" spc="-10" dirty="0">
                <a:latin typeface="Lucida Sans"/>
                <a:cs typeface="Lucida Sans"/>
              </a:rPr>
              <a:t>Society </a:t>
            </a:r>
            <a:r>
              <a:rPr sz="850" b="1" spc="-30" dirty="0">
                <a:latin typeface="Lucida Sans"/>
                <a:cs typeface="Lucida Sans"/>
              </a:rPr>
              <a:t>5.0 </a:t>
            </a:r>
            <a:r>
              <a:rPr sz="850" b="1" spc="-18" dirty="0">
                <a:latin typeface="Lucida Sans"/>
                <a:cs typeface="Lucida Sans"/>
              </a:rPr>
              <a:t>will </a:t>
            </a:r>
            <a:r>
              <a:rPr sz="850" b="1" spc="-5" dirty="0">
                <a:latin typeface="Lucida Sans"/>
                <a:cs typeface="Lucida Sans"/>
              </a:rPr>
              <a:t>liberate </a:t>
            </a:r>
            <a:r>
              <a:rPr sz="850" b="1" spc="-33" dirty="0">
                <a:latin typeface="Lucida Sans"/>
                <a:cs typeface="Lucida Sans"/>
              </a:rPr>
              <a:t>us </a:t>
            </a:r>
            <a:r>
              <a:rPr sz="850" b="1" spc="15" dirty="0">
                <a:latin typeface="Lucida Sans"/>
                <a:cs typeface="Lucida Sans"/>
              </a:rPr>
              <a:t>- </a:t>
            </a:r>
            <a:r>
              <a:rPr sz="850" b="1" spc="-3" dirty="0">
                <a:latin typeface="Lucida Sans"/>
                <a:cs typeface="Lucida Sans"/>
              </a:rPr>
              <a:t>Nakanishi,</a:t>
            </a:r>
            <a:r>
              <a:rPr sz="850" b="1" spc="-160" dirty="0">
                <a:latin typeface="Lucida Sans"/>
                <a:cs typeface="Lucida Sans"/>
              </a:rPr>
              <a:t> </a:t>
            </a:r>
            <a:r>
              <a:rPr sz="850" b="1" spc="-43" dirty="0">
                <a:latin typeface="Lucida Sans"/>
                <a:cs typeface="Lucida Sans"/>
              </a:rPr>
              <a:t>2019.</a:t>
            </a:r>
            <a:endParaRPr sz="850">
              <a:latin typeface="Lucida Sans"/>
              <a:cs typeface="Lucida Sans"/>
            </a:endParaRPr>
          </a:p>
        </p:txBody>
      </p:sp>
    </p:spTree>
    <p:extLst>
      <p:ext uri="{BB962C8B-B14F-4D97-AF65-F5344CB8AC3E}">
        <p14:creationId xmlns:p14="http://schemas.microsoft.com/office/powerpoint/2010/main" val="36798171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3000">
              <a:schemeClr val="accent1">
                <a:lumMod val="5000"/>
                <a:lumOff val="95000"/>
              </a:schemeClr>
            </a:gs>
            <a:gs pos="77000">
              <a:schemeClr val="accent1">
                <a:lumMod val="45000"/>
                <a:lumOff val="55000"/>
              </a:schemeClr>
            </a:gs>
            <a:gs pos="100000">
              <a:srgbClr val="3F76BA"/>
            </a:gs>
            <a:gs pos="59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85750" y="209550"/>
            <a:ext cx="8458200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it-IT">
              <a:solidFill>
                <a:srgbClr val="000000"/>
              </a:solidFill>
            </a:endParaRP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20" y="61368"/>
            <a:ext cx="1062576" cy="1062576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6937" y="117127"/>
            <a:ext cx="2091109" cy="951058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105954" y="3075009"/>
            <a:ext cx="89320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b="1" dirty="0">
                <a:solidFill>
                  <a:srgbClr val="000000"/>
                </a:solidFill>
              </a:rPr>
              <a:t>Il paradigma SMART</a:t>
            </a:r>
            <a:endParaRPr lang="it-IT" sz="32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001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909487" y="2521537"/>
            <a:ext cx="3939858" cy="1923540"/>
          </a:xfrm>
          <a:prstGeom prst="rect">
            <a:avLst/>
          </a:prstGeom>
        </p:spPr>
        <p:txBody>
          <a:bodyPr vert="horz" wrap="square" lIns="0" tIns="6033" rIns="0" bIns="0" rtlCol="0">
            <a:spAutoFit/>
          </a:bodyPr>
          <a:lstStyle/>
          <a:p>
            <a:pPr marL="6350" marR="2540" algn="just">
              <a:lnSpc>
                <a:spcPct val="116399"/>
              </a:lnSpc>
              <a:spcBef>
                <a:spcPts val="48"/>
              </a:spcBef>
            </a:pPr>
            <a:r>
              <a:rPr sz="2150" b="1" spc="15" dirty="0">
                <a:solidFill>
                  <a:srgbClr val="032A61"/>
                </a:solidFill>
                <a:latin typeface="Arial"/>
                <a:cs typeface="Arial"/>
              </a:rPr>
              <a:t>Può </a:t>
            </a:r>
            <a:r>
              <a:rPr sz="2150" b="1" spc="83" dirty="0">
                <a:solidFill>
                  <a:srgbClr val="032A61"/>
                </a:solidFill>
                <a:latin typeface="Arial"/>
                <a:cs typeface="Arial"/>
              </a:rPr>
              <a:t>la </a:t>
            </a:r>
            <a:r>
              <a:rPr sz="2150" b="1" spc="50" dirty="0">
                <a:solidFill>
                  <a:srgbClr val="032A61"/>
                </a:solidFill>
                <a:latin typeface="Arial"/>
                <a:cs typeface="Arial"/>
              </a:rPr>
              <a:t>tecnologia </a:t>
            </a:r>
            <a:r>
              <a:rPr sz="2150" b="1" spc="60" dirty="0">
                <a:solidFill>
                  <a:srgbClr val="032A61"/>
                </a:solidFill>
                <a:latin typeface="Arial"/>
                <a:cs typeface="Arial"/>
              </a:rPr>
              <a:t>farsi</a:t>
            </a:r>
            <a:r>
              <a:rPr sz="2150" b="1" spc="-310" dirty="0">
                <a:solidFill>
                  <a:srgbClr val="032A61"/>
                </a:solidFill>
                <a:latin typeface="Arial"/>
                <a:cs typeface="Arial"/>
              </a:rPr>
              <a:t> </a:t>
            </a:r>
            <a:r>
              <a:rPr sz="2150" b="1" spc="25" dirty="0">
                <a:solidFill>
                  <a:srgbClr val="032A61"/>
                </a:solidFill>
                <a:latin typeface="Arial"/>
                <a:cs typeface="Arial"/>
              </a:rPr>
              <a:t>carico  </a:t>
            </a:r>
            <a:r>
              <a:rPr sz="2150" b="1" spc="65" dirty="0">
                <a:solidFill>
                  <a:srgbClr val="032A61"/>
                </a:solidFill>
                <a:latin typeface="Arial"/>
                <a:cs typeface="Arial"/>
              </a:rPr>
              <a:t>delle </a:t>
            </a:r>
            <a:r>
              <a:rPr sz="2150" b="1" spc="50" dirty="0">
                <a:solidFill>
                  <a:srgbClr val="032A61"/>
                </a:solidFill>
                <a:latin typeface="Arial"/>
                <a:cs typeface="Arial"/>
              </a:rPr>
              <a:t>maggiori </a:t>
            </a:r>
            <a:r>
              <a:rPr sz="2150" b="1" spc="38" dirty="0">
                <a:solidFill>
                  <a:srgbClr val="032A61"/>
                </a:solidFill>
                <a:latin typeface="Arial"/>
                <a:cs typeface="Arial"/>
              </a:rPr>
              <a:t>sfide </a:t>
            </a:r>
            <a:r>
              <a:rPr sz="2150" b="1" spc="15" dirty="0">
                <a:solidFill>
                  <a:srgbClr val="032A61"/>
                </a:solidFill>
                <a:latin typeface="Arial"/>
                <a:cs typeface="Arial"/>
              </a:rPr>
              <a:t>sociali  </a:t>
            </a:r>
            <a:r>
              <a:rPr sz="2150" b="1" spc="63" dirty="0">
                <a:solidFill>
                  <a:srgbClr val="032A61"/>
                </a:solidFill>
                <a:latin typeface="Arial"/>
                <a:cs typeface="Arial"/>
              </a:rPr>
              <a:t>del </a:t>
            </a:r>
            <a:r>
              <a:rPr sz="2150" b="1" spc="35" dirty="0">
                <a:solidFill>
                  <a:srgbClr val="032A61"/>
                </a:solidFill>
                <a:latin typeface="Arial"/>
                <a:cs typeface="Arial"/>
              </a:rPr>
              <a:t>21 </a:t>
            </a:r>
            <a:r>
              <a:rPr sz="2150" b="1" dirty="0">
                <a:solidFill>
                  <a:srgbClr val="032A61"/>
                </a:solidFill>
                <a:latin typeface="Arial"/>
                <a:cs typeface="Arial"/>
              </a:rPr>
              <a:t>secolo, </a:t>
            </a:r>
            <a:r>
              <a:rPr sz="2150" b="1" spc="65" dirty="0">
                <a:solidFill>
                  <a:srgbClr val="032A61"/>
                </a:solidFill>
                <a:latin typeface="Arial"/>
                <a:cs typeface="Arial"/>
              </a:rPr>
              <a:t>ed </a:t>
            </a:r>
            <a:r>
              <a:rPr sz="2150" b="1" spc="23" dirty="0">
                <a:solidFill>
                  <a:srgbClr val="032A61"/>
                </a:solidFill>
                <a:latin typeface="Arial"/>
                <a:cs typeface="Arial"/>
              </a:rPr>
              <a:t>essere </a:t>
            </a:r>
            <a:r>
              <a:rPr sz="2150" b="1" spc="60" dirty="0">
                <a:solidFill>
                  <a:srgbClr val="032A61"/>
                </a:solidFill>
                <a:latin typeface="Arial"/>
                <a:cs typeface="Arial"/>
              </a:rPr>
              <a:t>il  </a:t>
            </a:r>
            <a:r>
              <a:rPr sz="2150" b="1" spc="53" dirty="0">
                <a:solidFill>
                  <a:srgbClr val="032A61"/>
                </a:solidFill>
                <a:latin typeface="Arial"/>
                <a:cs typeface="Arial"/>
              </a:rPr>
              <a:t>mezzo </a:t>
            </a:r>
            <a:r>
              <a:rPr sz="2150" b="1" spc="90" dirty="0">
                <a:solidFill>
                  <a:srgbClr val="032A61"/>
                </a:solidFill>
                <a:latin typeface="Arial"/>
                <a:cs typeface="Arial"/>
              </a:rPr>
              <a:t>per </a:t>
            </a:r>
            <a:r>
              <a:rPr sz="2150" b="1" spc="48" dirty="0">
                <a:solidFill>
                  <a:srgbClr val="032A61"/>
                </a:solidFill>
                <a:latin typeface="Arial"/>
                <a:cs typeface="Arial"/>
              </a:rPr>
              <a:t>raggiungere</a:t>
            </a:r>
            <a:r>
              <a:rPr sz="2150" b="1" spc="-265" dirty="0">
                <a:solidFill>
                  <a:srgbClr val="032A61"/>
                </a:solidFill>
                <a:latin typeface="Arial"/>
                <a:cs typeface="Arial"/>
              </a:rPr>
              <a:t> </a:t>
            </a:r>
            <a:r>
              <a:rPr sz="2150" b="1" spc="105" dirty="0">
                <a:solidFill>
                  <a:srgbClr val="032A61"/>
                </a:solidFill>
                <a:latin typeface="Arial"/>
                <a:cs typeface="Arial"/>
              </a:rPr>
              <a:t>una</a:t>
            </a:r>
            <a:endParaRPr sz="2150">
              <a:latin typeface="Arial"/>
              <a:cs typeface="Arial"/>
            </a:endParaRPr>
          </a:p>
          <a:p>
            <a:pPr marL="219710">
              <a:spcBef>
                <a:spcPts val="422"/>
              </a:spcBef>
            </a:pPr>
            <a:r>
              <a:rPr sz="2150" b="1" spc="-70" dirty="0">
                <a:solidFill>
                  <a:srgbClr val="032A61"/>
                </a:solidFill>
                <a:latin typeface="Arial"/>
                <a:cs typeface="Arial"/>
              </a:rPr>
              <a:t>“TRULY </a:t>
            </a:r>
            <a:r>
              <a:rPr sz="2150" b="1" spc="110" dirty="0">
                <a:solidFill>
                  <a:srgbClr val="032A61"/>
                </a:solidFill>
                <a:latin typeface="Arial"/>
                <a:cs typeface="Arial"/>
              </a:rPr>
              <a:t>HUMAN</a:t>
            </a:r>
            <a:r>
              <a:rPr sz="2150" b="1" spc="-13" dirty="0">
                <a:solidFill>
                  <a:srgbClr val="032A61"/>
                </a:solidFill>
                <a:latin typeface="Arial"/>
                <a:cs typeface="Arial"/>
              </a:rPr>
              <a:t> </a:t>
            </a:r>
            <a:r>
              <a:rPr sz="2150" b="1" spc="-95" dirty="0">
                <a:solidFill>
                  <a:srgbClr val="032A61"/>
                </a:solidFill>
                <a:latin typeface="Arial"/>
                <a:cs typeface="Arial"/>
              </a:rPr>
              <a:t>SOCIETY”</a:t>
            </a:r>
            <a:endParaRPr sz="215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556149" y="3219990"/>
            <a:ext cx="150495" cy="147003"/>
          </a:xfrm>
          <a:custGeom>
            <a:avLst/>
            <a:gdLst/>
            <a:ahLst/>
            <a:cxnLst/>
            <a:rect l="l" t="t" r="r" b="b"/>
            <a:pathLst>
              <a:path w="300990" h="294004">
                <a:moveTo>
                  <a:pt x="100275" y="293914"/>
                </a:moveTo>
                <a:lnTo>
                  <a:pt x="62453" y="286856"/>
                </a:lnTo>
                <a:lnTo>
                  <a:pt x="29186" y="264928"/>
                </a:lnTo>
                <a:lnTo>
                  <a:pt x="7485" y="231907"/>
                </a:lnTo>
                <a:lnTo>
                  <a:pt x="0" y="193689"/>
                </a:lnTo>
                <a:lnTo>
                  <a:pt x="7108" y="155497"/>
                </a:lnTo>
                <a:lnTo>
                  <a:pt x="29186" y="122551"/>
                </a:lnTo>
                <a:lnTo>
                  <a:pt x="78888" y="75416"/>
                </a:lnTo>
                <a:lnTo>
                  <a:pt x="129294" y="28885"/>
                </a:lnTo>
                <a:lnTo>
                  <a:pt x="162917" y="7674"/>
                </a:lnTo>
                <a:lnTo>
                  <a:pt x="200516" y="0"/>
                </a:lnTo>
                <a:lnTo>
                  <a:pt x="238065" y="6768"/>
                </a:lnTo>
                <a:lnTo>
                  <a:pt x="271537" y="28885"/>
                </a:lnTo>
                <a:lnTo>
                  <a:pt x="293050" y="61717"/>
                </a:lnTo>
                <a:lnTo>
                  <a:pt x="300824" y="100224"/>
                </a:lnTo>
                <a:lnTo>
                  <a:pt x="293956" y="138656"/>
                </a:lnTo>
                <a:lnTo>
                  <a:pt x="271537" y="171262"/>
                </a:lnTo>
                <a:lnTo>
                  <a:pt x="246330" y="194389"/>
                </a:lnTo>
                <a:lnTo>
                  <a:pt x="221249" y="217693"/>
                </a:lnTo>
                <a:lnTo>
                  <a:pt x="196318" y="241197"/>
                </a:lnTo>
                <a:lnTo>
                  <a:pt x="171564" y="264928"/>
                </a:lnTo>
                <a:lnTo>
                  <a:pt x="138146" y="286479"/>
                </a:lnTo>
                <a:lnTo>
                  <a:pt x="100275" y="293914"/>
                </a:lnTo>
                <a:close/>
              </a:path>
            </a:pathLst>
          </a:custGeom>
          <a:solidFill>
            <a:srgbClr val="46A1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289443" y="1575896"/>
            <a:ext cx="1937702" cy="2381250"/>
          </a:xfrm>
          <a:custGeom>
            <a:avLst/>
            <a:gdLst/>
            <a:ahLst/>
            <a:cxnLst/>
            <a:rect l="l" t="t" r="r" b="b"/>
            <a:pathLst>
              <a:path w="3875405" h="4762500">
                <a:moveTo>
                  <a:pt x="2271115" y="12699"/>
                </a:moveTo>
                <a:lnTo>
                  <a:pt x="1727167" y="12699"/>
                </a:lnTo>
                <a:lnTo>
                  <a:pt x="1775997" y="0"/>
                </a:lnTo>
                <a:lnTo>
                  <a:pt x="2220875" y="0"/>
                </a:lnTo>
                <a:lnTo>
                  <a:pt x="2271115" y="12699"/>
                </a:lnTo>
                <a:close/>
              </a:path>
              <a:path w="3875405" h="4762500">
                <a:moveTo>
                  <a:pt x="976540" y="1904999"/>
                </a:moveTo>
                <a:lnTo>
                  <a:pt x="936721" y="1904999"/>
                </a:lnTo>
                <a:lnTo>
                  <a:pt x="97027" y="1816099"/>
                </a:lnTo>
                <a:lnTo>
                  <a:pt x="50722" y="1803399"/>
                </a:lnTo>
                <a:lnTo>
                  <a:pt x="18300" y="1777999"/>
                </a:lnTo>
                <a:lnTo>
                  <a:pt x="985" y="1739899"/>
                </a:lnTo>
                <a:lnTo>
                  <a:pt x="0" y="1689099"/>
                </a:lnTo>
                <a:lnTo>
                  <a:pt x="7576" y="1638299"/>
                </a:lnTo>
                <a:lnTo>
                  <a:pt x="16245" y="1587499"/>
                </a:lnTo>
                <a:lnTo>
                  <a:pt x="26006" y="1536699"/>
                </a:lnTo>
                <a:lnTo>
                  <a:pt x="36856" y="1498599"/>
                </a:lnTo>
                <a:lnTo>
                  <a:pt x="48794" y="1447799"/>
                </a:lnTo>
                <a:lnTo>
                  <a:pt x="61817" y="1396999"/>
                </a:lnTo>
                <a:lnTo>
                  <a:pt x="75923" y="1346199"/>
                </a:lnTo>
                <a:lnTo>
                  <a:pt x="91110" y="1308099"/>
                </a:lnTo>
                <a:lnTo>
                  <a:pt x="107377" y="1257299"/>
                </a:lnTo>
                <a:lnTo>
                  <a:pt x="124721" y="1206499"/>
                </a:lnTo>
                <a:lnTo>
                  <a:pt x="143141" y="1168399"/>
                </a:lnTo>
                <a:lnTo>
                  <a:pt x="162633" y="1117599"/>
                </a:lnTo>
                <a:lnTo>
                  <a:pt x="183198" y="1079499"/>
                </a:lnTo>
                <a:lnTo>
                  <a:pt x="204831" y="1028699"/>
                </a:lnTo>
                <a:lnTo>
                  <a:pt x="227532" y="990599"/>
                </a:lnTo>
                <a:lnTo>
                  <a:pt x="251299" y="939799"/>
                </a:lnTo>
                <a:lnTo>
                  <a:pt x="276128" y="901699"/>
                </a:lnTo>
                <a:lnTo>
                  <a:pt x="302020" y="863599"/>
                </a:lnTo>
                <a:lnTo>
                  <a:pt x="328970" y="825499"/>
                </a:lnTo>
                <a:lnTo>
                  <a:pt x="356978" y="774699"/>
                </a:lnTo>
                <a:lnTo>
                  <a:pt x="386042" y="736599"/>
                </a:lnTo>
                <a:lnTo>
                  <a:pt x="416159" y="698499"/>
                </a:lnTo>
                <a:lnTo>
                  <a:pt x="447327" y="660399"/>
                </a:lnTo>
                <a:lnTo>
                  <a:pt x="479545" y="622299"/>
                </a:lnTo>
                <a:lnTo>
                  <a:pt x="512810" y="584199"/>
                </a:lnTo>
                <a:lnTo>
                  <a:pt x="547121" y="558799"/>
                </a:lnTo>
                <a:lnTo>
                  <a:pt x="582475" y="520699"/>
                </a:lnTo>
                <a:lnTo>
                  <a:pt x="618871" y="482599"/>
                </a:lnTo>
                <a:lnTo>
                  <a:pt x="656306" y="457199"/>
                </a:lnTo>
                <a:lnTo>
                  <a:pt x="694779" y="419099"/>
                </a:lnTo>
                <a:lnTo>
                  <a:pt x="734135" y="393699"/>
                </a:lnTo>
                <a:lnTo>
                  <a:pt x="814809" y="342899"/>
                </a:lnTo>
                <a:lnTo>
                  <a:pt x="856082" y="304799"/>
                </a:lnTo>
                <a:lnTo>
                  <a:pt x="940387" y="253999"/>
                </a:lnTo>
                <a:lnTo>
                  <a:pt x="983373" y="241299"/>
                </a:lnTo>
                <a:lnTo>
                  <a:pt x="1070898" y="190499"/>
                </a:lnTo>
                <a:lnTo>
                  <a:pt x="1115393" y="177799"/>
                </a:lnTo>
                <a:lnTo>
                  <a:pt x="1160344" y="152399"/>
                </a:lnTo>
                <a:lnTo>
                  <a:pt x="1205730" y="139699"/>
                </a:lnTo>
                <a:lnTo>
                  <a:pt x="1251528" y="114299"/>
                </a:lnTo>
                <a:lnTo>
                  <a:pt x="1581741" y="25399"/>
                </a:lnTo>
                <a:lnTo>
                  <a:pt x="1630016" y="25399"/>
                </a:lnTo>
                <a:lnTo>
                  <a:pt x="1678499" y="12699"/>
                </a:lnTo>
                <a:lnTo>
                  <a:pt x="2321310" y="12699"/>
                </a:lnTo>
                <a:lnTo>
                  <a:pt x="2421400" y="38099"/>
                </a:lnTo>
                <a:lnTo>
                  <a:pt x="2471209" y="38099"/>
                </a:lnTo>
                <a:lnTo>
                  <a:pt x="2716201" y="101599"/>
                </a:lnTo>
                <a:lnTo>
                  <a:pt x="2764091" y="126999"/>
                </a:lnTo>
                <a:lnTo>
                  <a:pt x="2858423" y="152399"/>
                </a:lnTo>
                <a:lnTo>
                  <a:pt x="2927660" y="190499"/>
                </a:lnTo>
                <a:lnTo>
                  <a:pt x="1883830" y="190499"/>
                </a:lnTo>
                <a:lnTo>
                  <a:pt x="1837326" y="203199"/>
                </a:lnTo>
                <a:lnTo>
                  <a:pt x="1744926" y="203199"/>
                </a:lnTo>
                <a:lnTo>
                  <a:pt x="1699104" y="215899"/>
                </a:lnTo>
                <a:lnTo>
                  <a:pt x="1653582" y="215899"/>
                </a:lnTo>
                <a:lnTo>
                  <a:pt x="1318235" y="304799"/>
                </a:lnTo>
                <a:lnTo>
                  <a:pt x="1271988" y="330199"/>
                </a:lnTo>
                <a:lnTo>
                  <a:pt x="1181091" y="355599"/>
                </a:lnTo>
                <a:lnTo>
                  <a:pt x="1092554" y="406399"/>
                </a:lnTo>
                <a:lnTo>
                  <a:pt x="1006655" y="457199"/>
                </a:lnTo>
                <a:lnTo>
                  <a:pt x="964783" y="482599"/>
                </a:lnTo>
                <a:lnTo>
                  <a:pt x="923675" y="507999"/>
                </a:lnTo>
                <a:lnTo>
                  <a:pt x="883367" y="533399"/>
                </a:lnTo>
                <a:lnTo>
                  <a:pt x="843894" y="558799"/>
                </a:lnTo>
                <a:lnTo>
                  <a:pt x="805289" y="596899"/>
                </a:lnTo>
                <a:lnTo>
                  <a:pt x="767589" y="622299"/>
                </a:lnTo>
                <a:lnTo>
                  <a:pt x="730829" y="660399"/>
                </a:lnTo>
                <a:lnTo>
                  <a:pt x="695042" y="698499"/>
                </a:lnTo>
                <a:lnTo>
                  <a:pt x="660265" y="723899"/>
                </a:lnTo>
                <a:lnTo>
                  <a:pt x="626698" y="761999"/>
                </a:lnTo>
                <a:lnTo>
                  <a:pt x="594404" y="800099"/>
                </a:lnTo>
                <a:lnTo>
                  <a:pt x="563375" y="838199"/>
                </a:lnTo>
                <a:lnTo>
                  <a:pt x="533600" y="876299"/>
                </a:lnTo>
                <a:lnTo>
                  <a:pt x="505071" y="927099"/>
                </a:lnTo>
                <a:lnTo>
                  <a:pt x="477778" y="965199"/>
                </a:lnTo>
                <a:lnTo>
                  <a:pt x="451712" y="1003299"/>
                </a:lnTo>
                <a:lnTo>
                  <a:pt x="426865" y="1041399"/>
                </a:lnTo>
                <a:lnTo>
                  <a:pt x="403226" y="1092199"/>
                </a:lnTo>
                <a:lnTo>
                  <a:pt x="380787" y="1130299"/>
                </a:lnTo>
                <a:lnTo>
                  <a:pt x="359538" y="1181099"/>
                </a:lnTo>
                <a:lnTo>
                  <a:pt x="339471" y="1219199"/>
                </a:lnTo>
                <a:lnTo>
                  <a:pt x="320575" y="1269999"/>
                </a:lnTo>
                <a:lnTo>
                  <a:pt x="302842" y="1308099"/>
                </a:lnTo>
                <a:lnTo>
                  <a:pt x="286263" y="1358899"/>
                </a:lnTo>
                <a:lnTo>
                  <a:pt x="270829" y="1396999"/>
                </a:lnTo>
                <a:lnTo>
                  <a:pt x="256529" y="1447799"/>
                </a:lnTo>
                <a:lnTo>
                  <a:pt x="243356" y="1498599"/>
                </a:lnTo>
                <a:lnTo>
                  <a:pt x="231299" y="1549399"/>
                </a:lnTo>
                <a:lnTo>
                  <a:pt x="220349" y="1587499"/>
                </a:lnTo>
                <a:lnTo>
                  <a:pt x="215424" y="1612899"/>
                </a:lnTo>
                <a:lnTo>
                  <a:pt x="97034" y="1612899"/>
                </a:lnTo>
                <a:lnTo>
                  <a:pt x="194055" y="1739899"/>
                </a:lnTo>
                <a:lnTo>
                  <a:pt x="846265" y="1739899"/>
                </a:lnTo>
                <a:lnTo>
                  <a:pt x="842382" y="1765299"/>
                </a:lnTo>
                <a:lnTo>
                  <a:pt x="836084" y="1803399"/>
                </a:lnTo>
                <a:lnTo>
                  <a:pt x="1037365" y="1803399"/>
                </a:lnTo>
                <a:lnTo>
                  <a:pt x="1027527" y="1841499"/>
                </a:lnTo>
                <a:lnTo>
                  <a:pt x="1007031" y="1879599"/>
                </a:lnTo>
                <a:lnTo>
                  <a:pt x="976540" y="1904999"/>
                </a:lnTo>
                <a:close/>
              </a:path>
              <a:path w="3875405" h="4762500">
                <a:moveTo>
                  <a:pt x="2968416" y="3301999"/>
                </a:moveTo>
                <a:lnTo>
                  <a:pt x="2899977" y="3301999"/>
                </a:lnTo>
                <a:lnTo>
                  <a:pt x="2870189" y="3289299"/>
                </a:lnTo>
                <a:lnTo>
                  <a:pt x="2846502" y="3263899"/>
                </a:lnTo>
                <a:lnTo>
                  <a:pt x="2831276" y="3225799"/>
                </a:lnTo>
                <a:lnTo>
                  <a:pt x="2826872" y="3200399"/>
                </a:lnTo>
                <a:lnTo>
                  <a:pt x="2835649" y="3162299"/>
                </a:lnTo>
                <a:lnTo>
                  <a:pt x="2859968" y="3136899"/>
                </a:lnTo>
                <a:lnTo>
                  <a:pt x="2897735" y="3111499"/>
                </a:lnTo>
                <a:lnTo>
                  <a:pt x="2973262" y="3035299"/>
                </a:lnTo>
                <a:lnTo>
                  <a:pt x="3010849" y="3009899"/>
                </a:lnTo>
                <a:lnTo>
                  <a:pt x="3048203" y="2971799"/>
                </a:lnTo>
                <a:lnTo>
                  <a:pt x="3085237" y="2946399"/>
                </a:lnTo>
                <a:lnTo>
                  <a:pt x="3121864" y="2908299"/>
                </a:lnTo>
                <a:lnTo>
                  <a:pt x="3157999" y="2870199"/>
                </a:lnTo>
                <a:lnTo>
                  <a:pt x="3193554" y="2832099"/>
                </a:lnTo>
                <a:lnTo>
                  <a:pt x="3228442" y="2806699"/>
                </a:lnTo>
                <a:lnTo>
                  <a:pt x="3262578" y="2768599"/>
                </a:lnTo>
                <a:lnTo>
                  <a:pt x="3295874" y="2730499"/>
                </a:lnTo>
                <a:lnTo>
                  <a:pt x="3328245" y="2692399"/>
                </a:lnTo>
                <a:lnTo>
                  <a:pt x="3359602" y="2654299"/>
                </a:lnTo>
                <a:lnTo>
                  <a:pt x="3389861" y="2616199"/>
                </a:lnTo>
                <a:lnTo>
                  <a:pt x="3418933" y="2578099"/>
                </a:lnTo>
                <a:lnTo>
                  <a:pt x="3446733" y="2539999"/>
                </a:lnTo>
                <a:lnTo>
                  <a:pt x="3473174" y="2489199"/>
                </a:lnTo>
                <a:lnTo>
                  <a:pt x="3498169" y="2451099"/>
                </a:lnTo>
                <a:lnTo>
                  <a:pt x="3521631" y="2412999"/>
                </a:lnTo>
                <a:lnTo>
                  <a:pt x="3543475" y="2362199"/>
                </a:lnTo>
                <a:lnTo>
                  <a:pt x="3563614" y="2311399"/>
                </a:lnTo>
                <a:lnTo>
                  <a:pt x="3581960" y="2273299"/>
                </a:lnTo>
                <a:lnTo>
                  <a:pt x="3598427" y="2222499"/>
                </a:lnTo>
                <a:lnTo>
                  <a:pt x="3612088" y="2171699"/>
                </a:lnTo>
                <a:lnTo>
                  <a:pt x="3624429" y="2133599"/>
                </a:lnTo>
                <a:lnTo>
                  <a:pt x="3635445" y="2082799"/>
                </a:lnTo>
                <a:lnTo>
                  <a:pt x="3645128" y="2031999"/>
                </a:lnTo>
                <a:lnTo>
                  <a:pt x="3653471" y="1993899"/>
                </a:lnTo>
                <a:lnTo>
                  <a:pt x="3660467" y="1943099"/>
                </a:lnTo>
                <a:lnTo>
                  <a:pt x="3666110" y="1892299"/>
                </a:lnTo>
                <a:lnTo>
                  <a:pt x="3670392" y="1841499"/>
                </a:lnTo>
                <a:lnTo>
                  <a:pt x="3673307" y="1790699"/>
                </a:lnTo>
                <a:lnTo>
                  <a:pt x="3674847" y="1739899"/>
                </a:lnTo>
                <a:lnTo>
                  <a:pt x="3675005" y="1689099"/>
                </a:lnTo>
                <a:lnTo>
                  <a:pt x="3673775" y="1638299"/>
                </a:lnTo>
                <a:lnTo>
                  <a:pt x="3671150" y="1600199"/>
                </a:lnTo>
                <a:lnTo>
                  <a:pt x="3667123" y="1549399"/>
                </a:lnTo>
                <a:lnTo>
                  <a:pt x="3661686" y="1498599"/>
                </a:lnTo>
                <a:lnTo>
                  <a:pt x="3654833" y="1447799"/>
                </a:lnTo>
                <a:lnTo>
                  <a:pt x="3646556" y="1396999"/>
                </a:lnTo>
                <a:lnTo>
                  <a:pt x="3636850" y="1346199"/>
                </a:lnTo>
                <a:lnTo>
                  <a:pt x="3625707" y="1308099"/>
                </a:lnTo>
                <a:lnTo>
                  <a:pt x="3613119" y="1257299"/>
                </a:lnTo>
                <a:lnTo>
                  <a:pt x="3599081" y="1206499"/>
                </a:lnTo>
                <a:lnTo>
                  <a:pt x="3583585" y="1168399"/>
                </a:lnTo>
                <a:lnTo>
                  <a:pt x="3566624" y="1117599"/>
                </a:lnTo>
                <a:lnTo>
                  <a:pt x="3547749" y="1079499"/>
                </a:lnTo>
                <a:lnTo>
                  <a:pt x="3527464" y="1028699"/>
                </a:lnTo>
                <a:lnTo>
                  <a:pt x="3505805" y="990599"/>
                </a:lnTo>
                <a:lnTo>
                  <a:pt x="3482808" y="952499"/>
                </a:lnTo>
                <a:lnTo>
                  <a:pt x="3458510" y="914399"/>
                </a:lnTo>
                <a:lnTo>
                  <a:pt x="3432946" y="863599"/>
                </a:lnTo>
                <a:lnTo>
                  <a:pt x="3406154" y="825499"/>
                </a:lnTo>
                <a:lnTo>
                  <a:pt x="3378170" y="800099"/>
                </a:lnTo>
                <a:lnTo>
                  <a:pt x="3349030" y="761999"/>
                </a:lnTo>
                <a:lnTo>
                  <a:pt x="3318771" y="723899"/>
                </a:lnTo>
                <a:lnTo>
                  <a:pt x="3287429" y="685799"/>
                </a:lnTo>
                <a:lnTo>
                  <a:pt x="3255040" y="660399"/>
                </a:lnTo>
                <a:lnTo>
                  <a:pt x="3221641" y="622299"/>
                </a:lnTo>
                <a:lnTo>
                  <a:pt x="3187268" y="596899"/>
                </a:lnTo>
                <a:lnTo>
                  <a:pt x="3151958" y="571499"/>
                </a:lnTo>
                <a:lnTo>
                  <a:pt x="3115747" y="533399"/>
                </a:lnTo>
                <a:lnTo>
                  <a:pt x="3078671" y="507999"/>
                </a:lnTo>
                <a:lnTo>
                  <a:pt x="3040767" y="482599"/>
                </a:lnTo>
                <a:lnTo>
                  <a:pt x="3002071" y="457199"/>
                </a:lnTo>
                <a:lnTo>
                  <a:pt x="2962620" y="431799"/>
                </a:lnTo>
                <a:lnTo>
                  <a:pt x="2922450" y="419099"/>
                </a:lnTo>
                <a:lnTo>
                  <a:pt x="2840099" y="368299"/>
                </a:lnTo>
                <a:lnTo>
                  <a:pt x="2797991" y="355599"/>
                </a:lnTo>
                <a:lnTo>
                  <a:pt x="2755309" y="330199"/>
                </a:lnTo>
                <a:lnTo>
                  <a:pt x="2668371" y="304799"/>
                </a:lnTo>
                <a:lnTo>
                  <a:pt x="2351378" y="215899"/>
                </a:lnTo>
                <a:lnTo>
                  <a:pt x="2304964" y="215899"/>
                </a:lnTo>
                <a:lnTo>
                  <a:pt x="2258378" y="203199"/>
                </a:lnTo>
                <a:lnTo>
                  <a:pt x="2164832" y="203199"/>
                </a:lnTo>
                <a:lnTo>
                  <a:pt x="2117946" y="190499"/>
                </a:lnTo>
                <a:lnTo>
                  <a:pt x="2927660" y="190499"/>
                </a:lnTo>
                <a:lnTo>
                  <a:pt x="2950541" y="203199"/>
                </a:lnTo>
                <a:lnTo>
                  <a:pt x="2995663" y="215899"/>
                </a:lnTo>
                <a:lnTo>
                  <a:pt x="3083822" y="266699"/>
                </a:lnTo>
                <a:lnTo>
                  <a:pt x="3126774" y="292099"/>
                </a:lnTo>
                <a:lnTo>
                  <a:pt x="3168917" y="330199"/>
                </a:lnTo>
                <a:lnTo>
                  <a:pt x="3210209" y="355599"/>
                </a:lnTo>
                <a:lnTo>
                  <a:pt x="3250336" y="380999"/>
                </a:lnTo>
                <a:lnTo>
                  <a:pt x="3289518" y="419099"/>
                </a:lnTo>
                <a:lnTo>
                  <a:pt x="3327719" y="444499"/>
                </a:lnTo>
                <a:lnTo>
                  <a:pt x="3364902" y="482599"/>
                </a:lnTo>
                <a:lnTo>
                  <a:pt x="3401030" y="520699"/>
                </a:lnTo>
                <a:lnTo>
                  <a:pt x="3436067" y="558799"/>
                </a:lnTo>
                <a:lnTo>
                  <a:pt x="3469978" y="596899"/>
                </a:lnTo>
                <a:lnTo>
                  <a:pt x="3502724" y="634999"/>
                </a:lnTo>
                <a:lnTo>
                  <a:pt x="3534269" y="673099"/>
                </a:lnTo>
                <a:lnTo>
                  <a:pt x="3564578" y="711199"/>
                </a:lnTo>
                <a:lnTo>
                  <a:pt x="3593613" y="749299"/>
                </a:lnTo>
                <a:lnTo>
                  <a:pt x="3621338" y="787399"/>
                </a:lnTo>
                <a:lnTo>
                  <a:pt x="3647717" y="838199"/>
                </a:lnTo>
                <a:lnTo>
                  <a:pt x="3672712" y="876299"/>
                </a:lnTo>
                <a:lnTo>
                  <a:pt x="3696288" y="927099"/>
                </a:lnTo>
                <a:lnTo>
                  <a:pt x="3718408" y="965199"/>
                </a:lnTo>
                <a:lnTo>
                  <a:pt x="3739035" y="1015999"/>
                </a:lnTo>
                <a:lnTo>
                  <a:pt x="3758133" y="1054099"/>
                </a:lnTo>
                <a:lnTo>
                  <a:pt x="3775665" y="1104899"/>
                </a:lnTo>
                <a:lnTo>
                  <a:pt x="3791595" y="1155699"/>
                </a:lnTo>
                <a:lnTo>
                  <a:pt x="3805886" y="1206499"/>
                </a:lnTo>
                <a:lnTo>
                  <a:pt x="3818502" y="1257299"/>
                </a:lnTo>
                <a:lnTo>
                  <a:pt x="3829309" y="1295399"/>
                </a:lnTo>
                <a:lnTo>
                  <a:pt x="3839031" y="1346199"/>
                </a:lnTo>
                <a:lnTo>
                  <a:pt x="3847645" y="1396999"/>
                </a:lnTo>
                <a:lnTo>
                  <a:pt x="3855127" y="1447799"/>
                </a:lnTo>
                <a:lnTo>
                  <a:pt x="3861455" y="1498599"/>
                </a:lnTo>
                <a:lnTo>
                  <a:pt x="3866606" y="1549399"/>
                </a:lnTo>
                <a:lnTo>
                  <a:pt x="3870556" y="1600199"/>
                </a:lnTo>
                <a:lnTo>
                  <a:pt x="3873284" y="1650999"/>
                </a:lnTo>
                <a:lnTo>
                  <a:pt x="3874765" y="1701799"/>
                </a:lnTo>
                <a:lnTo>
                  <a:pt x="3874978" y="1752599"/>
                </a:lnTo>
                <a:lnTo>
                  <a:pt x="3873898" y="1803399"/>
                </a:lnTo>
                <a:lnTo>
                  <a:pt x="3871504" y="1854199"/>
                </a:lnTo>
                <a:lnTo>
                  <a:pt x="3867771" y="1904999"/>
                </a:lnTo>
                <a:lnTo>
                  <a:pt x="3862678" y="1955799"/>
                </a:lnTo>
                <a:lnTo>
                  <a:pt x="3856201" y="2006599"/>
                </a:lnTo>
                <a:lnTo>
                  <a:pt x="3848317" y="2057399"/>
                </a:lnTo>
                <a:lnTo>
                  <a:pt x="3839003" y="2095499"/>
                </a:lnTo>
                <a:lnTo>
                  <a:pt x="3828236" y="2146299"/>
                </a:lnTo>
                <a:lnTo>
                  <a:pt x="3815994" y="2197099"/>
                </a:lnTo>
                <a:lnTo>
                  <a:pt x="3802253" y="2247899"/>
                </a:lnTo>
                <a:lnTo>
                  <a:pt x="3786990" y="2298699"/>
                </a:lnTo>
                <a:lnTo>
                  <a:pt x="3770183" y="2336799"/>
                </a:lnTo>
                <a:lnTo>
                  <a:pt x="3751809" y="2387599"/>
                </a:lnTo>
                <a:lnTo>
                  <a:pt x="3730535" y="2438399"/>
                </a:lnTo>
                <a:lnTo>
                  <a:pt x="3707818" y="2476499"/>
                </a:lnTo>
                <a:lnTo>
                  <a:pt x="3683715" y="2527299"/>
                </a:lnTo>
                <a:lnTo>
                  <a:pt x="3658287" y="2578099"/>
                </a:lnTo>
                <a:lnTo>
                  <a:pt x="3631593" y="2616199"/>
                </a:lnTo>
                <a:lnTo>
                  <a:pt x="3603692" y="2654299"/>
                </a:lnTo>
                <a:lnTo>
                  <a:pt x="3574644" y="2705099"/>
                </a:lnTo>
                <a:lnTo>
                  <a:pt x="3544508" y="2743199"/>
                </a:lnTo>
                <a:lnTo>
                  <a:pt x="3513344" y="2781299"/>
                </a:lnTo>
                <a:lnTo>
                  <a:pt x="3481211" y="2819399"/>
                </a:lnTo>
                <a:lnTo>
                  <a:pt x="3448168" y="2857499"/>
                </a:lnTo>
                <a:lnTo>
                  <a:pt x="3414276" y="2895599"/>
                </a:lnTo>
                <a:lnTo>
                  <a:pt x="3379592" y="2933699"/>
                </a:lnTo>
                <a:lnTo>
                  <a:pt x="3344178" y="2971799"/>
                </a:lnTo>
                <a:lnTo>
                  <a:pt x="3308091" y="3009899"/>
                </a:lnTo>
                <a:lnTo>
                  <a:pt x="3271392" y="3035299"/>
                </a:lnTo>
                <a:lnTo>
                  <a:pt x="3234141" y="3073399"/>
                </a:lnTo>
                <a:lnTo>
                  <a:pt x="3196395" y="3111499"/>
                </a:lnTo>
                <a:lnTo>
                  <a:pt x="3158216" y="3149599"/>
                </a:lnTo>
                <a:lnTo>
                  <a:pt x="3119662" y="3174999"/>
                </a:lnTo>
                <a:lnTo>
                  <a:pt x="3041668" y="3251199"/>
                </a:lnTo>
                <a:lnTo>
                  <a:pt x="3002346" y="3276599"/>
                </a:lnTo>
                <a:lnTo>
                  <a:pt x="2968416" y="3301999"/>
                </a:lnTo>
                <a:close/>
              </a:path>
              <a:path w="3875405" h="4762500">
                <a:moveTo>
                  <a:pt x="1037365" y="1803399"/>
                </a:moveTo>
                <a:lnTo>
                  <a:pt x="836084" y="1803399"/>
                </a:lnTo>
                <a:lnTo>
                  <a:pt x="936728" y="1714499"/>
                </a:lnTo>
                <a:lnTo>
                  <a:pt x="852130" y="1703624"/>
                </a:lnTo>
                <a:lnTo>
                  <a:pt x="859406" y="1663699"/>
                </a:lnTo>
                <a:lnTo>
                  <a:pt x="870174" y="1625599"/>
                </a:lnTo>
                <a:lnTo>
                  <a:pt x="882475" y="1574799"/>
                </a:lnTo>
                <a:lnTo>
                  <a:pt x="896330" y="1523999"/>
                </a:lnTo>
                <a:lnTo>
                  <a:pt x="911759" y="1485899"/>
                </a:lnTo>
                <a:lnTo>
                  <a:pt x="928785" y="1435099"/>
                </a:lnTo>
                <a:lnTo>
                  <a:pt x="947427" y="1384299"/>
                </a:lnTo>
                <a:lnTo>
                  <a:pt x="967708" y="1346199"/>
                </a:lnTo>
                <a:lnTo>
                  <a:pt x="989648" y="1308099"/>
                </a:lnTo>
                <a:lnTo>
                  <a:pt x="1013268" y="1257299"/>
                </a:lnTo>
                <a:lnTo>
                  <a:pt x="1038591" y="1219199"/>
                </a:lnTo>
                <a:lnTo>
                  <a:pt x="1065635" y="1181099"/>
                </a:lnTo>
                <a:lnTo>
                  <a:pt x="1094424" y="1142999"/>
                </a:lnTo>
                <a:lnTo>
                  <a:pt x="1124978" y="1104899"/>
                </a:lnTo>
                <a:lnTo>
                  <a:pt x="1157318" y="1066799"/>
                </a:lnTo>
                <a:lnTo>
                  <a:pt x="1191466" y="1028699"/>
                </a:lnTo>
                <a:lnTo>
                  <a:pt x="1227441" y="1003299"/>
                </a:lnTo>
                <a:lnTo>
                  <a:pt x="1267256" y="965199"/>
                </a:lnTo>
                <a:lnTo>
                  <a:pt x="1308420" y="939799"/>
                </a:lnTo>
                <a:lnTo>
                  <a:pt x="1350853" y="914399"/>
                </a:lnTo>
                <a:lnTo>
                  <a:pt x="1394471" y="888999"/>
                </a:lnTo>
                <a:lnTo>
                  <a:pt x="1439191" y="863599"/>
                </a:lnTo>
                <a:lnTo>
                  <a:pt x="1484931" y="838199"/>
                </a:lnTo>
                <a:lnTo>
                  <a:pt x="1531608" y="812799"/>
                </a:lnTo>
                <a:lnTo>
                  <a:pt x="1726034" y="761999"/>
                </a:lnTo>
                <a:lnTo>
                  <a:pt x="1776157" y="761999"/>
                </a:lnTo>
                <a:lnTo>
                  <a:pt x="1826721" y="749299"/>
                </a:lnTo>
                <a:lnTo>
                  <a:pt x="2080475" y="749299"/>
                </a:lnTo>
                <a:lnTo>
                  <a:pt x="2176808" y="774699"/>
                </a:lnTo>
                <a:lnTo>
                  <a:pt x="2224243" y="774699"/>
                </a:lnTo>
                <a:lnTo>
                  <a:pt x="2317251" y="800099"/>
                </a:lnTo>
                <a:lnTo>
                  <a:pt x="2362666" y="825499"/>
                </a:lnTo>
                <a:lnTo>
                  <a:pt x="2450918" y="850899"/>
                </a:lnTo>
                <a:lnTo>
                  <a:pt x="2493596" y="876299"/>
                </a:lnTo>
                <a:lnTo>
                  <a:pt x="2535204" y="901699"/>
                </a:lnTo>
                <a:lnTo>
                  <a:pt x="2575660" y="927099"/>
                </a:lnTo>
                <a:lnTo>
                  <a:pt x="2595274" y="939799"/>
                </a:lnTo>
                <a:lnTo>
                  <a:pt x="1857102" y="939799"/>
                </a:lnTo>
                <a:lnTo>
                  <a:pt x="1807321" y="952499"/>
                </a:lnTo>
                <a:lnTo>
                  <a:pt x="1758252" y="952499"/>
                </a:lnTo>
                <a:lnTo>
                  <a:pt x="1663069" y="977899"/>
                </a:lnTo>
                <a:lnTo>
                  <a:pt x="1617365" y="990599"/>
                </a:lnTo>
                <a:lnTo>
                  <a:pt x="1529500" y="1041399"/>
                </a:lnTo>
                <a:lnTo>
                  <a:pt x="1487545" y="1054099"/>
                </a:lnTo>
                <a:lnTo>
                  <a:pt x="1447339" y="1092199"/>
                </a:lnTo>
                <a:lnTo>
                  <a:pt x="1408896" y="1117599"/>
                </a:lnTo>
                <a:lnTo>
                  <a:pt x="1372228" y="1142999"/>
                </a:lnTo>
                <a:lnTo>
                  <a:pt x="1337348" y="1181099"/>
                </a:lnTo>
                <a:lnTo>
                  <a:pt x="1304270" y="1206499"/>
                </a:lnTo>
                <a:lnTo>
                  <a:pt x="1273004" y="1244599"/>
                </a:lnTo>
                <a:lnTo>
                  <a:pt x="1243565" y="1282699"/>
                </a:lnTo>
                <a:lnTo>
                  <a:pt x="1215965" y="1320799"/>
                </a:lnTo>
                <a:lnTo>
                  <a:pt x="1190217" y="1358899"/>
                </a:lnTo>
                <a:lnTo>
                  <a:pt x="1166332" y="1396999"/>
                </a:lnTo>
                <a:lnTo>
                  <a:pt x="1144325" y="1447799"/>
                </a:lnTo>
                <a:lnTo>
                  <a:pt x="1124208" y="1485899"/>
                </a:lnTo>
                <a:lnTo>
                  <a:pt x="1105993" y="1536699"/>
                </a:lnTo>
                <a:lnTo>
                  <a:pt x="1089693" y="1574799"/>
                </a:lnTo>
                <a:lnTo>
                  <a:pt x="1075321" y="1625599"/>
                </a:lnTo>
                <a:lnTo>
                  <a:pt x="1062889" y="1663699"/>
                </a:lnTo>
                <a:lnTo>
                  <a:pt x="1052411" y="1714499"/>
                </a:lnTo>
                <a:lnTo>
                  <a:pt x="1043898" y="1765299"/>
                </a:lnTo>
                <a:lnTo>
                  <a:pt x="1037365" y="1803399"/>
                </a:lnTo>
                <a:close/>
              </a:path>
              <a:path w="3875405" h="4762500">
                <a:moveTo>
                  <a:pt x="2310042" y="4762499"/>
                </a:moveTo>
                <a:lnTo>
                  <a:pt x="1487847" y="4762499"/>
                </a:lnTo>
                <a:lnTo>
                  <a:pt x="1448967" y="4749799"/>
                </a:lnTo>
                <a:lnTo>
                  <a:pt x="1416944" y="4737099"/>
                </a:lnTo>
                <a:lnTo>
                  <a:pt x="1395211" y="4698999"/>
                </a:lnTo>
                <a:lnTo>
                  <a:pt x="1387203" y="4660899"/>
                </a:lnTo>
                <a:lnTo>
                  <a:pt x="1387028" y="4610099"/>
                </a:lnTo>
                <a:lnTo>
                  <a:pt x="1386586" y="4559299"/>
                </a:lnTo>
                <a:lnTo>
                  <a:pt x="1385423" y="4457699"/>
                </a:lnTo>
                <a:lnTo>
                  <a:pt x="1384960" y="4406899"/>
                </a:lnTo>
                <a:lnTo>
                  <a:pt x="1384872" y="4317999"/>
                </a:lnTo>
                <a:lnTo>
                  <a:pt x="1384913" y="4305299"/>
                </a:lnTo>
                <a:lnTo>
                  <a:pt x="1385589" y="4254499"/>
                </a:lnTo>
                <a:lnTo>
                  <a:pt x="1386902" y="4203699"/>
                </a:lnTo>
                <a:lnTo>
                  <a:pt x="1388981" y="4152899"/>
                </a:lnTo>
                <a:lnTo>
                  <a:pt x="1391957" y="4102099"/>
                </a:lnTo>
                <a:lnTo>
                  <a:pt x="1395957" y="4051299"/>
                </a:lnTo>
                <a:lnTo>
                  <a:pt x="1401111" y="4000499"/>
                </a:lnTo>
                <a:lnTo>
                  <a:pt x="1407548" y="3949699"/>
                </a:lnTo>
                <a:lnTo>
                  <a:pt x="1415396" y="3898899"/>
                </a:lnTo>
                <a:lnTo>
                  <a:pt x="1424786" y="3848099"/>
                </a:lnTo>
                <a:lnTo>
                  <a:pt x="1435845" y="3797299"/>
                </a:lnTo>
                <a:lnTo>
                  <a:pt x="1448703" y="3746499"/>
                </a:lnTo>
                <a:lnTo>
                  <a:pt x="1463489" y="3695699"/>
                </a:lnTo>
                <a:lnTo>
                  <a:pt x="1480333" y="3644899"/>
                </a:lnTo>
                <a:lnTo>
                  <a:pt x="1498680" y="3606799"/>
                </a:lnTo>
                <a:lnTo>
                  <a:pt x="1518558" y="3555999"/>
                </a:lnTo>
                <a:lnTo>
                  <a:pt x="1539899" y="3517899"/>
                </a:lnTo>
                <a:lnTo>
                  <a:pt x="1562631" y="3467099"/>
                </a:lnTo>
                <a:lnTo>
                  <a:pt x="1586686" y="3428999"/>
                </a:lnTo>
                <a:lnTo>
                  <a:pt x="1611994" y="3378199"/>
                </a:lnTo>
                <a:lnTo>
                  <a:pt x="1638486" y="3340099"/>
                </a:lnTo>
                <a:lnTo>
                  <a:pt x="1666092" y="3301999"/>
                </a:lnTo>
                <a:lnTo>
                  <a:pt x="1694742" y="3263899"/>
                </a:lnTo>
                <a:lnTo>
                  <a:pt x="1724367" y="3225799"/>
                </a:lnTo>
                <a:lnTo>
                  <a:pt x="1754897" y="3187699"/>
                </a:lnTo>
                <a:lnTo>
                  <a:pt x="1786263" y="3149599"/>
                </a:lnTo>
                <a:lnTo>
                  <a:pt x="1818396" y="3111499"/>
                </a:lnTo>
                <a:lnTo>
                  <a:pt x="1851225" y="3073399"/>
                </a:lnTo>
                <a:lnTo>
                  <a:pt x="1884682" y="3035299"/>
                </a:lnTo>
                <a:lnTo>
                  <a:pt x="1918696" y="2997199"/>
                </a:lnTo>
                <a:lnTo>
                  <a:pt x="1953199" y="2971799"/>
                </a:lnTo>
                <a:lnTo>
                  <a:pt x="1988120" y="2933699"/>
                </a:lnTo>
                <a:lnTo>
                  <a:pt x="2058939" y="2857499"/>
                </a:lnTo>
                <a:lnTo>
                  <a:pt x="2094699" y="2832099"/>
                </a:lnTo>
                <a:lnTo>
                  <a:pt x="2166570" y="2755899"/>
                </a:lnTo>
                <a:lnTo>
                  <a:pt x="2238447" y="2692399"/>
                </a:lnTo>
                <a:lnTo>
                  <a:pt x="2274213" y="2654299"/>
                </a:lnTo>
                <a:lnTo>
                  <a:pt x="2310625" y="2628899"/>
                </a:lnTo>
                <a:lnTo>
                  <a:pt x="2385001" y="2552699"/>
                </a:lnTo>
                <a:lnTo>
                  <a:pt x="2422371" y="2527299"/>
                </a:lnTo>
                <a:lnTo>
                  <a:pt x="2459470" y="2489199"/>
                </a:lnTo>
                <a:lnTo>
                  <a:pt x="2495999" y="2451099"/>
                </a:lnTo>
                <a:lnTo>
                  <a:pt x="2531662" y="2412999"/>
                </a:lnTo>
                <a:lnTo>
                  <a:pt x="2566165" y="2374899"/>
                </a:lnTo>
                <a:lnTo>
                  <a:pt x="2599209" y="2336799"/>
                </a:lnTo>
                <a:lnTo>
                  <a:pt x="2630499" y="2298699"/>
                </a:lnTo>
                <a:lnTo>
                  <a:pt x="2659740" y="2260599"/>
                </a:lnTo>
                <a:lnTo>
                  <a:pt x="2686633" y="2209799"/>
                </a:lnTo>
                <a:lnTo>
                  <a:pt x="2710884" y="2171699"/>
                </a:lnTo>
                <a:lnTo>
                  <a:pt x="2732197" y="2120899"/>
                </a:lnTo>
                <a:lnTo>
                  <a:pt x="2750274" y="2082799"/>
                </a:lnTo>
                <a:lnTo>
                  <a:pt x="2764819" y="2031999"/>
                </a:lnTo>
                <a:lnTo>
                  <a:pt x="2775362" y="1981199"/>
                </a:lnTo>
                <a:lnTo>
                  <a:pt x="2783886" y="1930399"/>
                </a:lnTo>
                <a:lnTo>
                  <a:pt x="2790355" y="1892299"/>
                </a:lnTo>
                <a:lnTo>
                  <a:pt x="2794732" y="1841499"/>
                </a:lnTo>
                <a:lnTo>
                  <a:pt x="2796980" y="1790699"/>
                </a:lnTo>
                <a:lnTo>
                  <a:pt x="2797064" y="1752599"/>
                </a:lnTo>
                <a:lnTo>
                  <a:pt x="2794948" y="1701799"/>
                </a:lnTo>
                <a:lnTo>
                  <a:pt x="2790594" y="1650999"/>
                </a:lnTo>
                <a:lnTo>
                  <a:pt x="2783967" y="1612899"/>
                </a:lnTo>
                <a:lnTo>
                  <a:pt x="2775030" y="1562099"/>
                </a:lnTo>
                <a:lnTo>
                  <a:pt x="2763747" y="1511299"/>
                </a:lnTo>
                <a:lnTo>
                  <a:pt x="2750081" y="1473199"/>
                </a:lnTo>
                <a:lnTo>
                  <a:pt x="2733996" y="1422399"/>
                </a:lnTo>
                <a:lnTo>
                  <a:pt x="2715456" y="1384299"/>
                </a:lnTo>
                <a:lnTo>
                  <a:pt x="2694425" y="1346199"/>
                </a:lnTo>
                <a:lnTo>
                  <a:pt x="2670866" y="1308099"/>
                </a:lnTo>
                <a:lnTo>
                  <a:pt x="2644743" y="1269999"/>
                </a:lnTo>
                <a:lnTo>
                  <a:pt x="2616019" y="1231899"/>
                </a:lnTo>
                <a:lnTo>
                  <a:pt x="2584658" y="1193799"/>
                </a:lnTo>
                <a:lnTo>
                  <a:pt x="2550624" y="1155699"/>
                </a:lnTo>
                <a:lnTo>
                  <a:pt x="2513880" y="1130299"/>
                </a:lnTo>
                <a:lnTo>
                  <a:pt x="2475675" y="1104899"/>
                </a:lnTo>
                <a:lnTo>
                  <a:pt x="2435309" y="1079499"/>
                </a:lnTo>
                <a:lnTo>
                  <a:pt x="2392988" y="1054099"/>
                </a:lnTo>
                <a:lnTo>
                  <a:pt x="2348918" y="1028699"/>
                </a:lnTo>
                <a:lnTo>
                  <a:pt x="2303303" y="1003299"/>
                </a:lnTo>
                <a:lnTo>
                  <a:pt x="2256349" y="990599"/>
                </a:lnTo>
                <a:lnTo>
                  <a:pt x="2109499" y="952499"/>
                </a:lnTo>
                <a:lnTo>
                  <a:pt x="2059237" y="952499"/>
                </a:lnTo>
                <a:lnTo>
                  <a:pt x="2008662" y="939799"/>
                </a:lnTo>
                <a:lnTo>
                  <a:pt x="2595274" y="939799"/>
                </a:lnTo>
                <a:lnTo>
                  <a:pt x="2614887" y="952499"/>
                </a:lnTo>
                <a:lnTo>
                  <a:pt x="2652804" y="977899"/>
                </a:lnTo>
                <a:lnTo>
                  <a:pt x="2689332" y="1015999"/>
                </a:lnTo>
                <a:lnTo>
                  <a:pt x="2724392" y="1054099"/>
                </a:lnTo>
                <a:lnTo>
                  <a:pt x="2757903" y="1079499"/>
                </a:lnTo>
                <a:lnTo>
                  <a:pt x="2789786" y="1117599"/>
                </a:lnTo>
                <a:lnTo>
                  <a:pt x="2819475" y="1168399"/>
                </a:lnTo>
                <a:lnTo>
                  <a:pt x="2846666" y="1206499"/>
                </a:lnTo>
                <a:lnTo>
                  <a:pt x="2871412" y="1244599"/>
                </a:lnTo>
                <a:lnTo>
                  <a:pt x="2893761" y="1282699"/>
                </a:lnTo>
                <a:lnTo>
                  <a:pt x="2913765" y="1333499"/>
                </a:lnTo>
                <a:lnTo>
                  <a:pt x="2931473" y="1384299"/>
                </a:lnTo>
                <a:lnTo>
                  <a:pt x="2946937" y="1422399"/>
                </a:lnTo>
                <a:lnTo>
                  <a:pt x="2960206" y="1473199"/>
                </a:lnTo>
                <a:lnTo>
                  <a:pt x="2971331" y="1523999"/>
                </a:lnTo>
                <a:lnTo>
                  <a:pt x="2980363" y="1562099"/>
                </a:lnTo>
                <a:lnTo>
                  <a:pt x="2987351" y="1612899"/>
                </a:lnTo>
                <a:lnTo>
                  <a:pt x="2992347" y="1663699"/>
                </a:lnTo>
                <a:lnTo>
                  <a:pt x="2995400" y="1714499"/>
                </a:lnTo>
                <a:lnTo>
                  <a:pt x="2996561" y="1765299"/>
                </a:lnTo>
                <a:lnTo>
                  <a:pt x="2995880" y="1803399"/>
                </a:lnTo>
                <a:lnTo>
                  <a:pt x="2993408" y="1854199"/>
                </a:lnTo>
                <a:lnTo>
                  <a:pt x="2989195" y="1904999"/>
                </a:lnTo>
                <a:lnTo>
                  <a:pt x="2983291" y="1955799"/>
                </a:lnTo>
                <a:lnTo>
                  <a:pt x="2974684" y="2006599"/>
                </a:lnTo>
                <a:lnTo>
                  <a:pt x="2963443" y="2057399"/>
                </a:lnTo>
                <a:lnTo>
                  <a:pt x="2949695" y="2108199"/>
                </a:lnTo>
                <a:lnTo>
                  <a:pt x="2933568" y="2146299"/>
                </a:lnTo>
                <a:lnTo>
                  <a:pt x="2915192" y="2197099"/>
                </a:lnTo>
                <a:lnTo>
                  <a:pt x="2894695" y="2235199"/>
                </a:lnTo>
                <a:lnTo>
                  <a:pt x="2872205" y="2285999"/>
                </a:lnTo>
                <a:lnTo>
                  <a:pt x="2847850" y="2324099"/>
                </a:lnTo>
                <a:lnTo>
                  <a:pt x="2821760" y="2362199"/>
                </a:lnTo>
                <a:lnTo>
                  <a:pt x="2794061" y="2400299"/>
                </a:lnTo>
                <a:lnTo>
                  <a:pt x="2764884" y="2438399"/>
                </a:lnTo>
                <a:lnTo>
                  <a:pt x="2734356" y="2476499"/>
                </a:lnTo>
                <a:lnTo>
                  <a:pt x="2702605" y="2514599"/>
                </a:lnTo>
                <a:lnTo>
                  <a:pt x="2669761" y="2552699"/>
                </a:lnTo>
                <a:lnTo>
                  <a:pt x="2635951" y="2590799"/>
                </a:lnTo>
                <a:lnTo>
                  <a:pt x="2601304" y="2628899"/>
                </a:lnTo>
                <a:lnTo>
                  <a:pt x="2565948" y="2654299"/>
                </a:lnTo>
                <a:lnTo>
                  <a:pt x="2530012" y="2692399"/>
                </a:lnTo>
                <a:lnTo>
                  <a:pt x="2493624" y="2730499"/>
                </a:lnTo>
                <a:lnTo>
                  <a:pt x="2417196" y="2806699"/>
                </a:lnTo>
                <a:lnTo>
                  <a:pt x="2340422" y="2870199"/>
                </a:lnTo>
                <a:lnTo>
                  <a:pt x="2187845" y="3022599"/>
                </a:lnTo>
                <a:lnTo>
                  <a:pt x="2150271" y="3047999"/>
                </a:lnTo>
                <a:lnTo>
                  <a:pt x="2113050" y="3086099"/>
                </a:lnTo>
                <a:lnTo>
                  <a:pt x="2076246" y="3124199"/>
                </a:lnTo>
                <a:lnTo>
                  <a:pt x="2039921" y="3162299"/>
                </a:lnTo>
                <a:lnTo>
                  <a:pt x="2004445" y="3200399"/>
                </a:lnTo>
                <a:lnTo>
                  <a:pt x="1969496" y="3238499"/>
                </a:lnTo>
                <a:lnTo>
                  <a:pt x="1935240" y="3276599"/>
                </a:lnTo>
                <a:lnTo>
                  <a:pt x="1901845" y="3314699"/>
                </a:lnTo>
                <a:lnTo>
                  <a:pt x="1869476" y="3365499"/>
                </a:lnTo>
                <a:lnTo>
                  <a:pt x="1838302" y="3403599"/>
                </a:lnTo>
                <a:lnTo>
                  <a:pt x="1808489" y="3441699"/>
                </a:lnTo>
                <a:lnTo>
                  <a:pt x="1780203" y="3492499"/>
                </a:lnTo>
                <a:lnTo>
                  <a:pt x="1753613" y="3530599"/>
                </a:lnTo>
                <a:lnTo>
                  <a:pt x="1728885" y="3581399"/>
                </a:lnTo>
                <a:lnTo>
                  <a:pt x="1706185" y="3619499"/>
                </a:lnTo>
                <a:lnTo>
                  <a:pt x="1686256" y="3670299"/>
                </a:lnTo>
                <a:lnTo>
                  <a:pt x="1668371" y="3721099"/>
                </a:lnTo>
                <a:lnTo>
                  <a:pt x="1652472" y="3771899"/>
                </a:lnTo>
                <a:lnTo>
                  <a:pt x="1638499" y="3809999"/>
                </a:lnTo>
                <a:lnTo>
                  <a:pt x="1626394" y="3860799"/>
                </a:lnTo>
                <a:lnTo>
                  <a:pt x="1616098" y="3911599"/>
                </a:lnTo>
                <a:lnTo>
                  <a:pt x="1607553" y="3962399"/>
                </a:lnTo>
                <a:lnTo>
                  <a:pt x="1600700" y="4013199"/>
                </a:lnTo>
                <a:lnTo>
                  <a:pt x="1595481" y="4063999"/>
                </a:lnTo>
                <a:lnTo>
                  <a:pt x="1591836" y="4114799"/>
                </a:lnTo>
                <a:lnTo>
                  <a:pt x="1589706" y="4165599"/>
                </a:lnTo>
                <a:lnTo>
                  <a:pt x="1588597" y="4216399"/>
                </a:lnTo>
                <a:lnTo>
                  <a:pt x="1587880" y="4267199"/>
                </a:lnTo>
                <a:lnTo>
                  <a:pt x="1587493" y="4317999"/>
                </a:lnTo>
                <a:lnTo>
                  <a:pt x="1587442" y="4419599"/>
                </a:lnTo>
                <a:lnTo>
                  <a:pt x="1588199" y="4559299"/>
                </a:lnTo>
                <a:lnTo>
                  <a:pt x="1487855" y="4559299"/>
                </a:lnTo>
                <a:lnTo>
                  <a:pt x="1588499" y="4660899"/>
                </a:lnTo>
                <a:lnTo>
                  <a:pt x="2410686" y="4660899"/>
                </a:lnTo>
                <a:lnTo>
                  <a:pt x="2402679" y="4698999"/>
                </a:lnTo>
                <a:lnTo>
                  <a:pt x="2380946" y="4737099"/>
                </a:lnTo>
                <a:lnTo>
                  <a:pt x="2348922" y="4749799"/>
                </a:lnTo>
                <a:lnTo>
                  <a:pt x="2310042" y="4762499"/>
                </a:lnTo>
                <a:close/>
              </a:path>
              <a:path w="3875405" h="4762500">
                <a:moveTo>
                  <a:pt x="194055" y="1739899"/>
                </a:moveTo>
                <a:lnTo>
                  <a:pt x="97034" y="1612899"/>
                </a:lnTo>
                <a:lnTo>
                  <a:pt x="146430" y="1612899"/>
                </a:lnTo>
                <a:lnTo>
                  <a:pt x="213746" y="1621554"/>
                </a:lnTo>
                <a:lnTo>
                  <a:pt x="210499" y="1638299"/>
                </a:lnTo>
                <a:lnTo>
                  <a:pt x="201737" y="1689099"/>
                </a:lnTo>
                <a:lnTo>
                  <a:pt x="194055" y="1739899"/>
                </a:lnTo>
                <a:close/>
              </a:path>
              <a:path w="3875405" h="4762500">
                <a:moveTo>
                  <a:pt x="213746" y="1621554"/>
                </a:moveTo>
                <a:lnTo>
                  <a:pt x="146430" y="1612899"/>
                </a:lnTo>
                <a:lnTo>
                  <a:pt x="215424" y="1612899"/>
                </a:lnTo>
                <a:lnTo>
                  <a:pt x="213746" y="1621554"/>
                </a:lnTo>
                <a:close/>
              </a:path>
              <a:path w="3875405" h="4762500">
                <a:moveTo>
                  <a:pt x="846265" y="1739899"/>
                </a:moveTo>
                <a:lnTo>
                  <a:pt x="194055" y="1739899"/>
                </a:lnTo>
                <a:lnTo>
                  <a:pt x="201737" y="1689099"/>
                </a:lnTo>
                <a:lnTo>
                  <a:pt x="210499" y="1638299"/>
                </a:lnTo>
                <a:lnTo>
                  <a:pt x="213746" y="1621554"/>
                </a:lnTo>
                <a:lnTo>
                  <a:pt x="852130" y="1703624"/>
                </a:lnTo>
                <a:lnTo>
                  <a:pt x="850149" y="1714499"/>
                </a:lnTo>
                <a:lnTo>
                  <a:pt x="846265" y="1739899"/>
                </a:lnTo>
                <a:close/>
              </a:path>
              <a:path w="3875405" h="4762500">
                <a:moveTo>
                  <a:pt x="836084" y="1803399"/>
                </a:moveTo>
                <a:lnTo>
                  <a:pt x="842382" y="1765299"/>
                </a:lnTo>
                <a:lnTo>
                  <a:pt x="850149" y="1714499"/>
                </a:lnTo>
                <a:lnTo>
                  <a:pt x="852130" y="1703624"/>
                </a:lnTo>
                <a:lnTo>
                  <a:pt x="936728" y="1714499"/>
                </a:lnTo>
                <a:lnTo>
                  <a:pt x="836084" y="1803399"/>
                </a:lnTo>
                <a:close/>
              </a:path>
              <a:path w="3875405" h="4762500">
                <a:moveTo>
                  <a:pt x="2209406" y="4660899"/>
                </a:moveTo>
                <a:lnTo>
                  <a:pt x="2209250" y="4610099"/>
                </a:lnTo>
                <a:lnTo>
                  <a:pt x="2208891" y="4559299"/>
                </a:lnTo>
                <a:lnTo>
                  <a:pt x="2208493" y="4508499"/>
                </a:lnTo>
                <a:lnTo>
                  <a:pt x="2208220" y="4457699"/>
                </a:lnTo>
                <a:lnTo>
                  <a:pt x="2208236" y="4406899"/>
                </a:lnTo>
                <a:lnTo>
                  <a:pt x="2208703" y="4356099"/>
                </a:lnTo>
                <a:lnTo>
                  <a:pt x="2209785" y="4305299"/>
                </a:lnTo>
                <a:lnTo>
                  <a:pt x="2211647" y="4254499"/>
                </a:lnTo>
                <a:lnTo>
                  <a:pt x="2214452" y="4203699"/>
                </a:lnTo>
                <a:lnTo>
                  <a:pt x="2218363" y="4152899"/>
                </a:lnTo>
                <a:lnTo>
                  <a:pt x="2223544" y="4102099"/>
                </a:lnTo>
                <a:lnTo>
                  <a:pt x="2230159" y="4051299"/>
                </a:lnTo>
                <a:lnTo>
                  <a:pt x="2238372" y="4000499"/>
                </a:lnTo>
                <a:lnTo>
                  <a:pt x="2248345" y="3949699"/>
                </a:lnTo>
                <a:lnTo>
                  <a:pt x="2260243" y="3898899"/>
                </a:lnTo>
                <a:lnTo>
                  <a:pt x="2274230" y="3848099"/>
                </a:lnTo>
                <a:lnTo>
                  <a:pt x="2290469" y="3809999"/>
                </a:lnTo>
                <a:lnTo>
                  <a:pt x="2309123" y="3759199"/>
                </a:lnTo>
                <a:lnTo>
                  <a:pt x="2330357" y="3708399"/>
                </a:lnTo>
                <a:lnTo>
                  <a:pt x="2354333" y="3670299"/>
                </a:lnTo>
                <a:lnTo>
                  <a:pt x="2378977" y="3632199"/>
                </a:lnTo>
                <a:lnTo>
                  <a:pt x="2408976" y="3619499"/>
                </a:lnTo>
                <a:lnTo>
                  <a:pt x="2473568" y="3619499"/>
                </a:lnTo>
                <a:lnTo>
                  <a:pt x="2502434" y="3644899"/>
                </a:lnTo>
                <a:lnTo>
                  <a:pt x="2525197" y="3670299"/>
                </a:lnTo>
                <a:lnTo>
                  <a:pt x="2538994" y="3695699"/>
                </a:lnTo>
                <a:lnTo>
                  <a:pt x="2540962" y="3733799"/>
                </a:lnTo>
                <a:lnTo>
                  <a:pt x="2528238" y="3771899"/>
                </a:lnTo>
                <a:lnTo>
                  <a:pt x="2504927" y="3809999"/>
                </a:lnTo>
                <a:lnTo>
                  <a:pt x="2484765" y="3860799"/>
                </a:lnTo>
                <a:lnTo>
                  <a:pt x="2467532" y="3911599"/>
                </a:lnTo>
                <a:lnTo>
                  <a:pt x="2453007" y="3949699"/>
                </a:lnTo>
                <a:lnTo>
                  <a:pt x="2440971" y="4000499"/>
                </a:lnTo>
                <a:lnTo>
                  <a:pt x="2431203" y="4051299"/>
                </a:lnTo>
                <a:lnTo>
                  <a:pt x="2423482" y="4102099"/>
                </a:lnTo>
                <a:lnTo>
                  <a:pt x="2417589" y="4152899"/>
                </a:lnTo>
                <a:lnTo>
                  <a:pt x="2413303" y="4203699"/>
                </a:lnTo>
                <a:lnTo>
                  <a:pt x="2410404" y="4254499"/>
                </a:lnTo>
                <a:lnTo>
                  <a:pt x="2408670" y="4305299"/>
                </a:lnTo>
                <a:lnTo>
                  <a:pt x="2407883" y="4356099"/>
                </a:lnTo>
                <a:lnTo>
                  <a:pt x="2407932" y="4419599"/>
                </a:lnTo>
                <a:lnTo>
                  <a:pt x="2408265" y="4457699"/>
                </a:lnTo>
                <a:lnTo>
                  <a:pt x="2408994" y="4508499"/>
                </a:lnTo>
                <a:lnTo>
                  <a:pt x="2409787" y="4559299"/>
                </a:lnTo>
                <a:lnTo>
                  <a:pt x="2310050" y="4559299"/>
                </a:lnTo>
                <a:lnTo>
                  <a:pt x="2209406" y="4660899"/>
                </a:lnTo>
                <a:close/>
              </a:path>
              <a:path w="3875405" h="4762500">
                <a:moveTo>
                  <a:pt x="1588499" y="4660899"/>
                </a:moveTo>
                <a:lnTo>
                  <a:pt x="1487855" y="4559299"/>
                </a:lnTo>
                <a:lnTo>
                  <a:pt x="1588199" y="4559299"/>
                </a:lnTo>
                <a:lnTo>
                  <a:pt x="1588413" y="4610099"/>
                </a:lnTo>
                <a:lnTo>
                  <a:pt x="1588499" y="4660899"/>
                </a:lnTo>
                <a:close/>
              </a:path>
              <a:path w="3875405" h="4762500">
                <a:moveTo>
                  <a:pt x="2209406" y="4660899"/>
                </a:moveTo>
                <a:lnTo>
                  <a:pt x="1588499" y="4660899"/>
                </a:lnTo>
                <a:lnTo>
                  <a:pt x="1588413" y="4610099"/>
                </a:lnTo>
                <a:lnTo>
                  <a:pt x="1588199" y="4559299"/>
                </a:lnTo>
                <a:lnTo>
                  <a:pt x="2208891" y="4559299"/>
                </a:lnTo>
                <a:lnTo>
                  <a:pt x="2209250" y="4610099"/>
                </a:lnTo>
                <a:lnTo>
                  <a:pt x="2209406" y="4660899"/>
                </a:lnTo>
                <a:close/>
              </a:path>
              <a:path w="3875405" h="4762500">
                <a:moveTo>
                  <a:pt x="2410686" y="4660899"/>
                </a:moveTo>
                <a:lnTo>
                  <a:pt x="2209406" y="4660899"/>
                </a:lnTo>
                <a:lnTo>
                  <a:pt x="2310050" y="4559299"/>
                </a:lnTo>
                <a:lnTo>
                  <a:pt x="2409787" y="4559299"/>
                </a:lnTo>
                <a:lnTo>
                  <a:pt x="2410425" y="4610099"/>
                </a:lnTo>
                <a:lnTo>
                  <a:pt x="2410686" y="4660899"/>
                </a:lnTo>
                <a:close/>
              </a:path>
            </a:pathLst>
          </a:custGeom>
          <a:solidFill>
            <a:srgbClr val="46A1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917086" y="4191480"/>
            <a:ext cx="687070" cy="674053"/>
          </a:xfrm>
          <a:custGeom>
            <a:avLst/>
            <a:gdLst/>
            <a:ahLst/>
            <a:cxnLst/>
            <a:rect l="l" t="t" r="r" b="b"/>
            <a:pathLst>
              <a:path w="1374140" h="1348104">
                <a:moveTo>
                  <a:pt x="721738" y="1348104"/>
                </a:moveTo>
                <a:lnTo>
                  <a:pt x="673637" y="1348103"/>
                </a:lnTo>
                <a:lnTo>
                  <a:pt x="624812" y="1344490"/>
                </a:lnTo>
                <a:lnTo>
                  <a:pt x="579405" y="1337935"/>
                </a:lnTo>
                <a:lnTo>
                  <a:pt x="534681" y="1328487"/>
                </a:lnTo>
                <a:lnTo>
                  <a:pt x="490780" y="1316245"/>
                </a:lnTo>
                <a:lnTo>
                  <a:pt x="447842" y="1301306"/>
                </a:lnTo>
                <a:lnTo>
                  <a:pt x="406008" y="1283770"/>
                </a:lnTo>
                <a:lnTo>
                  <a:pt x="365419" y="1263733"/>
                </a:lnTo>
                <a:lnTo>
                  <a:pt x="326216" y="1241294"/>
                </a:lnTo>
                <a:lnTo>
                  <a:pt x="288538" y="1216551"/>
                </a:lnTo>
                <a:lnTo>
                  <a:pt x="252527" y="1189603"/>
                </a:lnTo>
                <a:lnTo>
                  <a:pt x="218323" y="1160547"/>
                </a:lnTo>
                <a:lnTo>
                  <a:pt x="186067" y="1129482"/>
                </a:lnTo>
                <a:lnTo>
                  <a:pt x="155899" y="1096505"/>
                </a:lnTo>
                <a:lnTo>
                  <a:pt x="127960" y="1061716"/>
                </a:lnTo>
                <a:lnTo>
                  <a:pt x="102390" y="1025211"/>
                </a:lnTo>
                <a:lnTo>
                  <a:pt x="79330" y="987089"/>
                </a:lnTo>
                <a:lnTo>
                  <a:pt x="58921" y="947449"/>
                </a:lnTo>
                <a:lnTo>
                  <a:pt x="41302" y="906388"/>
                </a:lnTo>
                <a:lnTo>
                  <a:pt x="26616" y="864005"/>
                </a:lnTo>
                <a:lnTo>
                  <a:pt x="15002" y="820398"/>
                </a:lnTo>
                <a:lnTo>
                  <a:pt x="6601" y="775664"/>
                </a:lnTo>
                <a:lnTo>
                  <a:pt x="1553" y="729902"/>
                </a:lnTo>
                <a:lnTo>
                  <a:pt x="0" y="683210"/>
                </a:lnTo>
                <a:lnTo>
                  <a:pt x="2081" y="635687"/>
                </a:lnTo>
                <a:lnTo>
                  <a:pt x="7559" y="588478"/>
                </a:lnTo>
                <a:lnTo>
                  <a:pt x="16051" y="542281"/>
                </a:lnTo>
                <a:lnTo>
                  <a:pt x="27453" y="497206"/>
                </a:lnTo>
                <a:lnTo>
                  <a:pt x="41663" y="453363"/>
                </a:lnTo>
                <a:lnTo>
                  <a:pt x="58580" y="410861"/>
                </a:lnTo>
                <a:lnTo>
                  <a:pt x="78101" y="369811"/>
                </a:lnTo>
                <a:lnTo>
                  <a:pt x="100124" y="330323"/>
                </a:lnTo>
                <a:lnTo>
                  <a:pt x="124546" y="292505"/>
                </a:lnTo>
                <a:lnTo>
                  <a:pt x="151266" y="256468"/>
                </a:lnTo>
                <a:lnTo>
                  <a:pt x="180181" y="222322"/>
                </a:lnTo>
                <a:lnTo>
                  <a:pt x="211189" y="190177"/>
                </a:lnTo>
                <a:lnTo>
                  <a:pt x="244188" y="160141"/>
                </a:lnTo>
                <a:lnTo>
                  <a:pt x="279076" y="132326"/>
                </a:lnTo>
                <a:lnTo>
                  <a:pt x="315750" y="106840"/>
                </a:lnTo>
                <a:lnTo>
                  <a:pt x="354109" y="83794"/>
                </a:lnTo>
                <a:lnTo>
                  <a:pt x="394050" y="63297"/>
                </a:lnTo>
                <a:lnTo>
                  <a:pt x="435471" y="45459"/>
                </a:lnTo>
                <a:lnTo>
                  <a:pt x="478270" y="30390"/>
                </a:lnTo>
                <a:lnTo>
                  <a:pt x="522344" y="18200"/>
                </a:lnTo>
                <a:lnTo>
                  <a:pt x="567592" y="8998"/>
                </a:lnTo>
                <a:lnTo>
                  <a:pt x="613911" y="2895"/>
                </a:lnTo>
                <a:lnTo>
                  <a:pt x="661198" y="0"/>
                </a:lnTo>
                <a:lnTo>
                  <a:pt x="709353" y="422"/>
                </a:lnTo>
                <a:lnTo>
                  <a:pt x="756973" y="4015"/>
                </a:lnTo>
                <a:lnTo>
                  <a:pt x="803601" y="10505"/>
                </a:lnTo>
                <a:lnTo>
                  <a:pt x="849135" y="19807"/>
                </a:lnTo>
                <a:lnTo>
                  <a:pt x="893475" y="31841"/>
                </a:lnTo>
                <a:lnTo>
                  <a:pt x="936519" y="46522"/>
                </a:lnTo>
                <a:lnTo>
                  <a:pt x="978166" y="63769"/>
                </a:lnTo>
                <a:lnTo>
                  <a:pt x="1018315" y="83498"/>
                </a:lnTo>
                <a:lnTo>
                  <a:pt x="1056863" y="105628"/>
                </a:lnTo>
                <a:lnTo>
                  <a:pt x="1093709" y="130074"/>
                </a:lnTo>
                <a:lnTo>
                  <a:pt x="1128753" y="156756"/>
                </a:lnTo>
                <a:lnTo>
                  <a:pt x="1161893" y="185589"/>
                </a:lnTo>
                <a:lnTo>
                  <a:pt x="1177864" y="201442"/>
                </a:lnTo>
                <a:lnTo>
                  <a:pt x="687480" y="201442"/>
                </a:lnTo>
                <a:lnTo>
                  <a:pt x="638744" y="204443"/>
                </a:lnTo>
                <a:lnTo>
                  <a:pt x="591110" y="211867"/>
                </a:lnTo>
                <a:lnTo>
                  <a:pt x="544865" y="223531"/>
                </a:lnTo>
                <a:lnTo>
                  <a:pt x="500301" y="239252"/>
                </a:lnTo>
                <a:lnTo>
                  <a:pt x="457707" y="258849"/>
                </a:lnTo>
                <a:lnTo>
                  <a:pt x="417371" y="282140"/>
                </a:lnTo>
                <a:lnTo>
                  <a:pt x="379585" y="308942"/>
                </a:lnTo>
                <a:lnTo>
                  <a:pt x="344636" y="339072"/>
                </a:lnTo>
                <a:lnTo>
                  <a:pt x="312816" y="372350"/>
                </a:lnTo>
                <a:lnTo>
                  <a:pt x="284413" y="408591"/>
                </a:lnTo>
                <a:lnTo>
                  <a:pt x="259716" y="447616"/>
                </a:lnTo>
                <a:lnTo>
                  <a:pt x="239017" y="489240"/>
                </a:lnTo>
                <a:lnTo>
                  <a:pt x="222603" y="533282"/>
                </a:lnTo>
                <a:lnTo>
                  <a:pt x="210765" y="579559"/>
                </a:lnTo>
                <a:lnTo>
                  <a:pt x="203792" y="627890"/>
                </a:lnTo>
                <a:lnTo>
                  <a:pt x="201973" y="678092"/>
                </a:lnTo>
                <a:lnTo>
                  <a:pt x="205309" y="726026"/>
                </a:lnTo>
                <a:lnTo>
                  <a:pt x="213478" y="772639"/>
                </a:lnTo>
                <a:lnTo>
                  <a:pt x="226217" y="817681"/>
                </a:lnTo>
                <a:lnTo>
                  <a:pt x="243262" y="860901"/>
                </a:lnTo>
                <a:lnTo>
                  <a:pt x="264349" y="902048"/>
                </a:lnTo>
                <a:lnTo>
                  <a:pt x="289213" y="940869"/>
                </a:lnTo>
                <a:lnTo>
                  <a:pt x="317590" y="977116"/>
                </a:lnTo>
                <a:lnTo>
                  <a:pt x="349216" y="1010536"/>
                </a:lnTo>
                <a:lnTo>
                  <a:pt x="383826" y="1040878"/>
                </a:lnTo>
                <a:lnTo>
                  <a:pt x="421157" y="1067892"/>
                </a:lnTo>
                <a:lnTo>
                  <a:pt x="460945" y="1091327"/>
                </a:lnTo>
                <a:lnTo>
                  <a:pt x="502924" y="1110930"/>
                </a:lnTo>
                <a:lnTo>
                  <a:pt x="546832" y="1126453"/>
                </a:lnTo>
                <a:lnTo>
                  <a:pt x="592403" y="1137642"/>
                </a:lnTo>
                <a:lnTo>
                  <a:pt x="639374" y="1144248"/>
                </a:lnTo>
                <a:lnTo>
                  <a:pt x="687480" y="1146019"/>
                </a:lnTo>
                <a:lnTo>
                  <a:pt x="1170916" y="1146019"/>
                </a:lnTo>
                <a:lnTo>
                  <a:pt x="1138880" y="1176723"/>
                </a:lnTo>
                <a:lnTo>
                  <a:pt x="1104036" y="1206023"/>
                </a:lnTo>
                <a:lnTo>
                  <a:pt x="1067372" y="1232951"/>
                </a:lnTo>
                <a:lnTo>
                  <a:pt x="1029000" y="1257383"/>
                </a:lnTo>
                <a:lnTo>
                  <a:pt x="989027" y="1279195"/>
                </a:lnTo>
                <a:lnTo>
                  <a:pt x="947565" y="1298264"/>
                </a:lnTo>
                <a:lnTo>
                  <a:pt x="904722" y="1314464"/>
                </a:lnTo>
                <a:lnTo>
                  <a:pt x="860609" y="1327673"/>
                </a:lnTo>
                <a:lnTo>
                  <a:pt x="815334" y="1337765"/>
                </a:lnTo>
                <a:lnTo>
                  <a:pt x="769007" y="1344617"/>
                </a:lnTo>
                <a:lnTo>
                  <a:pt x="721738" y="1348104"/>
                </a:lnTo>
                <a:close/>
              </a:path>
              <a:path w="1374140" h="1348104">
                <a:moveTo>
                  <a:pt x="1172853" y="669368"/>
                </a:moveTo>
                <a:lnTo>
                  <a:pt x="1169628" y="620131"/>
                </a:lnTo>
                <a:lnTo>
                  <a:pt x="1161717" y="572549"/>
                </a:lnTo>
                <a:lnTo>
                  <a:pt x="1149349" y="526840"/>
                </a:lnTo>
                <a:lnTo>
                  <a:pt x="1132755" y="483220"/>
                </a:lnTo>
                <a:lnTo>
                  <a:pt x="1112162" y="441905"/>
                </a:lnTo>
                <a:lnTo>
                  <a:pt x="1087802" y="403112"/>
                </a:lnTo>
                <a:lnTo>
                  <a:pt x="1059904" y="367057"/>
                </a:lnTo>
                <a:lnTo>
                  <a:pt x="1028697" y="333956"/>
                </a:lnTo>
                <a:lnTo>
                  <a:pt x="994411" y="304026"/>
                </a:lnTo>
                <a:lnTo>
                  <a:pt x="957275" y="277481"/>
                </a:lnTo>
                <a:lnTo>
                  <a:pt x="917520" y="254540"/>
                </a:lnTo>
                <a:lnTo>
                  <a:pt x="875374" y="235417"/>
                </a:lnTo>
                <a:lnTo>
                  <a:pt x="831068" y="220330"/>
                </a:lnTo>
                <a:lnTo>
                  <a:pt x="784830" y="209494"/>
                </a:lnTo>
                <a:lnTo>
                  <a:pt x="736891" y="203126"/>
                </a:lnTo>
                <a:lnTo>
                  <a:pt x="687480" y="201442"/>
                </a:lnTo>
                <a:lnTo>
                  <a:pt x="1177864" y="201442"/>
                </a:lnTo>
                <a:lnTo>
                  <a:pt x="1222055" y="249382"/>
                </a:lnTo>
                <a:lnTo>
                  <a:pt x="1248873" y="284176"/>
                </a:lnTo>
                <a:lnTo>
                  <a:pt x="1273383" y="320792"/>
                </a:lnTo>
                <a:lnTo>
                  <a:pt x="1295481" y="359146"/>
                </a:lnTo>
                <a:lnTo>
                  <a:pt x="1315066" y="399156"/>
                </a:lnTo>
                <a:lnTo>
                  <a:pt x="1332038" y="440740"/>
                </a:lnTo>
                <a:lnTo>
                  <a:pt x="1346295" y="483815"/>
                </a:lnTo>
                <a:lnTo>
                  <a:pt x="1357735" y="528298"/>
                </a:lnTo>
                <a:lnTo>
                  <a:pt x="1366095" y="573237"/>
                </a:lnTo>
                <a:lnTo>
                  <a:pt x="1291891" y="573237"/>
                </a:lnTo>
                <a:lnTo>
                  <a:pt x="1258482" y="573259"/>
                </a:lnTo>
                <a:lnTo>
                  <a:pt x="1226559" y="582890"/>
                </a:lnTo>
                <a:lnTo>
                  <a:pt x="1199438" y="602123"/>
                </a:lnTo>
                <a:lnTo>
                  <a:pt x="1180431" y="630952"/>
                </a:lnTo>
                <a:lnTo>
                  <a:pt x="1172853" y="669368"/>
                </a:lnTo>
                <a:close/>
              </a:path>
              <a:path w="1374140" h="1348104">
                <a:moveTo>
                  <a:pt x="1291792" y="765546"/>
                </a:moveTo>
                <a:lnTo>
                  <a:pt x="1226470" y="755908"/>
                </a:lnTo>
                <a:lnTo>
                  <a:pt x="1180392" y="707822"/>
                </a:lnTo>
                <a:lnTo>
                  <a:pt x="1172853" y="669368"/>
                </a:lnTo>
                <a:lnTo>
                  <a:pt x="1180431" y="630952"/>
                </a:lnTo>
                <a:lnTo>
                  <a:pt x="1199438" y="602123"/>
                </a:lnTo>
                <a:lnTo>
                  <a:pt x="1226559" y="582890"/>
                </a:lnTo>
                <a:lnTo>
                  <a:pt x="1258482" y="573259"/>
                </a:lnTo>
                <a:lnTo>
                  <a:pt x="1291891" y="573237"/>
                </a:lnTo>
                <a:lnTo>
                  <a:pt x="1323476" y="582830"/>
                </a:lnTo>
                <a:lnTo>
                  <a:pt x="1349921" y="602046"/>
                </a:lnTo>
                <a:lnTo>
                  <a:pt x="1367914" y="630890"/>
                </a:lnTo>
                <a:lnTo>
                  <a:pt x="1374141" y="669371"/>
                </a:lnTo>
                <a:lnTo>
                  <a:pt x="1367874" y="707853"/>
                </a:lnTo>
                <a:lnTo>
                  <a:pt x="1349852" y="736708"/>
                </a:lnTo>
                <a:lnTo>
                  <a:pt x="1323387" y="755938"/>
                </a:lnTo>
                <a:lnTo>
                  <a:pt x="1291792" y="765546"/>
                </a:lnTo>
                <a:close/>
              </a:path>
              <a:path w="1374140" h="1348104">
                <a:moveTo>
                  <a:pt x="1374141" y="669371"/>
                </a:moveTo>
                <a:lnTo>
                  <a:pt x="1367914" y="630890"/>
                </a:lnTo>
                <a:lnTo>
                  <a:pt x="1349921" y="602046"/>
                </a:lnTo>
                <a:lnTo>
                  <a:pt x="1323476" y="582830"/>
                </a:lnTo>
                <a:lnTo>
                  <a:pt x="1291891" y="573237"/>
                </a:lnTo>
                <a:lnTo>
                  <a:pt x="1366095" y="573237"/>
                </a:lnTo>
                <a:lnTo>
                  <a:pt x="1366257" y="574106"/>
                </a:lnTo>
                <a:lnTo>
                  <a:pt x="1371759" y="621158"/>
                </a:lnTo>
                <a:lnTo>
                  <a:pt x="1374141" y="669371"/>
                </a:lnTo>
                <a:close/>
              </a:path>
              <a:path w="1374140" h="1348104">
                <a:moveTo>
                  <a:pt x="1170916" y="1146019"/>
                </a:moveTo>
                <a:lnTo>
                  <a:pt x="687480" y="1146019"/>
                </a:lnTo>
                <a:lnTo>
                  <a:pt x="736533" y="1142958"/>
                </a:lnTo>
                <a:lnTo>
                  <a:pt x="784197" y="1135413"/>
                </a:lnTo>
                <a:lnTo>
                  <a:pt x="830236" y="1123582"/>
                </a:lnTo>
                <a:lnTo>
                  <a:pt x="874412" y="1107662"/>
                </a:lnTo>
                <a:lnTo>
                  <a:pt x="916487" y="1087849"/>
                </a:lnTo>
                <a:lnTo>
                  <a:pt x="956226" y="1064342"/>
                </a:lnTo>
                <a:lnTo>
                  <a:pt x="993389" y="1037337"/>
                </a:lnTo>
                <a:lnTo>
                  <a:pt x="1027741" y="1007030"/>
                </a:lnTo>
                <a:lnTo>
                  <a:pt x="1059043" y="973619"/>
                </a:lnTo>
                <a:lnTo>
                  <a:pt x="1087059" y="937301"/>
                </a:lnTo>
                <a:lnTo>
                  <a:pt x="1111552" y="898273"/>
                </a:lnTo>
                <a:lnTo>
                  <a:pt x="1132283" y="856731"/>
                </a:lnTo>
                <a:lnTo>
                  <a:pt x="1149016" y="812873"/>
                </a:lnTo>
                <a:lnTo>
                  <a:pt x="1161513" y="766895"/>
                </a:lnTo>
                <a:lnTo>
                  <a:pt x="1169538" y="718995"/>
                </a:lnTo>
                <a:lnTo>
                  <a:pt x="1172853" y="669369"/>
                </a:lnTo>
                <a:lnTo>
                  <a:pt x="1180392" y="707822"/>
                </a:lnTo>
                <a:lnTo>
                  <a:pt x="1199369" y="736670"/>
                </a:lnTo>
                <a:lnTo>
                  <a:pt x="1226470" y="755908"/>
                </a:lnTo>
                <a:lnTo>
                  <a:pt x="1258382" y="765535"/>
                </a:lnTo>
                <a:lnTo>
                  <a:pt x="1365603" y="765546"/>
                </a:lnTo>
                <a:lnTo>
                  <a:pt x="1363181" y="780578"/>
                </a:lnTo>
                <a:lnTo>
                  <a:pt x="1352552" y="826771"/>
                </a:lnTo>
                <a:lnTo>
                  <a:pt x="1339008" y="871833"/>
                </a:lnTo>
                <a:lnTo>
                  <a:pt x="1322659" y="915639"/>
                </a:lnTo>
                <a:lnTo>
                  <a:pt x="1303615" y="958067"/>
                </a:lnTo>
                <a:lnTo>
                  <a:pt x="1281985" y="998991"/>
                </a:lnTo>
                <a:lnTo>
                  <a:pt x="1257878" y="1038288"/>
                </a:lnTo>
                <a:lnTo>
                  <a:pt x="1231405" y="1075834"/>
                </a:lnTo>
                <a:lnTo>
                  <a:pt x="1202674" y="1111505"/>
                </a:lnTo>
                <a:lnTo>
                  <a:pt x="1171796" y="1145176"/>
                </a:lnTo>
                <a:lnTo>
                  <a:pt x="1170916" y="1146019"/>
                </a:lnTo>
                <a:close/>
              </a:path>
              <a:path w="1374140" h="1348104">
                <a:moveTo>
                  <a:pt x="1365603" y="765546"/>
                </a:moveTo>
                <a:lnTo>
                  <a:pt x="1291792" y="765546"/>
                </a:lnTo>
                <a:lnTo>
                  <a:pt x="1323387" y="755938"/>
                </a:lnTo>
                <a:lnTo>
                  <a:pt x="1349852" y="736708"/>
                </a:lnTo>
                <a:lnTo>
                  <a:pt x="1367879" y="707822"/>
                </a:lnTo>
                <a:lnTo>
                  <a:pt x="1374141" y="669371"/>
                </a:lnTo>
                <a:lnTo>
                  <a:pt x="1373824" y="685372"/>
                </a:lnTo>
                <a:lnTo>
                  <a:pt x="1373319" y="701374"/>
                </a:lnTo>
                <a:lnTo>
                  <a:pt x="1372386" y="717376"/>
                </a:lnTo>
                <a:lnTo>
                  <a:pt x="1370786" y="733379"/>
                </a:lnTo>
                <a:lnTo>
                  <a:pt x="1365603" y="765546"/>
                </a:lnTo>
                <a:close/>
              </a:path>
            </a:pathLst>
          </a:custGeom>
          <a:solidFill>
            <a:srgbClr val="46A1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391145" y="4939046"/>
            <a:ext cx="604838" cy="604520"/>
          </a:xfrm>
          <a:custGeom>
            <a:avLst/>
            <a:gdLst/>
            <a:ahLst/>
            <a:cxnLst/>
            <a:rect l="l" t="t" r="r" b="b"/>
            <a:pathLst>
              <a:path w="1209675" h="1209040">
                <a:moveTo>
                  <a:pt x="649327" y="1207769"/>
                </a:moveTo>
                <a:lnTo>
                  <a:pt x="560347" y="1207769"/>
                </a:lnTo>
                <a:lnTo>
                  <a:pt x="545553" y="1206499"/>
                </a:lnTo>
                <a:lnTo>
                  <a:pt x="530794" y="1203959"/>
                </a:lnTo>
                <a:lnTo>
                  <a:pt x="516089" y="1202689"/>
                </a:lnTo>
                <a:lnTo>
                  <a:pt x="486839" y="1197609"/>
                </a:lnTo>
                <a:lnTo>
                  <a:pt x="472312" y="1193799"/>
                </a:lnTo>
                <a:lnTo>
                  <a:pt x="457873" y="1191259"/>
                </a:lnTo>
                <a:lnTo>
                  <a:pt x="443523" y="1187449"/>
                </a:lnTo>
                <a:lnTo>
                  <a:pt x="429262" y="1182369"/>
                </a:lnTo>
                <a:lnTo>
                  <a:pt x="415106" y="1178559"/>
                </a:lnTo>
                <a:lnTo>
                  <a:pt x="373376" y="1163319"/>
                </a:lnTo>
                <a:lnTo>
                  <a:pt x="319719" y="1137919"/>
                </a:lnTo>
                <a:lnTo>
                  <a:pt x="268807" y="1107439"/>
                </a:lnTo>
                <a:lnTo>
                  <a:pt x="232725" y="1080769"/>
                </a:lnTo>
                <a:lnTo>
                  <a:pt x="209770" y="1061719"/>
                </a:lnTo>
                <a:lnTo>
                  <a:pt x="198653" y="1052829"/>
                </a:lnTo>
                <a:lnTo>
                  <a:pt x="187780" y="1042669"/>
                </a:lnTo>
                <a:lnTo>
                  <a:pt x="177152" y="1032509"/>
                </a:lnTo>
                <a:lnTo>
                  <a:pt x="166782" y="1021079"/>
                </a:lnTo>
                <a:lnTo>
                  <a:pt x="156682" y="1010919"/>
                </a:lnTo>
                <a:lnTo>
                  <a:pt x="146851" y="999489"/>
                </a:lnTo>
                <a:lnTo>
                  <a:pt x="137291" y="988059"/>
                </a:lnTo>
                <a:lnTo>
                  <a:pt x="128013" y="976629"/>
                </a:lnTo>
                <a:lnTo>
                  <a:pt x="119027" y="963929"/>
                </a:lnTo>
                <a:lnTo>
                  <a:pt x="110333" y="952499"/>
                </a:lnTo>
                <a:lnTo>
                  <a:pt x="101933" y="939799"/>
                </a:lnTo>
                <a:lnTo>
                  <a:pt x="93835" y="928369"/>
                </a:lnTo>
                <a:lnTo>
                  <a:pt x="86050" y="915669"/>
                </a:lnTo>
                <a:lnTo>
                  <a:pt x="78578" y="901699"/>
                </a:lnTo>
                <a:lnTo>
                  <a:pt x="71418" y="888999"/>
                </a:lnTo>
                <a:lnTo>
                  <a:pt x="64579" y="876299"/>
                </a:lnTo>
                <a:lnTo>
                  <a:pt x="58070" y="862329"/>
                </a:lnTo>
                <a:lnTo>
                  <a:pt x="51890" y="849629"/>
                </a:lnTo>
                <a:lnTo>
                  <a:pt x="46040" y="835659"/>
                </a:lnTo>
                <a:lnTo>
                  <a:pt x="30528" y="793749"/>
                </a:lnTo>
                <a:lnTo>
                  <a:pt x="18125" y="750569"/>
                </a:lnTo>
                <a:lnTo>
                  <a:pt x="8903" y="707389"/>
                </a:lnTo>
                <a:lnTo>
                  <a:pt x="2912" y="662939"/>
                </a:lnTo>
                <a:lnTo>
                  <a:pt x="182" y="618489"/>
                </a:lnTo>
                <a:lnTo>
                  <a:pt x="0" y="604519"/>
                </a:lnTo>
                <a:lnTo>
                  <a:pt x="182" y="589279"/>
                </a:lnTo>
                <a:lnTo>
                  <a:pt x="2912" y="544829"/>
                </a:lnTo>
                <a:lnTo>
                  <a:pt x="8903" y="500379"/>
                </a:lnTo>
                <a:lnTo>
                  <a:pt x="18125" y="457199"/>
                </a:lnTo>
                <a:lnTo>
                  <a:pt x="30528" y="414019"/>
                </a:lnTo>
                <a:lnTo>
                  <a:pt x="46040" y="372109"/>
                </a:lnTo>
                <a:lnTo>
                  <a:pt x="51890" y="359409"/>
                </a:lnTo>
                <a:lnTo>
                  <a:pt x="58070" y="345439"/>
                </a:lnTo>
                <a:lnTo>
                  <a:pt x="64579" y="332739"/>
                </a:lnTo>
                <a:lnTo>
                  <a:pt x="71418" y="318769"/>
                </a:lnTo>
                <a:lnTo>
                  <a:pt x="78578" y="306069"/>
                </a:lnTo>
                <a:lnTo>
                  <a:pt x="86050" y="293369"/>
                </a:lnTo>
                <a:lnTo>
                  <a:pt x="93835" y="280669"/>
                </a:lnTo>
                <a:lnTo>
                  <a:pt x="101933" y="267969"/>
                </a:lnTo>
                <a:lnTo>
                  <a:pt x="110333" y="256539"/>
                </a:lnTo>
                <a:lnTo>
                  <a:pt x="119027" y="243839"/>
                </a:lnTo>
                <a:lnTo>
                  <a:pt x="146851" y="209549"/>
                </a:lnTo>
                <a:lnTo>
                  <a:pt x="177152" y="176529"/>
                </a:lnTo>
                <a:lnTo>
                  <a:pt x="209770" y="146049"/>
                </a:lnTo>
                <a:lnTo>
                  <a:pt x="221132" y="137159"/>
                </a:lnTo>
                <a:lnTo>
                  <a:pt x="232725" y="126999"/>
                </a:lnTo>
                <a:lnTo>
                  <a:pt x="244535" y="118109"/>
                </a:lnTo>
                <a:lnTo>
                  <a:pt x="256563" y="109219"/>
                </a:lnTo>
                <a:lnTo>
                  <a:pt x="268807" y="101599"/>
                </a:lnTo>
                <a:lnTo>
                  <a:pt x="281254" y="92709"/>
                </a:lnTo>
                <a:lnTo>
                  <a:pt x="306710" y="77469"/>
                </a:lnTo>
                <a:lnTo>
                  <a:pt x="319719" y="71119"/>
                </a:lnTo>
                <a:lnTo>
                  <a:pt x="332899" y="63499"/>
                </a:lnTo>
                <a:lnTo>
                  <a:pt x="359728" y="50799"/>
                </a:lnTo>
                <a:lnTo>
                  <a:pt x="373376" y="45719"/>
                </a:lnTo>
                <a:lnTo>
                  <a:pt x="387163" y="39369"/>
                </a:lnTo>
                <a:lnTo>
                  <a:pt x="401073" y="34289"/>
                </a:lnTo>
                <a:lnTo>
                  <a:pt x="415106" y="30479"/>
                </a:lnTo>
                <a:lnTo>
                  <a:pt x="429262" y="25399"/>
                </a:lnTo>
                <a:lnTo>
                  <a:pt x="472312" y="13969"/>
                </a:lnTo>
                <a:lnTo>
                  <a:pt x="530794" y="3809"/>
                </a:lnTo>
                <a:lnTo>
                  <a:pt x="575159" y="0"/>
                </a:lnTo>
                <a:lnTo>
                  <a:pt x="634515" y="0"/>
                </a:lnTo>
                <a:lnTo>
                  <a:pt x="678880" y="3809"/>
                </a:lnTo>
                <a:lnTo>
                  <a:pt x="737362" y="13969"/>
                </a:lnTo>
                <a:lnTo>
                  <a:pt x="780412" y="25399"/>
                </a:lnTo>
                <a:lnTo>
                  <a:pt x="794568" y="30479"/>
                </a:lnTo>
                <a:lnTo>
                  <a:pt x="808601" y="34289"/>
                </a:lnTo>
                <a:lnTo>
                  <a:pt x="822511" y="39369"/>
                </a:lnTo>
                <a:lnTo>
                  <a:pt x="836298" y="45719"/>
                </a:lnTo>
                <a:lnTo>
                  <a:pt x="849946" y="50799"/>
                </a:lnTo>
                <a:lnTo>
                  <a:pt x="876775" y="63499"/>
                </a:lnTo>
                <a:lnTo>
                  <a:pt x="889955" y="71119"/>
                </a:lnTo>
                <a:lnTo>
                  <a:pt x="902964" y="77469"/>
                </a:lnTo>
                <a:lnTo>
                  <a:pt x="928420" y="92709"/>
                </a:lnTo>
                <a:lnTo>
                  <a:pt x="940866" y="101599"/>
                </a:lnTo>
                <a:lnTo>
                  <a:pt x="953111" y="109219"/>
                </a:lnTo>
                <a:lnTo>
                  <a:pt x="965138" y="118109"/>
                </a:lnTo>
                <a:lnTo>
                  <a:pt x="976949" y="126999"/>
                </a:lnTo>
                <a:lnTo>
                  <a:pt x="988542" y="137159"/>
                </a:lnTo>
                <a:lnTo>
                  <a:pt x="999904" y="146049"/>
                </a:lnTo>
                <a:lnTo>
                  <a:pt x="1032522" y="176529"/>
                </a:lnTo>
                <a:lnTo>
                  <a:pt x="1062822" y="209549"/>
                </a:lnTo>
                <a:lnTo>
                  <a:pt x="1090647" y="243839"/>
                </a:lnTo>
                <a:lnTo>
                  <a:pt x="1099340" y="256539"/>
                </a:lnTo>
                <a:lnTo>
                  <a:pt x="1107741" y="267969"/>
                </a:lnTo>
                <a:lnTo>
                  <a:pt x="1131096" y="306069"/>
                </a:lnTo>
                <a:lnTo>
                  <a:pt x="1145095" y="332739"/>
                </a:lnTo>
                <a:lnTo>
                  <a:pt x="1151604" y="345439"/>
                </a:lnTo>
                <a:lnTo>
                  <a:pt x="1157784" y="359409"/>
                </a:lnTo>
                <a:lnTo>
                  <a:pt x="1163634" y="372109"/>
                </a:lnTo>
                <a:lnTo>
                  <a:pt x="1169148" y="386079"/>
                </a:lnTo>
                <a:lnTo>
                  <a:pt x="1187766" y="443229"/>
                </a:lnTo>
                <a:lnTo>
                  <a:pt x="1198053" y="486409"/>
                </a:lnTo>
                <a:lnTo>
                  <a:pt x="1205125" y="529589"/>
                </a:lnTo>
                <a:lnTo>
                  <a:pt x="1208946" y="574039"/>
                </a:lnTo>
                <a:lnTo>
                  <a:pt x="1209674" y="604519"/>
                </a:lnTo>
                <a:lnTo>
                  <a:pt x="1209492" y="618489"/>
                </a:lnTo>
                <a:lnTo>
                  <a:pt x="1206762" y="662939"/>
                </a:lnTo>
                <a:lnTo>
                  <a:pt x="1200771" y="707389"/>
                </a:lnTo>
                <a:lnTo>
                  <a:pt x="1191548" y="750569"/>
                </a:lnTo>
                <a:lnTo>
                  <a:pt x="1179146" y="793749"/>
                </a:lnTo>
                <a:lnTo>
                  <a:pt x="1163634" y="835659"/>
                </a:lnTo>
                <a:lnTo>
                  <a:pt x="1151604" y="862329"/>
                </a:lnTo>
                <a:lnTo>
                  <a:pt x="1145095" y="876299"/>
                </a:lnTo>
                <a:lnTo>
                  <a:pt x="1138256" y="888999"/>
                </a:lnTo>
                <a:lnTo>
                  <a:pt x="1131096" y="901699"/>
                </a:lnTo>
                <a:lnTo>
                  <a:pt x="1123624" y="915669"/>
                </a:lnTo>
                <a:lnTo>
                  <a:pt x="1115839" y="928369"/>
                </a:lnTo>
                <a:lnTo>
                  <a:pt x="1107741" y="939799"/>
                </a:lnTo>
                <a:lnTo>
                  <a:pt x="1099340" y="952499"/>
                </a:lnTo>
                <a:lnTo>
                  <a:pt x="1090647" y="963929"/>
                </a:lnTo>
                <a:lnTo>
                  <a:pt x="1081661" y="976629"/>
                </a:lnTo>
                <a:lnTo>
                  <a:pt x="1072383" y="988059"/>
                </a:lnTo>
                <a:lnTo>
                  <a:pt x="1062822" y="999489"/>
                </a:lnTo>
                <a:lnTo>
                  <a:pt x="1052992" y="1010919"/>
                </a:lnTo>
                <a:lnTo>
                  <a:pt x="1042892" y="1021079"/>
                </a:lnTo>
                <a:lnTo>
                  <a:pt x="1032522" y="1032509"/>
                </a:lnTo>
                <a:lnTo>
                  <a:pt x="1021894" y="1042669"/>
                </a:lnTo>
                <a:lnTo>
                  <a:pt x="1011021" y="1052829"/>
                </a:lnTo>
                <a:lnTo>
                  <a:pt x="999904" y="1061719"/>
                </a:lnTo>
                <a:lnTo>
                  <a:pt x="988542" y="1071879"/>
                </a:lnTo>
                <a:lnTo>
                  <a:pt x="953111" y="1098549"/>
                </a:lnTo>
                <a:lnTo>
                  <a:pt x="915786" y="1122679"/>
                </a:lnTo>
                <a:lnTo>
                  <a:pt x="849946" y="1156969"/>
                </a:lnTo>
                <a:lnTo>
                  <a:pt x="794568" y="1178559"/>
                </a:lnTo>
                <a:lnTo>
                  <a:pt x="780412" y="1182369"/>
                </a:lnTo>
                <a:lnTo>
                  <a:pt x="766151" y="1187449"/>
                </a:lnTo>
                <a:lnTo>
                  <a:pt x="751801" y="1191259"/>
                </a:lnTo>
                <a:lnTo>
                  <a:pt x="737362" y="1193799"/>
                </a:lnTo>
                <a:lnTo>
                  <a:pt x="722835" y="1197609"/>
                </a:lnTo>
                <a:lnTo>
                  <a:pt x="693585" y="1202689"/>
                </a:lnTo>
                <a:lnTo>
                  <a:pt x="678880" y="1203959"/>
                </a:lnTo>
                <a:lnTo>
                  <a:pt x="664121" y="1206499"/>
                </a:lnTo>
                <a:lnTo>
                  <a:pt x="649327" y="1207769"/>
                </a:lnTo>
                <a:close/>
              </a:path>
              <a:path w="1209675" h="1209040">
                <a:moveTo>
                  <a:pt x="619685" y="1209039"/>
                </a:moveTo>
                <a:lnTo>
                  <a:pt x="589989" y="1209039"/>
                </a:lnTo>
                <a:lnTo>
                  <a:pt x="575159" y="1207769"/>
                </a:lnTo>
                <a:lnTo>
                  <a:pt x="634515" y="1207769"/>
                </a:lnTo>
                <a:lnTo>
                  <a:pt x="619685" y="1209039"/>
                </a:lnTo>
                <a:close/>
              </a:path>
            </a:pathLst>
          </a:custGeom>
          <a:solidFill>
            <a:srgbClr val="87C8F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452704" y="4968309"/>
            <a:ext cx="464185" cy="557213"/>
          </a:xfrm>
          <a:custGeom>
            <a:avLst/>
            <a:gdLst/>
            <a:ahLst/>
            <a:cxnLst/>
            <a:rect l="l" t="t" r="r" b="b"/>
            <a:pathLst>
              <a:path w="928370" h="1114425">
                <a:moveTo>
                  <a:pt x="585541" y="68220"/>
                </a:moveTo>
                <a:lnTo>
                  <a:pt x="240254" y="68220"/>
                </a:lnTo>
                <a:lnTo>
                  <a:pt x="257895" y="66842"/>
                </a:lnTo>
                <a:lnTo>
                  <a:pt x="286647" y="59065"/>
                </a:lnTo>
                <a:lnTo>
                  <a:pt x="324197" y="50235"/>
                </a:lnTo>
                <a:lnTo>
                  <a:pt x="362736" y="38443"/>
                </a:lnTo>
                <a:lnTo>
                  <a:pt x="394454" y="21782"/>
                </a:lnTo>
                <a:lnTo>
                  <a:pt x="421212" y="6701"/>
                </a:lnTo>
                <a:lnTo>
                  <a:pt x="449264" y="0"/>
                </a:lnTo>
                <a:lnTo>
                  <a:pt x="477322" y="216"/>
                </a:lnTo>
                <a:lnTo>
                  <a:pt x="504098" y="5888"/>
                </a:lnTo>
                <a:lnTo>
                  <a:pt x="538588" y="12011"/>
                </a:lnTo>
                <a:lnTo>
                  <a:pt x="579467" y="17594"/>
                </a:lnTo>
                <a:lnTo>
                  <a:pt x="609963" y="27128"/>
                </a:lnTo>
                <a:lnTo>
                  <a:pt x="613305" y="45102"/>
                </a:lnTo>
                <a:lnTo>
                  <a:pt x="594511" y="63365"/>
                </a:lnTo>
                <a:lnTo>
                  <a:pt x="585541" y="68220"/>
                </a:lnTo>
                <a:close/>
              </a:path>
              <a:path w="928370" h="1114425">
                <a:moveTo>
                  <a:pt x="10749" y="191957"/>
                </a:moveTo>
                <a:lnTo>
                  <a:pt x="32290" y="142456"/>
                </a:lnTo>
                <a:lnTo>
                  <a:pt x="67641" y="106104"/>
                </a:lnTo>
                <a:lnTo>
                  <a:pt x="105885" y="72802"/>
                </a:lnTo>
                <a:lnTo>
                  <a:pt x="146856" y="42781"/>
                </a:lnTo>
                <a:lnTo>
                  <a:pt x="190389" y="16271"/>
                </a:lnTo>
                <a:lnTo>
                  <a:pt x="200798" y="16686"/>
                </a:lnTo>
                <a:lnTo>
                  <a:pt x="209198" y="18628"/>
                </a:lnTo>
                <a:lnTo>
                  <a:pt x="215216" y="22391"/>
                </a:lnTo>
                <a:lnTo>
                  <a:pt x="218480" y="28267"/>
                </a:lnTo>
                <a:lnTo>
                  <a:pt x="222777" y="44676"/>
                </a:lnTo>
                <a:lnTo>
                  <a:pt x="229292" y="59412"/>
                </a:lnTo>
                <a:lnTo>
                  <a:pt x="240254" y="68220"/>
                </a:lnTo>
                <a:lnTo>
                  <a:pt x="585541" y="68220"/>
                </a:lnTo>
                <a:lnTo>
                  <a:pt x="572130" y="75478"/>
                </a:lnTo>
                <a:lnTo>
                  <a:pt x="549754" y="88575"/>
                </a:lnTo>
                <a:lnTo>
                  <a:pt x="530980" y="109786"/>
                </a:lnTo>
                <a:lnTo>
                  <a:pt x="523432" y="134933"/>
                </a:lnTo>
                <a:lnTo>
                  <a:pt x="529573" y="154283"/>
                </a:lnTo>
                <a:lnTo>
                  <a:pt x="543266" y="165252"/>
                </a:lnTo>
                <a:lnTo>
                  <a:pt x="64920" y="165252"/>
                </a:lnTo>
                <a:lnTo>
                  <a:pt x="54099" y="167716"/>
                </a:lnTo>
                <a:lnTo>
                  <a:pt x="43576" y="176892"/>
                </a:lnTo>
                <a:lnTo>
                  <a:pt x="27200" y="187676"/>
                </a:lnTo>
                <a:lnTo>
                  <a:pt x="10749" y="191957"/>
                </a:lnTo>
                <a:close/>
              </a:path>
              <a:path w="928370" h="1114425">
                <a:moveTo>
                  <a:pt x="774257" y="171366"/>
                </a:moveTo>
                <a:lnTo>
                  <a:pt x="587215" y="171366"/>
                </a:lnTo>
                <a:lnTo>
                  <a:pt x="607618" y="169757"/>
                </a:lnTo>
                <a:lnTo>
                  <a:pt x="626042" y="162718"/>
                </a:lnTo>
                <a:lnTo>
                  <a:pt x="641631" y="146681"/>
                </a:lnTo>
                <a:lnTo>
                  <a:pt x="647779" y="121591"/>
                </a:lnTo>
                <a:lnTo>
                  <a:pt x="645096" y="94900"/>
                </a:lnTo>
                <a:lnTo>
                  <a:pt x="643403" y="74308"/>
                </a:lnTo>
                <a:lnTo>
                  <a:pt x="652518" y="67514"/>
                </a:lnTo>
                <a:lnTo>
                  <a:pt x="670572" y="74167"/>
                </a:lnTo>
                <a:lnTo>
                  <a:pt x="688552" y="88327"/>
                </a:lnTo>
                <a:lnTo>
                  <a:pt x="705569" y="109234"/>
                </a:lnTo>
                <a:lnTo>
                  <a:pt x="720731" y="136130"/>
                </a:lnTo>
                <a:lnTo>
                  <a:pt x="736048" y="155639"/>
                </a:lnTo>
                <a:lnTo>
                  <a:pt x="752619" y="161810"/>
                </a:lnTo>
                <a:lnTo>
                  <a:pt x="767728" y="165020"/>
                </a:lnTo>
                <a:lnTo>
                  <a:pt x="774257" y="171366"/>
                </a:lnTo>
                <a:close/>
              </a:path>
              <a:path w="928370" h="1114425">
                <a:moveTo>
                  <a:pt x="562227" y="1114026"/>
                </a:moveTo>
                <a:lnTo>
                  <a:pt x="551032" y="1113174"/>
                </a:lnTo>
                <a:lnTo>
                  <a:pt x="545090" y="1108913"/>
                </a:lnTo>
                <a:lnTo>
                  <a:pt x="543345" y="1106356"/>
                </a:lnTo>
                <a:lnTo>
                  <a:pt x="545066" y="1097234"/>
                </a:lnTo>
                <a:lnTo>
                  <a:pt x="550637" y="1075388"/>
                </a:lnTo>
                <a:lnTo>
                  <a:pt x="560668" y="1049100"/>
                </a:lnTo>
                <a:lnTo>
                  <a:pt x="575771" y="1026652"/>
                </a:lnTo>
                <a:lnTo>
                  <a:pt x="591423" y="998690"/>
                </a:lnTo>
                <a:lnTo>
                  <a:pt x="602199" y="958293"/>
                </a:lnTo>
                <a:lnTo>
                  <a:pt x="607053" y="917399"/>
                </a:lnTo>
                <a:lnTo>
                  <a:pt x="604938" y="887943"/>
                </a:lnTo>
                <a:lnTo>
                  <a:pt x="594294" y="871319"/>
                </a:lnTo>
                <a:lnTo>
                  <a:pt x="577527" y="859612"/>
                </a:lnTo>
                <a:lnTo>
                  <a:pt x="559764" y="850873"/>
                </a:lnTo>
                <a:lnTo>
                  <a:pt x="546134" y="843151"/>
                </a:lnTo>
                <a:lnTo>
                  <a:pt x="533137" y="830174"/>
                </a:lnTo>
                <a:lnTo>
                  <a:pt x="517388" y="809898"/>
                </a:lnTo>
                <a:lnTo>
                  <a:pt x="504107" y="786642"/>
                </a:lnTo>
                <a:lnTo>
                  <a:pt x="498520" y="764724"/>
                </a:lnTo>
                <a:lnTo>
                  <a:pt x="503705" y="746494"/>
                </a:lnTo>
                <a:lnTo>
                  <a:pt x="516333" y="723877"/>
                </a:lnTo>
                <a:lnTo>
                  <a:pt x="532018" y="701051"/>
                </a:lnTo>
                <a:lnTo>
                  <a:pt x="546369" y="682197"/>
                </a:lnTo>
                <a:lnTo>
                  <a:pt x="535804" y="675628"/>
                </a:lnTo>
                <a:lnTo>
                  <a:pt x="523738" y="666736"/>
                </a:lnTo>
                <a:lnTo>
                  <a:pt x="511723" y="658217"/>
                </a:lnTo>
                <a:lnTo>
                  <a:pt x="501309" y="652762"/>
                </a:lnTo>
                <a:lnTo>
                  <a:pt x="486069" y="641739"/>
                </a:lnTo>
                <a:lnTo>
                  <a:pt x="465628" y="622268"/>
                </a:lnTo>
                <a:lnTo>
                  <a:pt x="442370" y="602797"/>
                </a:lnTo>
                <a:lnTo>
                  <a:pt x="418681" y="591774"/>
                </a:lnTo>
                <a:lnTo>
                  <a:pt x="398175" y="585575"/>
                </a:lnTo>
                <a:lnTo>
                  <a:pt x="381291" y="575725"/>
                </a:lnTo>
                <a:lnTo>
                  <a:pt x="365730" y="563399"/>
                </a:lnTo>
                <a:lnTo>
                  <a:pt x="349192" y="549772"/>
                </a:lnTo>
                <a:lnTo>
                  <a:pt x="299780" y="516850"/>
                </a:lnTo>
                <a:lnTo>
                  <a:pt x="278039" y="497179"/>
                </a:lnTo>
                <a:lnTo>
                  <a:pt x="270113" y="475981"/>
                </a:lnTo>
                <a:lnTo>
                  <a:pt x="262025" y="455563"/>
                </a:lnTo>
                <a:lnTo>
                  <a:pt x="240826" y="438809"/>
                </a:lnTo>
                <a:lnTo>
                  <a:pt x="217156" y="427486"/>
                </a:lnTo>
                <a:lnTo>
                  <a:pt x="201646" y="423327"/>
                </a:lnTo>
                <a:lnTo>
                  <a:pt x="191515" y="422755"/>
                </a:lnTo>
                <a:lnTo>
                  <a:pt x="177931" y="418728"/>
                </a:lnTo>
                <a:lnTo>
                  <a:pt x="162369" y="407776"/>
                </a:lnTo>
                <a:lnTo>
                  <a:pt x="146303" y="386432"/>
                </a:lnTo>
                <a:lnTo>
                  <a:pt x="128523" y="358926"/>
                </a:lnTo>
                <a:lnTo>
                  <a:pt x="110739" y="332412"/>
                </a:lnTo>
                <a:lnTo>
                  <a:pt x="98885" y="307883"/>
                </a:lnTo>
                <a:lnTo>
                  <a:pt x="98890" y="286331"/>
                </a:lnTo>
                <a:lnTo>
                  <a:pt x="105298" y="265697"/>
                </a:lnTo>
                <a:lnTo>
                  <a:pt x="108744" y="243816"/>
                </a:lnTo>
                <a:lnTo>
                  <a:pt x="106753" y="199335"/>
                </a:lnTo>
                <a:lnTo>
                  <a:pt x="81422" y="169703"/>
                </a:lnTo>
                <a:lnTo>
                  <a:pt x="64920" y="165252"/>
                </a:lnTo>
                <a:lnTo>
                  <a:pt x="543266" y="165252"/>
                </a:lnTo>
                <a:lnTo>
                  <a:pt x="545094" y="166716"/>
                </a:lnTo>
                <a:lnTo>
                  <a:pt x="565691" y="171110"/>
                </a:lnTo>
                <a:lnTo>
                  <a:pt x="587215" y="171366"/>
                </a:lnTo>
                <a:lnTo>
                  <a:pt x="774257" y="171366"/>
                </a:lnTo>
                <a:lnTo>
                  <a:pt x="778661" y="175646"/>
                </a:lnTo>
                <a:lnTo>
                  <a:pt x="793350" y="196222"/>
                </a:lnTo>
                <a:lnTo>
                  <a:pt x="813241" y="217800"/>
                </a:lnTo>
                <a:lnTo>
                  <a:pt x="823232" y="230325"/>
                </a:lnTo>
                <a:lnTo>
                  <a:pt x="777325" y="230325"/>
                </a:lnTo>
                <a:lnTo>
                  <a:pt x="761841" y="236264"/>
                </a:lnTo>
                <a:lnTo>
                  <a:pt x="752316" y="252057"/>
                </a:lnTo>
                <a:lnTo>
                  <a:pt x="750685" y="273292"/>
                </a:lnTo>
                <a:lnTo>
                  <a:pt x="753253" y="291569"/>
                </a:lnTo>
                <a:lnTo>
                  <a:pt x="753340" y="300763"/>
                </a:lnTo>
                <a:lnTo>
                  <a:pt x="650200" y="300763"/>
                </a:lnTo>
                <a:lnTo>
                  <a:pt x="634549" y="305856"/>
                </a:lnTo>
                <a:lnTo>
                  <a:pt x="617908" y="325780"/>
                </a:lnTo>
                <a:lnTo>
                  <a:pt x="601166" y="353035"/>
                </a:lnTo>
                <a:lnTo>
                  <a:pt x="574587" y="394717"/>
                </a:lnTo>
                <a:lnTo>
                  <a:pt x="565254" y="410121"/>
                </a:lnTo>
                <a:lnTo>
                  <a:pt x="556790" y="423001"/>
                </a:lnTo>
                <a:lnTo>
                  <a:pt x="549083" y="436121"/>
                </a:lnTo>
                <a:lnTo>
                  <a:pt x="548754" y="437407"/>
                </a:lnTo>
                <a:lnTo>
                  <a:pt x="500140" y="437407"/>
                </a:lnTo>
                <a:lnTo>
                  <a:pt x="483567" y="439120"/>
                </a:lnTo>
                <a:lnTo>
                  <a:pt x="444711" y="449654"/>
                </a:lnTo>
                <a:lnTo>
                  <a:pt x="425487" y="490091"/>
                </a:lnTo>
                <a:lnTo>
                  <a:pt x="425373" y="497179"/>
                </a:lnTo>
                <a:lnTo>
                  <a:pt x="423965" y="517509"/>
                </a:lnTo>
                <a:lnTo>
                  <a:pt x="425977" y="537515"/>
                </a:lnTo>
                <a:lnTo>
                  <a:pt x="436155" y="555047"/>
                </a:lnTo>
                <a:lnTo>
                  <a:pt x="452232" y="563688"/>
                </a:lnTo>
                <a:lnTo>
                  <a:pt x="506138" y="563688"/>
                </a:lnTo>
                <a:lnTo>
                  <a:pt x="507428" y="564043"/>
                </a:lnTo>
                <a:lnTo>
                  <a:pt x="522991" y="565380"/>
                </a:lnTo>
                <a:lnTo>
                  <a:pt x="533602" y="567699"/>
                </a:lnTo>
                <a:lnTo>
                  <a:pt x="532122" y="574335"/>
                </a:lnTo>
                <a:lnTo>
                  <a:pt x="517722" y="584833"/>
                </a:lnTo>
                <a:lnTo>
                  <a:pt x="500884" y="596714"/>
                </a:lnTo>
                <a:lnTo>
                  <a:pt x="491480" y="610063"/>
                </a:lnTo>
                <a:lnTo>
                  <a:pt x="518919" y="638308"/>
                </a:lnTo>
                <a:lnTo>
                  <a:pt x="562935" y="655517"/>
                </a:lnTo>
                <a:lnTo>
                  <a:pt x="823047" y="655517"/>
                </a:lnTo>
                <a:lnTo>
                  <a:pt x="825237" y="658120"/>
                </a:lnTo>
                <a:lnTo>
                  <a:pt x="840152" y="686330"/>
                </a:lnTo>
                <a:lnTo>
                  <a:pt x="851916" y="711685"/>
                </a:lnTo>
                <a:lnTo>
                  <a:pt x="859818" y="724775"/>
                </a:lnTo>
                <a:lnTo>
                  <a:pt x="870177" y="731925"/>
                </a:lnTo>
                <a:lnTo>
                  <a:pt x="889312" y="739455"/>
                </a:lnTo>
                <a:lnTo>
                  <a:pt x="912087" y="746646"/>
                </a:lnTo>
                <a:lnTo>
                  <a:pt x="926400" y="751766"/>
                </a:lnTo>
                <a:lnTo>
                  <a:pt x="928352" y="759854"/>
                </a:lnTo>
                <a:lnTo>
                  <a:pt x="914043" y="775947"/>
                </a:lnTo>
                <a:lnTo>
                  <a:pt x="891767" y="792947"/>
                </a:lnTo>
                <a:lnTo>
                  <a:pt x="872171" y="804740"/>
                </a:lnTo>
                <a:lnTo>
                  <a:pt x="855039" y="817535"/>
                </a:lnTo>
                <a:lnTo>
                  <a:pt x="840152" y="837540"/>
                </a:lnTo>
                <a:lnTo>
                  <a:pt x="830981" y="861580"/>
                </a:lnTo>
                <a:lnTo>
                  <a:pt x="826056" y="883717"/>
                </a:lnTo>
                <a:lnTo>
                  <a:pt x="817679" y="905868"/>
                </a:lnTo>
                <a:lnTo>
                  <a:pt x="770201" y="954597"/>
                </a:lnTo>
                <a:lnTo>
                  <a:pt x="712754" y="997966"/>
                </a:lnTo>
                <a:lnTo>
                  <a:pt x="683331" y="1016740"/>
                </a:lnTo>
                <a:lnTo>
                  <a:pt x="662755" y="1033166"/>
                </a:lnTo>
                <a:lnTo>
                  <a:pt x="635377" y="1058688"/>
                </a:lnTo>
                <a:lnTo>
                  <a:pt x="606078" y="1085639"/>
                </a:lnTo>
                <a:lnTo>
                  <a:pt x="579736" y="1106356"/>
                </a:lnTo>
                <a:lnTo>
                  <a:pt x="562227" y="1114026"/>
                </a:lnTo>
                <a:close/>
              </a:path>
              <a:path w="928370" h="1114425">
                <a:moveTo>
                  <a:pt x="818210" y="236264"/>
                </a:moveTo>
                <a:lnTo>
                  <a:pt x="796772" y="231313"/>
                </a:lnTo>
                <a:lnTo>
                  <a:pt x="777325" y="230325"/>
                </a:lnTo>
                <a:lnTo>
                  <a:pt x="823232" y="230325"/>
                </a:lnTo>
                <a:lnTo>
                  <a:pt x="825729" y="233455"/>
                </a:lnTo>
                <a:lnTo>
                  <a:pt x="818210" y="236264"/>
                </a:lnTo>
                <a:close/>
              </a:path>
              <a:path w="928370" h="1114425">
                <a:moveTo>
                  <a:pt x="704751" y="308311"/>
                </a:moveTo>
                <a:lnTo>
                  <a:pt x="686423" y="307501"/>
                </a:lnTo>
                <a:lnTo>
                  <a:pt x="666834" y="303609"/>
                </a:lnTo>
                <a:lnTo>
                  <a:pt x="650200" y="300763"/>
                </a:lnTo>
                <a:lnTo>
                  <a:pt x="753340" y="300763"/>
                </a:lnTo>
                <a:lnTo>
                  <a:pt x="753370" y="303917"/>
                </a:lnTo>
                <a:lnTo>
                  <a:pt x="746203" y="306669"/>
                </a:lnTo>
                <a:lnTo>
                  <a:pt x="730519" y="306669"/>
                </a:lnTo>
                <a:lnTo>
                  <a:pt x="718378" y="307509"/>
                </a:lnTo>
                <a:lnTo>
                  <a:pt x="704751" y="308311"/>
                </a:lnTo>
                <a:close/>
              </a:path>
              <a:path w="928370" h="1114425">
                <a:moveTo>
                  <a:pt x="744386" y="307366"/>
                </a:moveTo>
                <a:lnTo>
                  <a:pt x="730519" y="306669"/>
                </a:lnTo>
                <a:lnTo>
                  <a:pt x="746203" y="306669"/>
                </a:lnTo>
                <a:lnTo>
                  <a:pt x="744386" y="307366"/>
                </a:lnTo>
                <a:close/>
              </a:path>
              <a:path w="928370" h="1114425">
                <a:moveTo>
                  <a:pt x="539183" y="499066"/>
                </a:moveTo>
                <a:lnTo>
                  <a:pt x="530078" y="490091"/>
                </a:lnTo>
                <a:lnTo>
                  <a:pt x="525671" y="470739"/>
                </a:lnTo>
                <a:lnTo>
                  <a:pt x="522423" y="451736"/>
                </a:lnTo>
                <a:lnTo>
                  <a:pt x="513502" y="441119"/>
                </a:lnTo>
                <a:lnTo>
                  <a:pt x="500140" y="437407"/>
                </a:lnTo>
                <a:lnTo>
                  <a:pt x="548754" y="437407"/>
                </a:lnTo>
                <a:lnTo>
                  <a:pt x="544840" y="452706"/>
                </a:lnTo>
                <a:lnTo>
                  <a:pt x="546773" y="475981"/>
                </a:lnTo>
                <a:lnTo>
                  <a:pt x="546807" y="495188"/>
                </a:lnTo>
                <a:lnTo>
                  <a:pt x="539183" y="499066"/>
                </a:lnTo>
                <a:close/>
              </a:path>
              <a:path w="928370" h="1114425">
                <a:moveTo>
                  <a:pt x="506138" y="563688"/>
                </a:moveTo>
                <a:lnTo>
                  <a:pt x="452232" y="563688"/>
                </a:lnTo>
                <a:lnTo>
                  <a:pt x="468051" y="562679"/>
                </a:lnTo>
                <a:lnTo>
                  <a:pt x="482396" y="559182"/>
                </a:lnTo>
                <a:lnTo>
                  <a:pt x="494051" y="560356"/>
                </a:lnTo>
                <a:lnTo>
                  <a:pt x="506138" y="563688"/>
                </a:lnTo>
                <a:close/>
              </a:path>
              <a:path w="928370" h="1114425">
                <a:moveTo>
                  <a:pt x="823047" y="655517"/>
                </a:moveTo>
                <a:lnTo>
                  <a:pt x="562935" y="655517"/>
                </a:lnTo>
                <a:lnTo>
                  <a:pt x="568248" y="652382"/>
                </a:lnTo>
                <a:lnTo>
                  <a:pt x="572222" y="641875"/>
                </a:lnTo>
                <a:lnTo>
                  <a:pt x="627656" y="604364"/>
                </a:lnTo>
                <a:lnTo>
                  <a:pt x="683635" y="587915"/>
                </a:lnTo>
                <a:lnTo>
                  <a:pt x="700132" y="596714"/>
                </a:lnTo>
                <a:lnTo>
                  <a:pt x="708210" y="609913"/>
                </a:lnTo>
                <a:lnTo>
                  <a:pt x="716694" y="616245"/>
                </a:lnTo>
                <a:lnTo>
                  <a:pt x="731598" y="619112"/>
                </a:lnTo>
                <a:lnTo>
                  <a:pt x="758936" y="621915"/>
                </a:lnTo>
                <a:lnTo>
                  <a:pt x="788651" y="627898"/>
                </a:lnTo>
                <a:lnTo>
                  <a:pt x="809411" y="639304"/>
                </a:lnTo>
                <a:lnTo>
                  <a:pt x="823047" y="655517"/>
                </a:lnTo>
                <a:close/>
              </a:path>
            </a:pathLst>
          </a:custGeom>
          <a:solidFill>
            <a:srgbClr val="5C90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82663" y="4334839"/>
            <a:ext cx="1771650" cy="16659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508113" y="4951835"/>
            <a:ext cx="905248" cy="6101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349395" y="838537"/>
            <a:ext cx="6389688" cy="498855"/>
          </a:xfrm>
          <a:prstGeom prst="rect">
            <a:avLst/>
          </a:prstGeom>
        </p:spPr>
        <p:txBody>
          <a:bodyPr vert="horz" wrap="square" lIns="0" tIns="635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6350">
              <a:spcBef>
                <a:spcPts val="50"/>
              </a:spcBef>
            </a:pPr>
            <a:r>
              <a:rPr sz="3200" b="1" spc="20" dirty="0"/>
              <a:t>Il</a:t>
            </a:r>
            <a:r>
              <a:rPr sz="3200" b="1" spc="-170" dirty="0"/>
              <a:t> </a:t>
            </a:r>
            <a:r>
              <a:rPr sz="3200" b="1" spc="10" dirty="0"/>
              <a:t>ruolo</a:t>
            </a:r>
            <a:r>
              <a:rPr sz="3200" b="1" spc="-170" dirty="0"/>
              <a:t> </a:t>
            </a:r>
            <a:r>
              <a:rPr sz="3200" b="1" spc="8" dirty="0"/>
              <a:t>del</a:t>
            </a:r>
            <a:r>
              <a:rPr sz="3200" b="1" spc="-170" dirty="0"/>
              <a:t> </a:t>
            </a:r>
            <a:r>
              <a:rPr sz="3200" b="1" spc="15" dirty="0"/>
              <a:t>digitale</a:t>
            </a:r>
            <a:r>
              <a:rPr sz="3200" b="1" spc="-168" dirty="0"/>
              <a:t> </a:t>
            </a:r>
            <a:r>
              <a:rPr sz="3200" b="1" spc="40" dirty="0"/>
              <a:t>nella</a:t>
            </a:r>
            <a:r>
              <a:rPr sz="3200" b="1" spc="-170" dirty="0"/>
              <a:t> </a:t>
            </a:r>
            <a:r>
              <a:rPr sz="3200" b="1" spc="48" dirty="0"/>
              <a:t>Society</a:t>
            </a:r>
            <a:r>
              <a:rPr sz="3200" b="1" spc="-170" dirty="0"/>
              <a:t> </a:t>
            </a:r>
            <a:r>
              <a:rPr sz="3200" b="1" spc="-60" dirty="0"/>
              <a:t>5.0</a:t>
            </a:r>
          </a:p>
        </p:txBody>
      </p:sp>
      <p:sp>
        <p:nvSpPr>
          <p:cNvPr id="11" name="object 11"/>
          <p:cNvSpPr/>
          <p:nvPr/>
        </p:nvSpPr>
        <p:spPr>
          <a:xfrm>
            <a:off x="4003289" y="4900212"/>
            <a:ext cx="647700" cy="6477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400074" y="4961819"/>
            <a:ext cx="401955" cy="401955"/>
          </a:xfrm>
          <a:custGeom>
            <a:avLst/>
            <a:gdLst/>
            <a:ahLst/>
            <a:cxnLst/>
            <a:rect l="l" t="t" r="r" b="b"/>
            <a:pathLst>
              <a:path w="803909" h="803909">
                <a:moveTo>
                  <a:pt x="0" y="0"/>
                </a:moveTo>
                <a:lnTo>
                  <a:pt x="803601" y="0"/>
                </a:lnTo>
                <a:lnTo>
                  <a:pt x="803601" y="803601"/>
                </a:lnTo>
                <a:lnTo>
                  <a:pt x="0" y="80360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436065" y="5117620"/>
            <a:ext cx="233553" cy="41433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423697" y="4960505"/>
            <a:ext cx="241085" cy="17763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924910" y="5110646"/>
            <a:ext cx="2037244" cy="55245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5567647" y="5532114"/>
            <a:ext cx="837565" cy="347211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6350" marR="2540">
              <a:lnSpc>
                <a:spcPct val="116399"/>
              </a:lnSpc>
              <a:spcBef>
                <a:spcPts val="50"/>
              </a:spcBef>
            </a:pPr>
            <a:r>
              <a:rPr sz="1000" b="1" spc="3" dirty="0">
                <a:solidFill>
                  <a:srgbClr val="032A61"/>
                </a:solidFill>
                <a:latin typeface="Lucida Sans"/>
                <a:cs typeface="Lucida Sans"/>
              </a:rPr>
              <a:t>Crescita  </a:t>
            </a:r>
            <a:r>
              <a:rPr sz="1000" b="1" spc="-23" dirty="0">
                <a:solidFill>
                  <a:srgbClr val="032A61"/>
                </a:solidFill>
                <a:latin typeface="Lucida Sans"/>
                <a:cs typeface="Lucida Sans"/>
              </a:rPr>
              <a:t>d</a:t>
            </a:r>
            <a:r>
              <a:rPr sz="1000" b="1" spc="28" dirty="0">
                <a:solidFill>
                  <a:srgbClr val="032A61"/>
                </a:solidFill>
                <a:latin typeface="Lucida Sans"/>
                <a:cs typeface="Lucida Sans"/>
              </a:rPr>
              <a:t>em</a:t>
            </a:r>
            <a:r>
              <a:rPr sz="1000" b="1" spc="-5" dirty="0">
                <a:solidFill>
                  <a:srgbClr val="032A61"/>
                </a:solidFill>
                <a:latin typeface="Lucida Sans"/>
                <a:cs typeface="Lucida Sans"/>
              </a:rPr>
              <a:t>o</a:t>
            </a:r>
            <a:r>
              <a:rPr sz="1000" b="1" spc="-57" dirty="0">
                <a:solidFill>
                  <a:srgbClr val="032A61"/>
                </a:solidFill>
                <a:latin typeface="Lucida Sans"/>
                <a:cs typeface="Lucida Sans"/>
              </a:rPr>
              <a:t>g</a:t>
            </a:r>
            <a:r>
              <a:rPr sz="1000" b="1" spc="10" dirty="0">
                <a:solidFill>
                  <a:srgbClr val="032A61"/>
                </a:solidFill>
                <a:latin typeface="Lucida Sans"/>
                <a:cs typeface="Lucida Sans"/>
              </a:rPr>
              <a:t>r</a:t>
            </a:r>
            <a:r>
              <a:rPr sz="1000" b="1" spc="33" dirty="0">
                <a:solidFill>
                  <a:srgbClr val="032A61"/>
                </a:solidFill>
                <a:latin typeface="Lucida Sans"/>
                <a:cs typeface="Lucida Sans"/>
              </a:rPr>
              <a:t>a</a:t>
            </a:r>
            <a:r>
              <a:rPr sz="1000" b="1" spc="-5" dirty="0">
                <a:solidFill>
                  <a:srgbClr val="032A61"/>
                </a:solidFill>
                <a:latin typeface="Lucida Sans"/>
                <a:cs typeface="Lucida Sans"/>
              </a:rPr>
              <a:t>f</a:t>
            </a:r>
            <a:r>
              <a:rPr sz="1000" b="1" spc="-3" dirty="0">
                <a:solidFill>
                  <a:srgbClr val="032A61"/>
                </a:solidFill>
                <a:latin typeface="Lucida Sans"/>
                <a:cs typeface="Lucida Sans"/>
              </a:rPr>
              <a:t>i</a:t>
            </a:r>
            <a:r>
              <a:rPr sz="1000" b="1" spc="3" dirty="0">
                <a:solidFill>
                  <a:srgbClr val="032A61"/>
                </a:solidFill>
                <a:latin typeface="Lucida Sans"/>
                <a:cs typeface="Lucida Sans"/>
              </a:rPr>
              <a:t>c</a:t>
            </a:r>
            <a:r>
              <a:rPr sz="1000" b="1" spc="35" dirty="0">
                <a:solidFill>
                  <a:srgbClr val="032A61"/>
                </a:solidFill>
                <a:latin typeface="Lucida Sans"/>
                <a:cs typeface="Lucida Sans"/>
              </a:rPr>
              <a:t>a</a:t>
            </a:r>
            <a:endParaRPr sz="1000">
              <a:latin typeface="Lucida Sans"/>
              <a:cs typeface="Lucida San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867739" y="5553363"/>
            <a:ext cx="1186498" cy="347211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6350" marR="2540">
              <a:lnSpc>
                <a:spcPct val="116399"/>
              </a:lnSpc>
              <a:spcBef>
                <a:spcPts val="50"/>
              </a:spcBef>
            </a:pPr>
            <a:r>
              <a:rPr sz="1000" b="1" spc="-13" dirty="0">
                <a:solidFill>
                  <a:srgbClr val="032A61"/>
                </a:solidFill>
                <a:latin typeface="Lucida Sans"/>
                <a:cs typeface="Lucida Sans"/>
              </a:rPr>
              <a:t>Diseguaglianze  </a:t>
            </a:r>
            <a:r>
              <a:rPr sz="1000" b="1" spc="-35" dirty="0">
                <a:solidFill>
                  <a:srgbClr val="032A61"/>
                </a:solidFill>
                <a:latin typeface="Lucida Sans"/>
                <a:cs typeface="Lucida Sans"/>
              </a:rPr>
              <a:t>s</a:t>
            </a:r>
            <a:r>
              <a:rPr sz="1000" b="1" spc="-5" dirty="0">
                <a:solidFill>
                  <a:srgbClr val="032A61"/>
                </a:solidFill>
                <a:latin typeface="Lucida Sans"/>
                <a:cs typeface="Lucida Sans"/>
              </a:rPr>
              <a:t>o</a:t>
            </a:r>
            <a:r>
              <a:rPr sz="1000" b="1" spc="3" dirty="0">
                <a:solidFill>
                  <a:srgbClr val="032A61"/>
                </a:solidFill>
                <a:latin typeface="Lucida Sans"/>
                <a:cs typeface="Lucida Sans"/>
              </a:rPr>
              <a:t>c</a:t>
            </a:r>
            <a:r>
              <a:rPr sz="1000" b="1" spc="-3" dirty="0">
                <a:solidFill>
                  <a:srgbClr val="032A61"/>
                </a:solidFill>
                <a:latin typeface="Lucida Sans"/>
                <a:cs typeface="Lucida Sans"/>
              </a:rPr>
              <a:t>i</a:t>
            </a:r>
            <a:r>
              <a:rPr sz="1000" b="1" spc="-5" dirty="0">
                <a:solidFill>
                  <a:srgbClr val="032A61"/>
                </a:solidFill>
                <a:latin typeface="Lucida Sans"/>
                <a:cs typeface="Lucida Sans"/>
              </a:rPr>
              <a:t>o</a:t>
            </a:r>
            <a:r>
              <a:rPr sz="1000" b="1" spc="13" dirty="0">
                <a:solidFill>
                  <a:srgbClr val="032A61"/>
                </a:solidFill>
                <a:latin typeface="Lucida Sans"/>
                <a:cs typeface="Lucida Sans"/>
              </a:rPr>
              <a:t>-</a:t>
            </a:r>
            <a:r>
              <a:rPr sz="1000" b="1" spc="28" dirty="0">
                <a:solidFill>
                  <a:srgbClr val="032A61"/>
                </a:solidFill>
                <a:latin typeface="Lucida Sans"/>
                <a:cs typeface="Lucida Sans"/>
              </a:rPr>
              <a:t>e</a:t>
            </a:r>
            <a:r>
              <a:rPr sz="1000" b="1" spc="3" dirty="0">
                <a:solidFill>
                  <a:srgbClr val="032A61"/>
                </a:solidFill>
                <a:latin typeface="Lucida Sans"/>
                <a:cs typeface="Lucida Sans"/>
              </a:rPr>
              <a:t>c</a:t>
            </a:r>
            <a:r>
              <a:rPr sz="1000" b="1" spc="-5" dirty="0">
                <a:solidFill>
                  <a:srgbClr val="032A61"/>
                </a:solidFill>
                <a:latin typeface="Lucida Sans"/>
                <a:cs typeface="Lucida Sans"/>
              </a:rPr>
              <a:t>o</a:t>
            </a:r>
            <a:r>
              <a:rPr sz="1000" b="1" spc="10" dirty="0">
                <a:solidFill>
                  <a:srgbClr val="032A61"/>
                </a:solidFill>
                <a:latin typeface="Lucida Sans"/>
                <a:cs typeface="Lucida Sans"/>
              </a:rPr>
              <a:t>n</a:t>
            </a:r>
            <a:r>
              <a:rPr sz="1000" b="1" spc="-5" dirty="0">
                <a:solidFill>
                  <a:srgbClr val="032A61"/>
                </a:solidFill>
                <a:latin typeface="Lucida Sans"/>
                <a:cs typeface="Lucida Sans"/>
              </a:rPr>
              <a:t>o</a:t>
            </a:r>
            <a:r>
              <a:rPr sz="1000" b="1" spc="28" dirty="0">
                <a:solidFill>
                  <a:srgbClr val="032A61"/>
                </a:solidFill>
                <a:latin typeface="Lucida Sans"/>
                <a:cs typeface="Lucida Sans"/>
              </a:rPr>
              <a:t>m</a:t>
            </a:r>
            <a:r>
              <a:rPr sz="1000" b="1" spc="-3" dirty="0">
                <a:solidFill>
                  <a:srgbClr val="032A61"/>
                </a:solidFill>
                <a:latin typeface="Lucida Sans"/>
                <a:cs typeface="Lucida Sans"/>
              </a:rPr>
              <a:t>i</a:t>
            </a:r>
            <a:r>
              <a:rPr sz="1000" b="1" spc="3" dirty="0">
                <a:solidFill>
                  <a:srgbClr val="032A61"/>
                </a:solidFill>
                <a:latin typeface="Lucida Sans"/>
                <a:cs typeface="Lucida Sans"/>
              </a:rPr>
              <a:t>c</a:t>
            </a:r>
            <a:r>
              <a:rPr sz="1000" b="1" spc="10" dirty="0">
                <a:solidFill>
                  <a:srgbClr val="032A61"/>
                </a:solidFill>
                <a:latin typeface="Lucida Sans"/>
                <a:cs typeface="Lucida Sans"/>
              </a:rPr>
              <a:t>h</a:t>
            </a:r>
            <a:r>
              <a:rPr sz="1000" b="1" spc="30" dirty="0">
                <a:solidFill>
                  <a:srgbClr val="032A61"/>
                </a:solidFill>
                <a:latin typeface="Lucida Sans"/>
                <a:cs typeface="Lucida Sans"/>
              </a:rPr>
              <a:t>e</a:t>
            </a:r>
            <a:endParaRPr sz="1000">
              <a:latin typeface="Lucida Sans"/>
              <a:cs typeface="Lucida San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132383" y="5530105"/>
            <a:ext cx="1136333" cy="347211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6350" marR="2540">
              <a:lnSpc>
                <a:spcPct val="116399"/>
              </a:lnSpc>
              <a:spcBef>
                <a:spcPts val="50"/>
              </a:spcBef>
            </a:pPr>
            <a:r>
              <a:rPr sz="1000" b="1" spc="-15" dirty="0">
                <a:solidFill>
                  <a:srgbClr val="032A61"/>
                </a:solidFill>
                <a:latin typeface="Lucida Sans"/>
                <a:cs typeface="Lucida Sans"/>
              </a:rPr>
              <a:t>Globalizzazione  </a:t>
            </a:r>
            <a:r>
              <a:rPr sz="1000" b="1" spc="30" dirty="0">
                <a:solidFill>
                  <a:srgbClr val="032A61"/>
                </a:solidFill>
                <a:latin typeface="Lucida Sans"/>
                <a:cs typeface="Lucida Sans"/>
              </a:rPr>
              <a:t>e </a:t>
            </a:r>
            <a:r>
              <a:rPr sz="1000" b="1" spc="-13" dirty="0">
                <a:solidFill>
                  <a:srgbClr val="032A61"/>
                </a:solidFill>
                <a:latin typeface="Lucida Sans"/>
                <a:cs typeface="Lucida Sans"/>
              </a:rPr>
              <a:t>flussi</a:t>
            </a:r>
            <a:r>
              <a:rPr sz="1000" b="1" spc="-183" dirty="0">
                <a:solidFill>
                  <a:srgbClr val="032A61"/>
                </a:solidFill>
                <a:latin typeface="Lucida Sans"/>
                <a:cs typeface="Lucida Sans"/>
              </a:rPr>
              <a:t> </a:t>
            </a:r>
            <a:r>
              <a:rPr sz="1000" b="1" spc="8" dirty="0">
                <a:solidFill>
                  <a:srgbClr val="032A61"/>
                </a:solidFill>
                <a:latin typeface="Lucida Sans"/>
                <a:cs typeface="Lucida Sans"/>
              </a:rPr>
              <a:t>migratori</a:t>
            </a:r>
            <a:endParaRPr sz="1000">
              <a:latin typeface="Lucida Sans"/>
              <a:cs typeface="Lucida San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08383" y="5532114"/>
            <a:ext cx="921385" cy="347211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6350" marR="2540">
              <a:lnSpc>
                <a:spcPct val="116399"/>
              </a:lnSpc>
              <a:spcBef>
                <a:spcPts val="50"/>
              </a:spcBef>
            </a:pPr>
            <a:r>
              <a:rPr sz="1000" b="1" spc="3" dirty="0">
                <a:solidFill>
                  <a:srgbClr val="032A61"/>
                </a:solidFill>
                <a:latin typeface="Lucida Sans"/>
                <a:cs typeface="Lucida Sans"/>
              </a:rPr>
              <a:t>Tutela  </a:t>
            </a:r>
            <a:r>
              <a:rPr sz="1000" b="1" spc="-23" dirty="0">
                <a:solidFill>
                  <a:srgbClr val="032A61"/>
                </a:solidFill>
                <a:latin typeface="Lucida Sans"/>
                <a:cs typeface="Lucida Sans"/>
              </a:rPr>
              <a:t>d</a:t>
            </a:r>
            <a:r>
              <a:rPr sz="1000" b="1" spc="28" dirty="0">
                <a:solidFill>
                  <a:srgbClr val="032A61"/>
                </a:solidFill>
                <a:latin typeface="Lucida Sans"/>
                <a:cs typeface="Lucida Sans"/>
              </a:rPr>
              <a:t>e</a:t>
            </a:r>
            <a:r>
              <a:rPr sz="1000" b="1" spc="-5" dirty="0">
                <a:solidFill>
                  <a:srgbClr val="032A61"/>
                </a:solidFill>
                <a:latin typeface="Lucida Sans"/>
                <a:cs typeface="Lucida Sans"/>
              </a:rPr>
              <a:t>ll</a:t>
            </a:r>
            <a:r>
              <a:rPr sz="1000" b="1" spc="40" dirty="0">
                <a:solidFill>
                  <a:srgbClr val="032A61"/>
                </a:solidFill>
                <a:latin typeface="Lucida Sans"/>
                <a:cs typeface="Lucida Sans"/>
              </a:rPr>
              <a:t>'</a:t>
            </a:r>
            <a:r>
              <a:rPr sz="1000" b="1" spc="33" dirty="0">
                <a:solidFill>
                  <a:srgbClr val="032A61"/>
                </a:solidFill>
                <a:latin typeface="Lucida Sans"/>
                <a:cs typeface="Lucida Sans"/>
              </a:rPr>
              <a:t>a</a:t>
            </a:r>
            <a:r>
              <a:rPr sz="1000" b="1" spc="28" dirty="0">
                <a:solidFill>
                  <a:srgbClr val="032A61"/>
                </a:solidFill>
                <a:latin typeface="Lucida Sans"/>
                <a:cs typeface="Lucida Sans"/>
              </a:rPr>
              <a:t>m</a:t>
            </a:r>
            <a:r>
              <a:rPr sz="1000" b="1" spc="-23" dirty="0">
                <a:solidFill>
                  <a:srgbClr val="032A61"/>
                </a:solidFill>
                <a:latin typeface="Lucida Sans"/>
                <a:cs typeface="Lucida Sans"/>
              </a:rPr>
              <a:t>b</a:t>
            </a:r>
            <a:r>
              <a:rPr sz="1000" b="1" spc="-3" dirty="0">
                <a:solidFill>
                  <a:srgbClr val="032A61"/>
                </a:solidFill>
                <a:latin typeface="Lucida Sans"/>
                <a:cs typeface="Lucida Sans"/>
              </a:rPr>
              <a:t>i</a:t>
            </a:r>
            <a:r>
              <a:rPr sz="1000" b="1" spc="28" dirty="0">
                <a:solidFill>
                  <a:srgbClr val="032A61"/>
                </a:solidFill>
                <a:latin typeface="Lucida Sans"/>
                <a:cs typeface="Lucida Sans"/>
              </a:rPr>
              <a:t>e</a:t>
            </a:r>
            <a:r>
              <a:rPr sz="1000" b="1" spc="10" dirty="0">
                <a:solidFill>
                  <a:srgbClr val="032A61"/>
                </a:solidFill>
                <a:latin typeface="Lucida Sans"/>
                <a:cs typeface="Lucida Sans"/>
              </a:rPr>
              <a:t>n</a:t>
            </a:r>
            <a:r>
              <a:rPr sz="1000" b="1" spc="50" dirty="0">
                <a:solidFill>
                  <a:srgbClr val="032A61"/>
                </a:solidFill>
                <a:latin typeface="Lucida Sans"/>
                <a:cs typeface="Lucida Sans"/>
              </a:rPr>
              <a:t>t</a:t>
            </a:r>
            <a:r>
              <a:rPr sz="1000" b="1" spc="30" dirty="0">
                <a:solidFill>
                  <a:srgbClr val="032A61"/>
                </a:solidFill>
                <a:latin typeface="Lucida Sans"/>
                <a:cs typeface="Lucida Sans"/>
              </a:rPr>
              <a:t>e</a:t>
            </a:r>
            <a:endParaRPr sz="1000">
              <a:latin typeface="Lucida Sans"/>
              <a:cs typeface="Lucida Sans"/>
            </a:endParaRPr>
          </a:p>
        </p:txBody>
      </p:sp>
    </p:spTree>
    <p:extLst>
      <p:ext uri="{BB962C8B-B14F-4D97-AF65-F5344CB8AC3E}">
        <p14:creationId xmlns:p14="http://schemas.microsoft.com/office/powerpoint/2010/main" val="40404784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05630" y="2937903"/>
            <a:ext cx="3259455" cy="23669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40822" y="882314"/>
            <a:ext cx="7374890" cy="1122423"/>
          </a:xfrm>
          <a:prstGeom prst="rect">
            <a:avLst/>
          </a:prstGeom>
        </p:spPr>
        <p:txBody>
          <a:bodyPr vert="horz" wrap="square" lIns="0" tIns="72708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573"/>
              </a:spcBef>
            </a:pPr>
            <a:r>
              <a:rPr sz="3200" b="1" spc="-13" dirty="0"/>
              <a:t>LA</a:t>
            </a:r>
            <a:r>
              <a:rPr sz="3200" b="1" spc="-160" dirty="0"/>
              <a:t> </a:t>
            </a:r>
            <a:r>
              <a:rPr sz="3200" b="1" spc="-90" dirty="0"/>
              <a:t>SOCIETY</a:t>
            </a:r>
            <a:r>
              <a:rPr sz="3200" b="1" spc="-160" dirty="0"/>
              <a:t> </a:t>
            </a:r>
            <a:r>
              <a:rPr sz="3200" b="1" spc="-15" dirty="0"/>
              <a:t>5.0:</a:t>
            </a:r>
            <a:r>
              <a:rPr sz="3200" b="1" spc="-158" dirty="0"/>
              <a:t> </a:t>
            </a:r>
            <a:r>
              <a:rPr sz="3200" b="1" spc="63" dirty="0"/>
              <a:t>Una</a:t>
            </a:r>
            <a:r>
              <a:rPr sz="3200" b="1" spc="-160" dirty="0"/>
              <a:t> </a:t>
            </a:r>
            <a:r>
              <a:rPr sz="3200" b="1" spc="18" dirty="0"/>
              <a:t>“HIGH</a:t>
            </a:r>
            <a:r>
              <a:rPr sz="3200" b="1" spc="-160" dirty="0"/>
              <a:t> </a:t>
            </a:r>
            <a:r>
              <a:rPr sz="3200" b="1" spc="-98" dirty="0"/>
              <a:t>TRUST</a:t>
            </a:r>
            <a:r>
              <a:rPr sz="3200" b="1" spc="-158" dirty="0"/>
              <a:t> </a:t>
            </a:r>
            <a:r>
              <a:rPr sz="3200" b="1" spc="-65" dirty="0"/>
              <a:t>SOCIETY”</a:t>
            </a:r>
            <a:endParaRPr sz="3200" b="1" dirty="0"/>
          </a:p>
          <a:p>
            <a:pPr marL="87313">
              <a:spcBef>
                <a:spcPts val="528"/>
              </a:spcBef>
            </a:pPr>
            <a:r>
              <a:rPr sz="3200" b="1" spc="40" dirty="0"/>
              <a:t>(Prospettiva</a:t>
            </a:r>
            <a:r>
              <a:rPr sz="3200" b="1" spc="-160" dirty="0"/>
              <a:t> </a:t>
            </a:r>
            <a:r>
              <a:rPr sz="3200" b="1" spc="23" dirty="0"/>
              <a:t>politica)</a:t>
            </a:r>
            <a:endParaRPr sz="3200" b="1" dirty="0"/>
          </a:p>
        </p:txBody>
      </p:sp>
      <p:sp>
        <p:nvSpPr>
          <p:cNvPr id="4" name="object 4"/>
          <p:cNvSpPr txBox="1"/>
          <p:nvPr/>
        </p:nvSpPr>
        <p:spPr>
          <a:xfrm>
            <a:off x="482052" y="2629726"/>
            <a:ext cx="4798378" cy="2717924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6350">
              <a:spcBef>
                <a:spcPts val="50"/>
              </a:spcBef>
            </a:pPr>
            <a:r>
              <a:rPr sz="2000" b="1" spc="33" dirty="0">
                <a:solidFill>
                  <a:srgbClr val="032A61"/>
                </a:solidFill>
                <a:latin typeface="Lucida Sans"/>
                <a:cs typeface="Lucida Sans"/>
              </a:rPr>
              <a:t>-</a:t>
            </a:r>
            <a:r>
              <a:rPr sz="2000" b="1" spc="-120" dirty="0">
                <a:solidFill>
                  <a:srgbClr val="032A61"/>
                </a:solidFill>
                <a:latin typeface="Lucida Sans"/>
                <a:cs typeface="Lucida Sans"/>
              </a:rPr>
              <a:t> </a:t>
            </a:r>
            <a:r>
              <a:rPr sz="2000" b="1" spc="20" dirty="0">
                <a:solidFill>
                  <a:srgbClr val="032A61"/>
                </a:solidFill>
                <a:latin typeface="Lucida Sans"/>
                <a:cs typeface="Lucida Sans"/>
              </a:rPr>
              <a:t>Rivedere</a:t>
            </a:r>
            <a:r>
              <a:rPr sz="2000" b="1" spc="-118" dirty="0">
                <a:solidFill>
                  <a:srgbClr val="032A61"/>
                </a:solidFill>
                <a:latin typeface="Lucida Sans"/>
                <a:cs typeface="Lucida Sans"/>
              </a:rPr>
              <a:t> </a:t>
            </a:r>
            <a:r>
              <a:rPr sz="2000" b="1" spc="-3" dirty="0">
                <a:solidFill>
                  <a:srgbClr val="032A61"/>
                </a:solidFill>
                <a:latin typeface="Lucida Sans"/>
                <a:cs typeface="Lucida Sans"/>
              </a:rPr>
              <a:t>il</a:t>
            </a:r>
            <a:r>
              <a:rPr sz="2000" b="1" spc="-118" dirty="0">
                <a:solidFill>
                  <a:srgbClr val="032A61"/>
                </a:solidFill>
                <a:latin typeface="Lucida Sans"/>
                <a:cs typeface="Lucida Sans"/>
              </a:rPr>
              <a:t> </a:t>
            </a:r>
            <a:r>
              <a:rPr sz="2000" b="1" spc="38" dirty="0">
                <a:solidFill>
                  <a:srgbClr val="032A61"/>
                </a:solidFill>
                <a:latin typeface="Lucida Sans"/>
                <a:cs typeface="Lucida Sans"/>
              </a:rPr>
              <a:t>concetto</a:t>
            </a:r>
            <a:r>
              <a:rPr sz="2000" b="1" spc="-118" dirty="0">
                <a:solidFill>
                  <a:srgbClr val="032A61"/>
                </a:solidFill>
                <a:latin typeface="Lucida Sans"/>
                <a:cs typeface="Lucida Sans"/>
              </a:rPr>
              <a:t> </a:t>
            </a:r>
            <a:r>
              <a:rPr sz="2000" b="1" spc="-23" dirty="0">
                <a:solidFill>
                  <a:srgbClr val="032A61"/>
                </a:solidFill>
                <a:latin typeface="Lucida Sans"/>
                <a:cs typeface="Lucida Sans"/>
              </a:rPr>
              <a:t>di</a:t>
            </a:r>
            <a:r>
              <a:rPr sz="2000" b="1" spc="-120" dirty="0">
                <a:solidFill>
                  <a:srgbClr val="032A61"/>
                </a:solidFill>
                <a:latin typeface="Lucida Sans"/>
                <a:cs typeface="Lucida Sans"/>
              </a:rPr>
              <a:t> </a:t>
            </a:r>
            <a:r>
              <a:rPr sz="2000" b="1" spc="20" dirty="0">
                <a:solidFill>
                  <a:srgbClr val="032A61"/>
                </a:solidFill>
                <a:latin typeface="Lucida Sans"/>
                <a:cs typeface="Lucida Sans"/>
              </a:rPr>
              <a:t>cittadinanza</a:t>
            </a:r>
            <a:endParaRPr sz="2000">
              <a:latin typeface="Lucida Sans"/>
              <a:cs typeface="Lucida Sans"/>
            </a:endParaRPr>
          </a:p>
          <a:p>
            <a:pPr>
              <a:spcBef>
                <a:spcPts val="28"/>
              </a:spcBef>
            </a:pPr>
            <a:endParaRPr sz="2950">
              <a:latin typeface="Times New Roman"/>
              <a:cs typeface="Times New Roman"/>
            </a:endParaRPr>
          </a:p>
          <a:p>
            <a:pPr marL="98743" marR="111125" indent="-49848">
              <a:lnSpc>
                <a:spcPct val="116300"/>
              </a:lnSpc>
            </a:pPr>
            <a:r>
              <a:rPr sz="2000" b="1" spc="33" dirty="0">
                <a:solidFill>
                  <a:srgbClr val="013479"/>
                </a:solidFill>
                <a:latin typeface="Lucida Sans"/>
                <a:cs typeface="Lucida Sans"/>
              </a:rPr>
              <a:t>-</a:t>
            </a:r>
            <a:r>
              <a:rPr sz="2000" b="1" spc="-123" dirty="0">
                <a:solidFill>
                  <a:srgbClr val="013479"/>
                </a:solidFill>
                <a:latin typeface="Lucida Sans"/>
                <a:cs typeface="Lucida Sans"/>
              </a:rPr>
              <a:t> </a:t>
            </a:r>
            <a:r>
              <a:rPr sz="2000" b="1" spc="-23" dirty="0">
                <a:solidFill>
                  <a:srgbClr val="013479"/>
                </a:solidFill>
                <a:latin typeface="Lucida Sans"/>
                <a:cs typeface="Lucida Sans"/>
              </a:rPr>
              <a:t>Passaggio</a:t>
            </a:r>
            <a:r>
              <a:rPr sz="2000" b="1" spc="-120" dirty="0">
                <a:solidFill>
                  <a:srgbClr val="013479"/>
                </a:solidFill>
                <a:latin typeface="Lucida Sans"/>
                <a:cs typeface="Lucida Sans"/>
              </a:rPr>
              <a:t> </a:t>
            </a:r>
            <a:r>
              <a:rPr sz="2000" b="1" spc="13" dirty="0">
                <a:solidFill>
                  <a:srgbClr val="013479"/>
                </a:solidFill>
                <a:latin typeface="Lucida Sans"/>
                <a:cs typeface="Lucida Sans"/>
              </a:rPr>
              <a:t>da</a:t>
            </a:r>
            <a:r>
              <a:rPr sz="2000" b="1" spc="-123" dirty="0">
                <a:solidFill>
                  <a:srgbClr val="013479"/>
                </a:solidFill>
                <a:latin typeface="Lucida Sans"/>
                <a:cs typeface="Lucida Sans"/>
              </a:rPr>
              <a:t> </a:t>
            </a:r>
            <a:r>
              <a:rPr sz="2000" b="1" spc="-10" dirty="0">
                <a:solidFill>
                  <a:srgbClr val="013479"/>
                </a:solidFill>
                <a:latin typeface="Lucida Sans"/>
                <a:cs typeface="Lucida Sans"/>
              </a:rPr>
              <a:t>esercizio</a:t>
            </a:r>
            <a:r>
              <a:rPr sz="2000" b="1" spc="-120" dirty="0">
                <a:solidFill>
                  <a:srgbClr val="013479"/>
                </a:solidFill>
                <a:latin typeface="Lucida Sans"/>
                <a:cs typeface="Lucida Sans"/>
              </a:rPr>
              <a:t> </a:t>
            </a:r>
            <a:r>
              <a:rPr sz="2000" b="1" spc="28" dirty="0">
                <a:solidFill>
                  <a:srgbClr val="013479"/>
                </a:solidFill>
                <a:latin typeface="Lucida Sans"/>
                <a:cs typeface="Lucida Sans"/>
              </a:rPr>
              <a:t>formale</a:t>
            </a:r>
            <a:r>
              <a:rPr sz="2000" b="1" spc="-123" dirty="0">
                <a:solidFill>
                  <a:srgbClr val="013479"/>
                </a:solidFill>
                <a:latin typeface="Lucida Sans"/>
                <a:cs typeface="Lucida Sans"/>
              </a:rPr>
              <a:t> </a:t>
            </a:r>
            <a:r>
              <a:rPr sz="2000" b="1" spc="5" dirty="0">
                <a:solidFill>
                  <a:srgbClr val="013479"/>
                </a:solidFill>
                <a:latin typeface="Lucida Sans"/>
                <a:cs typeface="Lucida Sans"/>
              </a:rPr>
              <a:t>dei  </a:t>
            </a:r>
            <a:r>
              <a:rPr sz="2000" b="1" spc="28" dirty="0">
                <a:solidFill>
                  <a:srgbClr val="013479"/>
                </a:solidFill>
                <a:latin typeface="Lucida Sans"/>
                <a:cs typeface="Lucida Sans"/>
              </a:rPr>
              <a:t>diritti</a:t>
            </a:r>
            <a:r>
              <a:rPr sz="2000" b="1" spc="-123" dirty="0">
                <a:solidFill>
                  <a:srgbClr val="013479"/>
                </a:solidFill>
                <a:latin typeface="Lucida Sans"/>
                <a:cs typeface="Lucida Sans"/>
              </a:rPr>
              <a:t> </a:t>
            </a:r>
            <a:r>
              <a:rPr sz="2000" b="1" spc="23" dirty="0">
                <a:solidFill>
                  <a:srgbClr val="013479"/>
                </a:solidFill>
                <a:latin typeface="Lucida Sans"/>
                <a:cs typeface="Lucida Sans"/>
              </a:rPr>
              <a:t>civili,</a:t>
            </a:r>
            <a:r>
              <a:rPr sz="2000" b="1" spc="-123" dirty="0">
                <a:solidFill>
                  <a:srgbClr val="013479"/>
                </a:solidFill>
                <a:latin typeface="Lucida Sans"/>
                <a:cs typeface="Lucida Sans"/>
              </a:rPr>
              <a:t> </a:t>
            </a:r>
            <a:r>
              <a:rPr sz="2000" b="1" spc="70" dirty="0">
                <a:solidFill>
                  <a:srgbClr val="013479"/>
                </a:solidFill>
                <a:latin typeface="Lucida Sans"/>
                <a:cs typeface="Lucida Sans"/>
              </a:rPr>
              <a:t>a</a:t>
            </a:r>
            <a:r>
              <a:rPr sz="2000" b="1" spc="-123" dirty="0">
                <a:solidFill>
                  <a:srgbClr val="013479"/>
                </a:solidFill>
                <a:latin typeface="Lucida Sans"/>
                <a:cs typeface="Lucida Sans"/>
              </a:rPr>
              <a:t> </a:t>
            </a:r>
            <a:r>
              <a:rPr sz="2000" b="1" spc="-10" dirty="0">
                <a:solidFill>
                  <a:srgbClr val="013479"/>
                </a:solidFill>
                <a:latin typeface="Lucida Sans"/>
                <a:cs typeface="Lucida Sans"/>
              </a:rPr>
              <a:t>esercizio</a:t>
            </a:r>
            <a:r>
              <a:rPr sz="2000" b="1" spc="-123" dirty="0">
                <a:solidFill>
                  <a:srgbClr val="013479"/>
                </a:solidFill>
                <a:latin typeface="Lucida Sans"/>
                <a:cs typeface="Lucida Sans"/>
              </a:rPr>
              <a:t> </a:t>
            </a:r>
            <a:r>
              <a:rPr sz="2000" b="1" dirty="0">
                <a:solidFill>
                  <a:srgbClr val="013479"/>
                </a:solidFill>
                <a:latin typeface="Lucida Sans"/>
                <a:cs typeface="Lucida Sans"/>
              </a:rPr>
              <a:t>sostanziale</a:t>
            </a:r>
            <a:endParaRPr sz="2000">
              <a:latin typeface="Lucida Sans"/>
              <a:cs typeface="Lucida Sans"/>
            </a:endParaRPr>
          </a:p>
          <a:p>
            <a:pPr>
              <a:spcBef>
                <a:spcPts val="20"/>
              </a:spcBef>
            </a:pPr>
            <a:endParaRPr sz="2625">
              <a:latin typeface="Times New Roman"/>
              <a:cs typeface="Times New Roman"/>
            </a:endParaRPr>
          </a:p>
          <a:p>
            <a:pPr marR="751840" algn="ctr"/>
            <a:r>
              <a:rPr sz="2000" b="1" spc="33" dirty="0">
                <a:solidFill>
                  <a:srgbClr val="31586A"/>
                </a:solidFill>
                <a:latin typeface="Lucida Sans"/>
                <a:cs typeface="Lucida Sans"/>
              </a:rPr>
              <a:t>-</a:t>
            </a:r>
            <a:r>
              <a:rPr sz="2000" b="1" spc="-123" dirty="0">
                <a:solidFill>
                  <a:srgbClr val="31586A"/>
                </a:solidFill>
                <a:latin typeface="Lucida Sans"/>
                <a:cs typeface="Lucida Sans"/>
              </a:rPr>
              <a:t> </a:t>
            </a:r>
            <a:r>
              <a:rPr sz="2000" b="1" spc="35" dirty="0">
                <a:solidFill>
                  <a:srgbClr val="31586A"/>
                </a:solidFill>
                <a:latin typeface="Lucida Sans"/>
                <a:cs typeface="Lucida Sans"/>
              </a:rPr>
              <a:t>Nuovo</a:t>
            </a:r>
            <a:r>
              <a:rPr sz="2000" b="1" spc="-120" dirty="0">
                <a:solidFill>
                  <a:srgbClr val="31586A"/>
                </a:solidFill>
                <a:latin typeface="Lucida Sans"/>
                <a:cs typeface="Lucida Sans"/>
              </a:rPr>
              <a:t> </a:t>
            </a:r>
            <a:r>
              <a:rPr sz="2000" b="1" spc="45" dirty="0">
                <a:solidFill>
                  <a:srgbClr val="31586A"/>
                </a:solidFill>
                <a:latin typeface="Lucida Sans"/>
                <a:cs typeface="Lucida Sans"/>
              </a:rPr>
              <a:t>patto</a:t>
            </a:r>
            <a:r>
              <a:rPr sz="2000" b="1" spc="-123" dirty="0">
                <a:solidFill>
                  <a:srgbClr val="31586A"/>
                </a:solidFill>
                <a:latin typeface="Lucida Sans"/>
                <a:cs typeface="Lucida Sans"/>
              </a:rPr>
              <a:t> </a:t>
            </a:r>
            <a:r>
              <a:rPr sz="2000" b="1" spc="-23" dirty="0">
                <a:solidFill>
                  <a:srgbClr val="31586A"/>
                </a:solidFill>
                <a:latin typeface="Lucida Sans"/>
                <a:cs typeface="Lucida Sans"/>
              </a:rPr>
              <a:t>di</a:t>
            </a:r>
            <a:r>
              <a:rPr sz="2000" b="1" spc="-120" dirty="0">
                <a:solidFill>
                  <a:srgbClr val="31586A"/>
                </a:solidFill>
                <a:latin typeface="Lucida Sans"/>
                <a:cs typeface="Lucida Sans"/>
              </a:rPr>
              <a:t> </a:t>
            </a:r>
            <a:r>
              <a:rPr sz="2000" b="1" spc="20" dirty="0">
                <a:solidFill>
                  <a:srgbClr val="31586A"/>
                </a:solidFill>
                <a:latin typeface="Lucida Sans"/>
                <a:cs typeface="Lucida Sans"/>
              </a:rPr>
              <a:t>cittadinanza</a:t>
            </a:r>
            <a:endParaRPr sz="2000">
              <a:latin typeface="Lucida Sans"/>
              <a:cs typeface="Lucida Sans"/>
            </a:endParaRPr>
          </a:p>
          <a:p>
            <a:pPr marL="270510" marR="1022668" algn="ctr">
              <a:lnSpc>
                <a:spcPct val="116300"/>
              </a:lnSpc>
              <a:spcBef>
                <a:spcPts val="53"/>
              </a:spcBef>
            </a:pPr>
            <a:r>
              <a:rPr sz="1500" b="1" spc="15" dirty="0">
                <a:solidFill>
                  <a:srgbClr val="31586A"/>
                </a:solidFill>
                <a:latin typeface="Lucida Sans"/>
                <a:cs typeface="Lucida Sans"/>
              </a:rPr>
              <a:t>(Decent</a:t>
            </a:r>
            <a:r>
              <a:rPr sz="1500" b="1" spc="-95" dirty="0">
                <a:solidFill>
                  <a:srgbClr val="31586A"/>
                </a:solidFill>
                <a:latin typeface="Lucida Sans"/>
                <a:cs typeface="Lucida Sans"/>
              </a:rPr>
              <a:t> </a:t>
            </a:r>
            <a:r>
              <a:rPr sz="1500" b="1" spc="10" dirty="0">
                <a:solidFill>
                  <a:srgbClr val="31586A"/>
                </a:solidFill>
                <a:latin typeface="Lucida Sans"/>
                <a:cs typeface="Lucida Sans"/>
              </a:rPr>
              <a:t>job,</a:t>
            </a:r>
            <a:r>
              <a:rPr sz="1500" b="1" spc="-93" dirty="0">
                <a:solidFill>
                  <a:srgbClr val="31586A"/>
                </a:solidFill>
                <a:latin typeface="Lucida Sans"/>
                <a:cs typeface="Lucida Sans"/>
              </a:rPr>
              <a:t> </a:t>
            </a:r>
            <a:r>
              <a:rPr sz="1500" b="1" dirty="0">
                <a:solidFill>
                  <a:srgbClr val="31586A"/>
                </a:solidFill>
                <a:latin typeface="Lucida Sans"/>
                <a:cs typeface="Lucida Sans"/>
              </a:rPr>
              <a:t>access</a:t>
            </a:r>
            <a:r>
              <a:rPr sz="1500" b="1" spc="-93" dirty="0">
                <a:solidFill>
                  <a:srgbClr val="31586A"/>
                </a:solidFill>
                <a:latin typeface="Lucida Sans"/>
                <a:cs typeface="Lucida Sans"/>
              </a:rPr>
              <a:t> </a:t>
            </a:r>
            <a:r>
              <a:rPr sz="1500" b="1" spc="38" dirty="0">
                <a:solidFill>
                  <a:srgbClr val="31586A"/>
                </a:solidFill>
                <a:latin typeface="Lucida Sans"/>
                <a:cs typeface="Lucida Sans"/>
              </a:rPr>
              <a:t>to</a:t>
            </a:r>
            <a:r>
              <a:rPr sz="1500" b="1" spc="-95" dirty="0">
                <a:solidFill>
                  <a:srgbClr val="31586A"/>
                </a:solidFill>
                <a:latin typeface="Lucida Sans"/>
                <a:cs typeface="Lucida Sans"/>
              </a:rPr>
              <a:t> </a:t>
            </a:r>
            <a:r>
              <a:rPr sz="1500" b="1" spc="-5" dirty="0">
                <a:solidFill>
                  <a:srgbClr val="31586A"/>
                </a:solidFill>
                <a:latin typeface="Lucida Sans"/>
                <a:cs typeface="Lucida Sans"/>
              </a:rPr>
              <a:t>basic</a:t>
            </a:r>
            <a:r>
              <a:rPr sz="1500" b="1" spc="-93" dirty="0">
                <a:solidFill>
                  <a:srgbClr val="31586A"/>
                </a:solidFill>
                <a:latin typeface="Lucida Sans"/>
                <a:cs typeface="Lucida Sans"/>
              </a:rPr>
              <a:t> </a:t>
            </a:r>
            <a:r>
              <a:rPr sz="1500" b="1" spc="23" dirty="0">
                <a:solidFill>
                  <a:srgbClr val="31586A"/>
                </a:solidFill>
                <a:latin typeface="Lucida Sans"/>
                <a:cs typeface="Lucida Sans"/>
              </a:rPr>
              <a:t>service,  </a:t>
            </a:r>
            <a:r>
              <a:rPr sz="1500" b="1" spc="28" dirty="0">
                <a:solidFill>
                  <a:srgbClr val="31586A"/>
                </a:solidFill>
                <a:latin typeface="Lucida Sans"/>
                <a:cs typeface="Lucida Sans"/>
              </a:rPr>
              <a:t>decent</a:t>
            </a:r>
            <a:r>
              <a:rPr sz="1500" b="1" spc="-93" dirty="0">
                <a:solidFill>
                  <a:srgbClr val="31586A"/>
                </a:solidFill>
                <a:latin typeface="Lucida Sans"/>
                <a:cs typeface="Lucida Sans"/>
              </a:rPr>
              <a:t> </a:t>
            </a:r>
            <a:r>
              <a:rPr sz="1500" b="1" spc="5" dirty="0">
                <a:solidFill>
                  <a:srgbClr val="31586A"/>
                </a:solidFill>
                <a:latin typeface="Lucida Sans"/>
                <a:cs typeface="Lucida Sans"/>
              </a:rPr>
              <a:t>wages)</a:t>
            </a:r>
            <a:endParaRPr sz="1500">
              <a:latin typeface="Lucida Sans"/>
              <a:cs typeface="Lucida Sans"/>
            </a:endParaRPr>
          </a:p>
        </p:txBody>
      </p:sp>
    </p:spTree>
    <p:extLst>
      <p:ext uri="{BB962C8B-B14F-4D97-AF65-F5344CB8AC3E}">
        <p14:creationId xmlns:p14="http://schemas.microsoft.com/office/powerpoint/2010/main" val="33365181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93675" y="1839499"/>
            <a:ext cx="8755063" cy="1122808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6350" marR="2540" algn="just">
              <a:lnSpc>
                <a:spcPct val="116199"/>
              </a:lnSpc>
              <a:spcBef>
                <a:spcPts val="50"/>
              </a:spcBef>
            </a:pPr>
            <a:r>
              <a:rPr sz="1600" b="1" spc="-33" dirty="0">
                <a:solidFill>
                  <a:srgbClr val="2E4B1B"/>
                </a:solidFill>
                <a:latin typeface="Lucida Sans"/>
                <a:cs typeface="Lucida Sans"/>
              </a:rPr>
              <a:t>The </a:t>
            </a:r>
            <a:r>
              <a:rPr sz="1600" b="1" spc="18" dirty="0">
                <a:solidFill>
                  <a:srgbClr val="2E4B1B"/>
                </a:solidFill>
                <a:latin typeface="Lucida Sans"/>
                <a:cs typeface="Lucida Sans"/>
              </a:rPr>
              <a:t>third </a:t>
            </a:r>
            <a:r>
              <a:rPr sz="1600" b="1" spc="55" dirty="0">
                <a:solidFill>
                  <a:srgbClr val="2E4B1B"/>
                </a:solidFill>
                <a:latin typeface="Lucida Sans"/>
                <a:cs typeface="Lucida Sans"/>
              </a:rPr>
              <a:t>way </a:t>
            </a:r>
            <a:r>
              <a:rPr sz="1600" b="1" spc="-28" dirty="0">
                <a:solidFill>
                  <a:srgbClr val="2E4B1B"/>
                </a:solidFill>
                <a:latin typeface="Lucida Sans"/>
                <a:cs typeface="Lucida Sans"/>
              </a:rPr>
              <a:t>is </a:t>
            </a:r>
            <a:r>
              <a:rPr sz="1600" b="1" spc="23" dirty="0">
                <a:solidFill>
                  <a:srgbClr val="2E4B1B"/>
                </a:solidFill>
                <a:latin typeface="Lucida Sans"/>
                <a:cs typeface="Lucida Sans"/>
              </a:rPr>
              <a:t>about </a:t>
            </a:r>
            <a:r>
              <a:rPr sz="1600" b="1" spc="15" dirty="0">
                <a:solidFill>
                  <a:srgbClr val="2E4B1B"/>
                </a:solidFill>
                <a:latin typeface="Lucida Sans"/>
                <a:cs typeface="Lucida Sans"/>
              </a:rPr>
              <a:t>"Economy </a:t>
            </a:r>
            <a:r>
              <a:rPr sz="1600" b="1" spc="3" dirty="0">
                <a:solidFill>
                  <a:srgbClr val="2E4B1B"/>
                </a:solidFill>
                <a:latin typeface="Lucida Sans"/>
                <a:cs typeface="Lucida Sans"/>
              </a:rPr>
              <a:t>for </a:t>
            </a:r>
            <a:r>
              <a:rPr sz="1600" b="1" spc="50" dirty="0">
                <a:solidFill>
                  <a:srgbClr val="2E4B1B"/>
                </a:solidFill>
                <a:latin typeface="Lucida Sans"/>
                <a:cs typeface="Lucida Sans"/>
              </a:rPr>
              <a:t>the </a:t>
            </a:r>
            <a:r>
              <a:rPr sz="1600" b="1" spc="-3" dirty="0">
                <a:solidFill>
                  <a:srgbClr val="2E4B1B"/>
                </a:solidFill>
                <a:latin typeface="Lucida Sans"/>
                <a:cs typeface="Lucida Sans"/>
              </a:rPr>
              <a:t>Common </a:t>
            </a:r>
            <a:r>
              <a:rPr sz="1600" b="1" spc="25" dirty="0">
                <a:solidFill>
                  <a:srgbClr val="2E4B1B"/>
                </a:solidFill>
                <a:latin typeface="Lucida Sans"/>
                <a:cs typeface="Lucida Sans"/>
              </a:rPr>
              <a:t>Good", </a:t>
            </a:r>
            <a:r>
              <a:rPr sz="1600" b="1" dirty="0">
                <a:solidFill>
                  <a:srgbClr val="2E4B1B"/>
                </a:solidFill>
                <a:latin typeface="Lucida Sans"/>
                <a:cs typeface="Lucida Sans"/>
              </a:rPr>
              <a:t>as </a:t>
            </a:r>
            <a:r>
              <a:rPr sz="1600" b="1" spc="5" dirty="0">
                <a:solidFill>
                  <a:srgbClr val="2E4B1B"/>
                </a:solidFill>
                <a:latin typeface="Lucida Sans"/>
                <a:cs typeface="Lucida Sans"/>
              </a:rPr>
              <a:t>coined </a:t>
            </a:r>
            <a:r>
              <a:rPr sz="1600" b="1" spc="3" dirty="0">
                <a:solidFill>
                  <a:srgbClr val="2E4B1B"/>
                </a:solidFill>
                <a:latin typeface="Lucida Sans"/>
                <a:cs typeface="Lucida Sans"/>
              </a:rPr>
              <a:t>by Christian  </a:t>
            </a:r>
            <a:r>
              <a:rPr sz="1600" b="1" spc="13" dirty="0">
                <a:solidFill>
                  <a:srgbClr val="2E4B1B"/>
                </a:solidFill>
                <a:latin typeface="Lucida Sans"/>
                <a:cs typeface="Lucida Sans"/>
              </a:rPr>
              <a:t>Felber. </a:t>
            </a:r>
            <a:r>
              <a:rPr sz="1600" b="1" spc="-33" dirty="0">
                <a:solidFill>
                  <a:srgbClr val="2E4B1B"/>
                </a:solidFill>
                <a:latin typeface="Lucida Sans"/>
                <a:cs typeface="Lucida Sans"/>
              </a:rPr>
              <a:t>The </a:t>
            </a:r>
            <a:r>
              <a:rPr sz="1600" b="1" spc="23" dirty="0">
                <a:solidFill>
                  <a:srgbClr val="2E4B1B"/>
                </a:solidFill>
                <a:latin typeface="Lucida Sans"/>
                <a:cs typeface="Lucida Sans"/>
              </a:rPr>
              <a:t>cooperative </a:t>
            </a:r>
            <a:r>
              <a:rPr sz="1600" b="1" spc="8" dirty="0">
                <a:solidFill>
                  <a:srgbClr val="2E4B1B"/>
                </a:solidFill>
                <a:latin typeface="Lucida Sans"/>
                <a:cs typeface="Lucida Sans"/>
              </a:rPr>
              <a:t>association </a:t>
            </a:r>
            <a:r>
              <a:rPr sz="1600" b="1" spc="13" dirty="0">
                <a:solidFill>
                  <a:srgbClr val="2E4B1B"/>
                </a:solidFill>
                <a:latin typeface="Lucida Sans"/>
                <a:cs typeface="Lucida Sans"/>
              </a:rPr>
              <a:t>(not-for-profit) </a:t>
            </a:r>
            <a:r>
              <a:rPr sz="1600" b="1" spc="-28" dirty="0">
                <a:solidFill>
                  <a:srgbClr val="2E4B1B"/>
                </a:solidFill>
                <a:latin typeface="Lucida Sans"/>
                <a:cs typeface="Lucida Sans"/>
              </a:rPr>
              <a:t>is </a:t>
            </a:r>
            <a:r>
              <a:rPr sz="1600" b="1" spc="50" dirty="0">
                <a:solidFill>
                  <a:srgbClr val="2E4B1B"/>
                </a:solidFill>
                <a:latin typeface="Lucida Sans"/>
                <a:cs typeface="Lucida Sans"/>
              </a:rPr>
              <a:t>the </a:t>
            </a:r>
            <a:r>
              <a:rPr sz="1600" b="1" spc="28" dirty="0">
                <a:solidFill>
                  <a:srgbClr val="2E4B1B"/>
                </a:solidFill>
                <a:latin typeface="Lucida Sans"/>
                <a:cs typeface="Lucida Sans"/>
              </a:rPr>
              <a:t>main </a:t>
            </a:r>
            <a:r>
              <a:rPr sz="1600" b="1" spc="38" dirty="0">
                <a:solidFill>
                  <a:srgbClr val="2E4B1B"/>
                </a:solidFill>
                <a:latin typeface="Lucida Sans"/>
                <a:cs typeface="Lucida Sans"/>
              </a:rPr>
              <a:t>actor.</a:t>
            </a:r>
            <a:r>
              <a:rPr sz="1600" b="1" spc="-370" dirty="0">
                <a:solidFill>
                  <a:srgbClr val="2E4B1B"/>
                </a:solidFill>
                <a:latin typeface="Lucida Sans"/>
                <a:cs typeface="Lucida Sans"/>
              </a:rPr>
              <a:t> </a:t>
            </a:r>
            <a:r>
              <a:rPr sz="1600" b="1" spc="-33" dirty="0">
                <a:solidFill>
                  <a:srgbClr val="2E4B1B"/>
                </a:solidFill>
                <a:latin typeface="Lucida Sans"/>
                <a:cs typeface="Lucida Sans"/>
              </a:rPr>
              <a:t>The </a:t>
            </a:r>
            <a:r>
              <a:rPr sz="1600" b="1" spc="18" dirty="0">
                <a:solidFill>
                  <a:srgbClr val="2E4B1B"/>
                </a:solidFill>
                <a:latin typeface="Lucida Sans"/>
                <a:cs typeface="Lucida Sans"/>
              </a:rPr>
              <a:t>members  </a:t>
            </a:r>
            <a:r>
              <a:rPr sz="1600" b="1" spc="40" dirty="0">
                <a:solidFill>
                  <a:srgbClr val="2E4B1B"/>
                </a:solidFill>
                <a:latin typeface="Lucida Sans"/>
                <a:cs typeface="Lucida Sans"/>
              </a:rPr>
              <a:t>are </a:t>
            </a:r>
            <a:r>
              <a:rPr sz="1600" b="1" spc="28" dirty="0">
                <a:solidFill>
                  <a:srgbClr val="2E4B1B"/>
                </a:solidFill>
                <a:latin typeface="Lucida Sans"/>
                <a:cs typeface="Lucida Sans"/>
              </a:rPr>
              <a:t>owners, </a:t>
            </a:r>
            <a:r>
              <a:rPr sz="1600" b="1" spc="3" dirty="0">
                <a:solidFill>
                  <a:srgbClr val="2E4B1B"/>
                </a:solidFill>
                <a:latin typeface="Lucida Sans"/>
                <a:cs typeface="Lucida Sans"/>
              </a:rPr>
              <a:t>supervisors, </a:t>
            </a:r>
            <a:r>
              <a:rPr sz="1600" b="1" spc="13" dirty="0">
                <a:solidFill>
                  <a:srgbClr val="2E4B1B"/>
                </a:solidFill>
                <a:latin typeface="Lucida Sans"/>
                <a:cs typeface="Lucida Sans"/>
              </a:rPr>
              <a:t>and </a:t>
            </a:r>
            <a:r>
              <a:rPr sz="1600" b="1" spc="20" dirty="0">
                <a:solidFill>
                  <a:srgbClr val="2E4B1B"/>
                </a:solidFill>
                <a:latin typeface="Lucida Sans"/>
                <a:cs typeface="Lucida Sans"/>
              </a:rPr>
              <a:t>participants. </a:t>
            </a:r>
            <a:r>
              <a:rPr sz="1600" b="1" spc="-10" dirty="0">
                <a:solidFill>
                  <a:srgbClr val="2E4B1B"/>
                </a:solidFill>
                <a:latin typeface="Lucida Sans"/>
                <a:cs typeface="Lucida Sans"/>
              </a:rPr>
              <a:t>All </a:t>
            </a:r>
            <a:r>
              <a:rPr sz="1600" b="1" spc="23" dirty="0">
                <a:solidFill>
                  <a:srgbClr val="2E4B1B"/>
                </a:solidFill>
                <a:latin typeface="Lucida Sans"/>
                <a:cs typeface="Lucida Sans"/>
              </a:rPr>
              <a:t>activities </a:t>
            </a:r>
            <a:r>
              <a:rPr sz="1600" b="1" spc="57" dirty="0">
                <a:solidFill>
                  <a:srgbClr val="2E4B1B"/>
                </a:solidFill>
                <a:latin typeface="Lucida Sans"/>
                <a:cs typeface="Lucida Sans"/>
              </a:rPr>
              <a:t>take </a:t>
            </a:r>
            <a:r>
              <a:rPr sz="1600" b="1" spc="13" dirty="0">
                <a:solidFill>
                  <a:srgbClr val="2E4B1B"/>
                </a:solidFill>
                <a:latin typeface="Lucida Sans"/>
                <a:cs typeface="Lucida Sans"/>
              </a:rPr>
              <a:t>place </a:t>
            </a:r>
            <a:r>
              <a:rPr sz="1600" b="1" spc="8" dirty="0">
                <a:solidFill>
                  <a:srgbClr val="2E4B1B"/>
                </a:solidFill>
                <a:latin typeface="Lucida Sans"/>
                <a:cs typeface="Lucida Sans"/>
              </a:rPr>
              <a:t>in </a:t>
            </a:r>
            <a:r>
              <a:rPr sz="1600" b="1" spc="50" dirty="0">
                <a:solidFill>
                  <a:srgbClr val="2E4B1B"/>
                </a:solidFill>
                <a:latin typeface="Lucida Sans"/>
                <a:cs typeface="Lucida Sans"/>
              </a:rPr>
              <a:t>the</a:t>
            </a:r>
            <a:r>
              <a:rPr sz="1600" b="1" spc="-360" dirty="0">
                <a:solidFill>
                  <a:srgbClr val="2E4B1B"/>
                </a:solidFill>
                <a:latin typeface="Lucida Sans"/>
                <a:cs typeface="Lucida Sans"/>
              </a:rPr>
              <a:t> </a:t>
            </a:r>
            <a:r>
              <a:rPr sz="1600" b="1" spc="13" dirty="0">
                <a:solidFill>
                  <a:srgbClr val="2E4B1B"/>
                </a:solidFill>
                <a:latin typeface="Lucida Sans"/>
                <a:cs typeface="Lucida Sans"/>
              </a:rPr>
              <a:t>form </a:t>
            </a:r>
            <a:r>
              <a:rPr sz="1600" b="1" spc="-5" dirty="0">
                <a:solidFill>
                  <a:srgbClr val="2E4B1B"/>
                </a:solidFill>
                <a:latin typeface="Lucida Sans"/>
                <a:cs typeface="Lucida Sans"/>
              </a:rPr>
              <a:t>of </a:t>
            </a:r>
            <a:r>
              <a:rPr sz="1600" b="1" spc="55" dirty="0">
                <a:solidFill>
                  <a:srgbClr val="2E4B1B"/>
                </a:solidFill>
                <a:latin typeface="Lucida Sans"/>
                <a:cs typeface="Lucida Sans"/>
              </a:rPr>
              <a:t>a  </a:t>
            </a:r>
            <a:r>
              <a:rPr sz="1600" b="1" spc="28" dirty="0">
                <a:solidFill>
                  <a:srgbClr val="2E4B1B"/>
                </a:solidFill>
                <a:latin typeface="Lucida Sans"/>
                <a:cs typeface="Lucida Sans"/>
              </a:rPr>
              <a:t>coperative.</a:t>
            </a:r>
            <a:r>
              <a:rPr sz="1600" b="1" spc="-98" dirty="0">
                <a:solidFill>
                  <a:srgbClr val="2E4B1B"/>
                </a:solidFill>
                <a:latin typeface="Lucida Sans"/>
                <a:cs typeface="Lucida Sans"/>
              </a:rPr>
              <a:t> </a:t>
            </a:r>
            <a:r>
              <a:rPr sz="1600" b="1" spc="-10" dirty="0">
                <a:solidFill>
                  <a:srgbClr val="2E4B1B"/>
                </a:solidFill>
                <a:latin typeface="Lucida Sans"/>
                <a:cs typeface="Lucida Sans"/>
              </a:rPr>
              <a:t>All</a:t>
            </a:r>
            <a:r>
              <a:rPr sz="1600" b="1" spc="-98" dirty="0">
                <a:solidFill>
                  <a:srgbClr val="2E4B1B"/>
                </a:solidFill>
                <a:latin typeface="Lucida Sans"/>
                <a:cs typeface="Lucida Sans"/>
              </a:rPr>
              <a:t> </a:t>
            </a:r>
            <a:r>
              <a:rPr sz="1600" b="1" spc="18" dirty="0">
                <a:solidFill>
                  <a:srgbClr val="2E4B1B"/>
                </a:solidFill>
                <a:latin typeface="Lucida Sans"/>
                <a:cs typeface="Lucida Sans"/>
              </a:rPr>
              <a:t>members</a:t>
            </a:r>
            <a:r>
              <a:rPr sz="1600" b="1" spc="-98" dirty="0">
                <a:solidFill>
                  <a:srgbClr val="2E4B1B"/>
                </a:solidFill>
                <a:latin typeface="Lucida Sans"/>
                <a:cs typeface="Lucida Sans"/>
              </a:rPr>
              <a:t> </a:t>
            </a:r>
            <a:r>
              <a:rPr sz="1600" b="1" spc="40" dirty="0">
                <a:solidFill>
                  <a:srgbClr val="2E4B1B"/>
                </a:solidFill>
                <a:latin typeface="Lucida Sans"/>
                <a:cs typeface="Lucida Sans"/>
              </a:rPr>
              <a:t>are</a:t>
            </a:r>
            <a:r>
              <a:rPr sz="1600" b="1" spc="-98" dirty="0">
                <a:solidFill>
                  <a:srgbClr val="2E4B1B"/>
                </a:solidFill>
                <a:latin typeface="Lucida Sans"/>
                <a:cs typeface="Lucida Sans"/>
              </a:rPr>
              <a:t> </a:t>
            </a:r>
            <a:r>
              <a:rPr sz="1600" b="1" spc="15" dirty="0">
                <a:solidFill>
                  <a:srgbClr val="2E4B1B"/>
                </a:solidFill>
                <a:latin typeface="Lucida Sans"/>
                <a:cs typeface="Lucida Sans"/>
              </a:rPr>
              <a:t>equal</a:t>
            </a:r>
            <a:r>
              <a:rPr sz="1600" b="1" spc="-95" dirty="0">
                <a:solidFill>
                  <a:srgbClr val="2E4B1B"/>
                </a:solidFill>
                <a:latin typeface="Lucida Sans"/>
                <a:cs typeface="Lucida Sans"/>
              </a:rPr>
              <a:t> </a:t>
            </a:r>
            <a:r>
              <a:rPr sz="1600" b="1" spc="13" dirty="0">
                <a:solidFill>
                  <a:srgbClr val="2E4B1B"/>
                </a:solidFill>
                <a:latin typeface="Lucida Sans"/>
                <a:cs typeface="Lucida Sans"/>
              </a:rPr>
              <a:t>and</a:t>
            </a:r>
            <a:r>
              <a:rPr sz="1600" b="1" spc="-98" dirty="0">
                <a:solidFill>
                  <a:srgbClr val="2E4B1B"/>
                </a:solidFill>
                <a:latin typeface="Lucida Sans"/>
                <a:cs typeface="Lucida Sans"/>
              </a:rPr>
              <a:t> </a:t>
            </a:r>
            <a:r>
              <a:rPr sz="1600" b="1" spc="13" dirty="0">
                <a:solidFill>
                  <a:srgbClr val="2E4B1B"/>
                </a:solidFill>
                <a:latin typeface="Lucida Sans"/>
                <a:cs typeface="Lucida Sans"/>
              </a:rPr>
              <a:t>collaboration</a:t>
            </a:r>
            <a:r>
              <a:rPr sz="1600" b="1" spc="-98" dirty="0">
                <a:solidFill>
                  <a:srgbClr val="2E4B1B"/>
                </a:solidFill>
                <a:latin typeface="Lucida Sans"/>
                <a:cs typeface="Lucida Sans"/>
              </a:rPr>
              <a:t> </a:t>
            </a:r>
            <a:r>
              <a:rPr sz="1600" b="1" spc="-28" dirty="0">
                <a:solidFill>
                  <a:srgbClr val="2E4B1B"/>
                </a:solidFill>
                <a:latin typeface="Lucida Sans"/>
                <a:cs typeface="Lucida Sans"/>
              </a:rPr>
              <a:t>is</a:t>
            </a:r>
            <a:r>
              <a:rPr sz="1600" b="1" spc="-98" dirty="0">
                <a:solidFill>
                  <a:srgbClr val="2E4B1B"/>
                </a:solidFill>
                <a:latin typeface="Lucida Sans"/>
                <a:cs typeface="Lucida Sans"/>
              </a:rPr>
              <a:t> </a:t>
            </a:r>
            <a:r>
              <a:rPr sz="1600" b="1" spc="35" dirty="0">
                <a:solidFill>
                  <a:srgbClr val="2E4B1B"/>
                </a:solidFill>
                <a:latin typeface="Lucida Sans"/>
                <a:cs typeface="Lucida Sans"/>
              </a:rPr>
              <a:t>central.</a:t>
            </a:r>
            <a:endParaRPr sz="1600">
              <a:latin typeface="Lucida Sans"/>
              <a:cs typeface="Lucida San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83930" y="3303055"/>
            <a:ext cx="5056592" cy="26225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93675" y="682938"/>
            <a:ext cx="8233182" cy="498855"/>
          </a:xfrm>
          <a:prstGeom prst="rect">
            <a:avLst/>
          </a:prstGeom>
        </p:spPr>
        <p:txBody>
          <a:bodyPr vert="horz" wrap="square" lIns="0" tIns="635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6350">
              <a:spcBef>
                <a:spcPts val="50"/>
              </a:spcBef>
            </a:pPr>
            <a:r>
              <a:rPr sz="3200" spc="-25" dirty="0"/>
              <a:t>Dai</a:t>
            </a:r>
            <a:r>
              <a:rPr sz="3200" spc="-168" dirty="0"/>
              <a:t> </a:t>
            </a:r>
            <a:r>
              <a:rPr sz="3200" spc="-23" dirty="0"/>
              <a:t>servizi</a:t>
            </a:r>
            <a:r>
              <a:rPr sz="3200" spc="-168" dirty="0"/>
              <a:t> </a:t>
            </a:r>
            <a:r>
              <a:rPr sz="3200" spc="-18" dirty="0"/>
              <a:t>pubblici</a:t>
            </a:r>
            <a:r>
              <a:rPr sz="3200" spc="-165" dirty="0"/>
              <a:t> </a:t>
            </a:r>
            <a:r>
              <a:rPr sz="3200" spc="40" dirty="0"/>
              <a:t>alle</a:t>
            </a:r>
            <a:r>
              <a:rPr sz="3200" spc="-168" dirty="0"/>
              <a:t> </a:t>
            </a:r>
            <a:r>
              <a:rPr sz="3200" i="1" spc="-98" dirty="0">
                <a:latin typeface="Lucida Sans"/>
                <a:cs typeface="Lucida Sans"/>
              </a:rPr>
              <a:t>Common</a:t>
            </a:r>
            <a:r>
              <a:rPr sz="3200" i="1" spc="-195" dirty="0">
                <a:latin typeface="Lucida Sans"/>
                <a:cs typeface="Lucida Sans"/>
              </a:rPr>
              <a:t> </a:t>
            </a:r>
            <a:r>
              <a:rPr sz="3200" i="1" spc="-55" dirty="0">
                <a:latin typeface="Lucida Sans"/>
                <a:cs typeface="Lucida Sans"/>
              </a:rPr>
              <a:t>Goods</a:t>
            </a:r>
          </a:p>
        </p:txBody>
      </p:sp>
    </p:spTree>
    <p:extLst>
      <p:ext uri="{BB962C8B-B14F-4D97-AF65-F5344CB8AC3E}">
        <p14:creationId xmlns:p14="http://schemas.microsoft.com/office/powerpoint/2010/main" val="39015734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044398" y="1612878"/>
            <a:ext cx="4693603" cy="1700787"/>
          </a:xfrm>
          <a:prstGeom prst="rect">
            <a:avLst/>
          </a:prstGeom>
        </p:spPr>
        <p:txBody>
          <a:bodyPr vert="horz" wrap="square" lIns="0" tIns="68898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6350">
              <a:spcBef>
                <a:spcPts val="543"/>
              </a:spcBef>
            </a:pPr>
            <a:r>
              <a:rPr sz="3625" spc="315" dirty="0"/>
              <a:t>We</a:t>
            </a:r>
            <a:r>
              <a:rPr sz="3625" spc="-823" dirty="0"/>
              <a:t> </a:t>
            </a:r>
            <a:r>
              <a:rPr sz="3625" spc="60" dirty="0"/>
              <a:t>need </a:t>
            </a:r>
            <a:r>
              <a:rPr sz="3625" spc="102" dirty="0"/>
              <a:t>to </a:t>
            </a:r>
            <a:r>
              <a:rPr sz="3625" spc="63" dirty="0"/>
              <a:t>change,</a:t>
            </a:r>
            <a:br>
              <a:rPr lang="it-IT" sz="3625" dirty="0"/>
            </a:br>
            <a:r>
              <a:rPr sz="3350" spc="293" dirty="0"/>
              <a:t>We </a:t>
            </a:r>
            <a:r>
              <a:rPr sz="3350" spc="68" dirty="0"/>
              <a:t>can</a:t>
            </a:r>
            <a:r>
              <a:rPr sz="3350" spc="-718" dirty="0"/>
              <a:t> </a:t>
            </a:r>
            <a:r>
              <a:rPr lang="it-IT" sz="3350" spc="-718" dirty="0"/>
              <a:t> </a:t>
            </a:r>
            <a:r>
              <a:rPr sz="3350" spc="57" dirty="0"/>
              <a:t>change,  </a:t>
            </a:r>
            <a:r>
              <a:rPr sz="3350" spc="190" dirty="0">
                <a:solidFill>
                  <a:srgbClr val="2E4B1B"/>
                </a:solidFill>
              </a:rPr>
              <a:t>NOW!</a:t>
            </a:r>
            <a:endParaRPr sz="3350" dirty="0"/>
          </a:p>
        </p:txBody>
      </p:sp>
    </p:spTree>
    <p:extLst>
      <p:ext uri="{BB962C8B-B14F-4D97-AF65-F5344CB8AC3E}">
        <p14:creationId xmlns:p14="http://schemas.microsoft.com/office/powerpoint/2010/main" val="8423114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6118" y="1043655"/>
            <a:ext cx="429578" cy="429260"/>
          </a:xfrm>
          <a:custGeom>
            <a:avLst/>
            <a:gdLst/>
            <a:ahLst/>
            <a:cxnLst/>
            <a:rect l="l" t="t" r="r" b="b"/>
            <a:pathLst>
              <a:path w="859155" h="858519">
                <a:moveTo>
                  <a:pt x="460851" y="857249"/>
                </a:moveTo>
                <a:lnTo>
                  <a:pt x="397698" y="857249"/>
                </a:lnTo>
                <a:lnTo>
                  <a:pt x="355888" y="852169"/>
                </a:lnTo>
                <a:lnTo>
                  <a:pt x="304662" y="839469"/>
                </a:lnTo>
                <a:lnTo>
                  <a:pt x="294616" y="835659"/>
                </a:lnTo>
                <a:lnTo>
                  <a:pt x="284656" y="833119"/>
                </a:lnTo>
                <a:lnTo>
                  <a:pt x="255311" y="821689"/>
                </a:lnTo>
                <a:lnTo>
                  <a:pt x="236270" y="811529"/>
                </a:lnTo>
                <a:lnTo>
                  <a:pt x="226916" y="807719"/>
                </a:lnTo>
                <a:lnTo>
                  <a:pt x="217683" y="802639"/>
                </a:lnTo>
                <a:lnTo>
                  <a:pt x="208583" y="796289"/>
                </a:lnTo>
                <a:lnTo>
                  <a:pt x="190782" y="786129"/>
                </a:lnTo>
                <a:lnTo>
                  <a:pt x="156945" y="760729"/>
                </a:lnTo>
                <a:lnTo>
                  <a:pt x="148881" y="753109"/>
                </a:lnTo>
                <a:lnTo>
                  <a:pt x="140991" y="746759"/>
                </a:lnTo>
                <a:lnTo>
                  <a:pt x="133274" y="739139"/>
                </a:lnTo>
                <a:lnTo>
                  <a:pt x="125731" y="732789"/>
                </a:lnTo>
                <a:lnTo>
                  <a:pt x="118371" y="725169"/>
                </a:lnTo>
                <a:lnTo>
                  <a:pt x="111202" y="717549"/>
                </a:lnTo>
                <a:lnTo>
                  <a:pt x="104226" y="708659"/>
                </a:lnTo>
                <a:lnTo>
                  <a:pt x="97440" y="701039"/>
                </a:lnTo>
                <a:lnTo>
                  <a:pt x="90855" y="692149"/>
                </a:lnTo>
                <a:lnTo>
                  <a:pt x="84477" y="684529"/>
                </a:lnTo>
                <a:lnTo>
                  <a:pt x="78307" y="675639"/>
                </a:lnTo>
                <a:lnTo>
                  <a:pt x="55769" y="640079"/>
                </a:lnTo>
                <a:lnTo>
                  <a:pt x="45834" y="621029"/>
                </a:lnTo>
                <a:lnTo>
                  <a:pt x="41214" y="612139"/>
                </a:lnTo>
                <a:lnTo>
                  <a:pt x="36828" y="601979"/>
                </a:lnTo>
                <a:lnTo>
                  <a:pt x="32676" y="593089"/>
                </a:lnTo>
                <a:lnTo>
                  <a:pt x="28763" y="582929"/>
                </a:lnTo>
                <a:lnTo>
                  <a:pt x="25093" y="572769"/>
                </a:lnTo>
                <a:lnTo>
                  <a:pt x="21667" y="563879"/>
                </a:lnTo>
                <a:lnTo>
                  <a:pt x="18484" y="553719"/>
                </a:lnTo>
                <a:lnTo>
                  <a:pt x="6319" y="501649"/>
                </a:lnTo>
                <a:lnTo>
                  <a:pt x="1162" y="459739"/>
                </a:lnTo>
                <a:lnTo>
                  <a:pt x="0" y="429259"/>
                </a:lnTo>
                <a:lnTo>
                  <a:pt x="129" y="417829"/>
                </a:lnTo>
                <a:lnTo>
                  <a:pt x="3228" y="375919"/>
                </a:lnTo>
                <a:lnTo>
                  <a:pt x="10430" y="334009"/>
                </a:lnTo>
                <a:lnTo>
                  <a:pt x="21667" y="293369"/>
                </a:lnTo>
                <a:lnTo>
                  <a:pt x="25093" y="284479"/>
                </a:lnTo>
                <a:lnTo>
                  <a:pt x="28763" y="274319"/>
                </a:lnTo>
                <a:lnTo>
                  <a:pt x="32676" y="264159"/>
                </a:lnTo>
                <a:lnTo>
                  <a:pt x="36828" y="255269"/>
                </a:lnTo>
                <a:lnTo>
                  <a:pt x="41214" y="245109"/>
                </a:lnTo>
                <a:lnTo>
                  <a:pt x="45834" y="236219"/>
                </a:lnTo>
                <a:lnTo>
                  <a:pt x="50688" y="226059"/>
                </a:lnTo>
                <a:lnTo>
                  <a:pt x="55769" y="217169"/>
                </a:lnTo>
                <a:lnTo>
                  <a:pt x="78307" y="181609"/>
                </a:lnTo>
                <a:lnTo>
                  <a:pt x="90855" y="165099"/>
                </a:lnTo>
                <a:lnTo>
                  <a:pt x="97440" y="156209"/>
                </a:lnTo>
                <a:lnTo>
                  <a:pt x="104226" y="148589"/>
                </a:lnTo>
                <a:lnTo>
                  <a:pt x="111202" y="140969"/>
                </a:lnTo>
                <a:lnTo>
                  <a:pt x="118371" y="132079"/>
                </a:lnTo>
                <a:lnTo>
                  <a:pt x="125731" y="125729"/>
                </a:lnTo>
                <a:lnTo>
                  <a:pt x="133274" y="118109"/>
                </a:lnTo>
                <a:lnTo>
                  <a:pt x="140991" y="110489"/>
                </a:lnTo>
                <a:lnTo>
                  <a:pt x="148881" y="104139"/>
                </a:lnTo>
                <a:lnTo>
                  <a:pt x="156945" y="96519"/>
                </a:lnTo>
                <a:lnTo>
                  <a:pt x="165173" y="90169"/>
                </a:lnTo>
                <a:lnTo>
                  <a:pt x="173555" y="83819"/>
                </a:lnTo>
                <a:lnTo>
                  <a:pt x="182092" y="77469"/>
                </a:lnTo>
                <a:lnTo>
                  <a:pt x="190782" y="71119"/>
                </a:lnTo>
                <a:lnTo>
                  <a:pt x="208583" y="60959"/>
                </a:lnTo>
                <a:lnTo>
                  <a:pt x="217683" y="54609"/>
                </a:lnTo>
                <a:lnTo>
                  <a:pt x="226916" y="49529"/>
                </a:lnTo>
                <a:lnTo>
                  <a:pt x="236270" y="45719"/>
                </a:lnTo>
                <a:lnTo>
                  <a:pt x="255311" y="35559"/>
                </a:lnTo>
                <a:lnTo>
                  <a:pt x="284656" y="24129"/>
                </a:lnTo>
                <a:lnTo>
                  <a:pt x="294616" y="21589"/>
                </a:lnTo>
                <a:lnTo>
                  <a:pt x="304662" y="17779"/>
                </a:lnTo>
                <a:lnTo>
                  <a:pt x="355888" y="5079"/>
                </a:lnTo>
                <a:lnTo>
                  <a:pt x="397698" y="0"/>
                </a:lnTo>
                <a:lnTo>
                  <a:pt x="460851" y="0"/>
                </a:lnTo>
                <a:lnTo>
                  <a:pt x="502661" y="5079"/>
                </a:lnTo>
                <a:lnTo>
                  <a:pt x="553886" y="17779"/>
                </a:lnTo>
                <a:lnTo>
                  <a:pt x="563933" y="21589"/>
                </a:lnTo>
                <a:lnTo>
                  <a:pt x="573893" y="24129"/>
                </a:lnTo>
                <a:lnTo>
                  <a:pt x="603237" y="35559"/>
                </a:lnTo>
                <a:lnTo>
                  <a:pt x="622278" y="45719"/>
                </a:lnTo>
                <a:lnTo>
                  <a:pt x="631633" y="49529"/>
                </a:lnTo>
                <a:lnTo>
                  <a:pt x="640866" y="54609"/>
                </a:lnTo>
                <a:lnTo>
                  <a:pt x="649966" y="60959"/>
                </a:lnTo>
                <a:lnTo>
                  <a:pt x="667766" y="71119"/>
                </a:lnTo>
                <a:lnTo>
                  <a:pt x="701603" y="96519"/>
                </a:lnTo>
                <a:lnTo>
                  <a:pt x="709667" y="104139"/>
                </a:lnTo>
                <a:lnTo>
                  <a:pt x="717558" y="110489"/>
                </a:lnTo>
                <a:lnTo>
                  <a:pt x="725274" y="118109"/>
                </a:lnTo>
                <a:lnTo>
                  <a:pt x="732817" y="125729"/>
                </a:lnTo>
                <a:lnTo>
                  <a:pt x="740178" y="132079"/>
                </a:lnTo>
                <a:lnTo>
                  <a:pt x="747346" y="140969"/>
                </a:lnTo>
                <a:lnTo>
                  <a:pt x="754323" y="148589"/>
                </a:lnTo>
                <a:lnTo>
                  <a:pt x="761108" y="156209"/>
                </a:lnTo>
                <a:lnTo>
                  <a:pt x="767694" y="165099"/>
                </a:lnTo>
                <a:lnTo>
                  <a:pt x="774071" y="172719"/>
                </a:lnTo>
                <a:lnTo>
                  <a:pt x="780241" y="181609"/>
                </a:lnTo>
                <a:lnTo>
                  <a:pt x="802779" y="217169"/>
                </a:lnTo>
                <a:lnTo>
                  <a:pt x="812714" y="236219"/>
                </a:lnTo>
                <a:lnTo>
                  <a:pt x="817334" y="245109"/>
                </a:lnTo>
                <a:lnTo>
                  <a:pt x="821720" y="255269"/>
                </a:lnTo>
                <a:lnTo>
                  <a:pt x="825872" y="264159"/>
                </a:lnTo>
                <a:lnTo>
                  <a:pt x="829786" y="274319"/>
                </a:lnTo>
                <a:lnTo>
                  <a:pt x="833456" y="284479"/>
                </a:lnTo>
                <a:lnTo>
                  <a:pt x="836882" y="293369"/>
                </a:lnTo>
                <a:lnTo>
                  <a:pt x="840065" y="303529"/>
                </a:lnTo>
                <a:lnTo>
                  <a:pt x="852230" y="355599"/>
                </a:lnTo>
                <a:lnTo>
                  <a:pt x="857386" y="397509"/>
                </a:lnTo>
                <a:lnTo>
                  <a:pt x="858549" y="429259"/>
                </a:lnTo>
                <a:lnTo>
                  <a:pt x="858420" y="439419"/>
                </a:lnTo>
                <a:lnTo>
                  <a:pt x="855321" y="481329"/>
                </a:lnTo>
                <a:lnTo>
                  <a:pt x="848118" y="523239"/>
                </a:lnTo>
                <a:lnTo>
                  <a:pt x="836882" y="563879"/>
                </a:lnTo>
                <a:lnTo>
                  <a:pt x="833456" y="572769"/>
                </a:lnTo>
                <a:lnTo>
                  <a:pt x="829786" y="582929"/>
                </a:lnTo>
                <a:lnTo>
                  <a:pt x="825872" y="593089"/>
                </a:lnTo>
                <a:lnTo>
                  <a:pt x="821720" y="601979"/>
                </a:lnTo>
                <a:lnTo>
                  <a:pt x="817334" y="612139"/>
                </a:lnTo>
                <a:lnTo>
                  <a:pt x="812714" y="621029"/>
                </a:lnTo>
                <a:lnTo>
                  <a:pt x="807861" y="631189"/>
                </a:lnTo>
                <a:lnTo>
                  <a:pt x="802779" y="640079"/>
                </a:lnTo>
                <a:lnTo>
                  <a:pt x="780241" y="675639"/>
                </a:lnTo>
                <a:lnTo>
                  <a:pt x="767694" y="692149"/>
                </a:lnTo>
                <a:lnTo>
                  <a:pt x="761108" y="701039"/>
                </a:lnTo>
                <a:lnTo>
                  <a:pt x="754323" y="708659"/>
                </a:lnTo>
                <a:lnTo>
                  <a:pt x="747346" y="717549"/>
                </a:lnTo>
                <a:lnTo>
                  <a:pt x="740178" y="725169"/>
                </a:lnTo>
                <a:lnTo>
                  <a:pt x="732817" y="732789"/>
                </a:lnTo>
                <a:lnTo>
                  <a:pt x="725274" y="739139"/>
                </a:lnTo>
                <a:lnTo>
                  <a:pt x="717558" y="746759"/>
                </a:lnTo>
                <a:lnTo>
                  <a:pt x="709667" y="753109"/>
                </a:lnTo>
                <a:lnTo>
                  <a:pt x="701603" y="760729"/>
                </a:lnTo>
                <a:lnTo>
                  <a:pt x="693375" y="767079"/>
                </a:lnTo>
                <a:lnTo>
                  <a:pt x="684993" y="773429"/>
                </a:lnTo>
                <a:lnTo>
                  <a:pt x="676457" y="779779"/>
                </a:lnTo>
                <a:lnTo>
                  <a:pt x="667766" y="786129"/>
                </a:lnTo>
                <a:lnTo>
                  <a:pt x="649966" y="796289"/>
                </a:lnTo>
                <a:lnTo>
                  <a:pt x="640866" y="802639"/>
                </a:lnTo>
                <a:lnTo>
                  <a:pt x="631633" y="807719"/>
                </a:lnTo>
                <a:lnTo>
                  <a:pt x="622278" y="811529"/>
                </a:lnTo>
                <a:lnTo>
                  <a:pt x="603237" y="821689"/>
                </a:lnTo>
                <a:lnTo>
                  <a:pt x="573893" y="833119"/>
                </a:lnTo>
                <a:lnTo>
                  <a:pt x="563933" y="835659"/>
                </a:lnTo>
                <a:lnTo>
                  <a:pt x="553886" y="839469"/>
                </a:lnTo>
                <a:lnTo>
                  <a:pt x="502661" y="852169"/>
                </a:lnTo>
                <a:lnTo>
                  <a:pt x="460851" y="857249"/>
                </a:lnTo>
                <a:close/>
              </a:path>
              <a:path w="859155" h="858519">
                <a:moveTo>
                  <a:pt x="429274" y="858519"/>
                </a:moveTo>
                <a:lnTo>
                  <a:pt x="418736" y="857249"/>
                </a:lnTo>
                <a:lnTo>
                  <a:pt x="439812" y="857249"/>
                </a:lnTo>
                <a:lnTo>
                  <a:pt x="429274" y="858519"/>
                </a:lnTo>
                <a:close/>
              </a:path>
            </a:pathLst>
          </a:custGeom>
          <a:solidFill>
            <a:srgbClr val="FF57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70239" y="1017801"/>
            <a:ext cx="481013" cy="481013"/>
          </a:xfrm>
          <a:custGeom>
            <a:avLst/>
            <a:gdLst/>
            <a:ahLst/>
            <a:cxnLst/>
            <a:rect l="l" t="t" r="r" b="b"/>
            <a:pathLst>
              <a:path w="962025" h="962025">
                <a:moveTo>
                  <a:pt x="480993" y="961996"/>
                </a:moveTo>
                <a:lnTo>
                  <a:pt x="431881" y="959508"/>
                </a:lnTo>
                <a:lnTo>
                  <a:pt x="384172" y="952207"/>
                </a:lnTo>
                <a:lnTo>
                  <a:pt x="338111" y="940336"/>
                </a:lnTo>
                <a:lnTo>
                  <a:pt x="293939" y="924140"/>
                </a:lnTo>
                <a:lnTo>
                  <a:pt x="251902" y="903860"/>
                </a:lnTo>
                <a:lnTo>
                  <a:pt x="212243" y="879742"/>
                </a:lnTo>
                <a:lnTo>
                  <a:pt x="175205" y="852028"/>
                </a:lnTo>
                <a:lnTo>
                  <a:pt x="141031" y="820963"/>
                </a:lnTo>
                <a:lnTo>
                  <a:pt x="109966" y="786789"/>
                </a:lnTo>
                <a:lnTo>
                  <a:pt x="82252" y="749750"/>
                </a:lnTo>
                <a:lnTo>
                  <a:pt x="58134" y="710090"/>
                </a:lnTo>
                <a:lnTo>
                  <a:pt x="37855" y="668052"/>
                </a:lnTo>
                <a:lnTo>
                  <a:pt x="21659" y="623879"/>
                </a:lnTo>
                <a:lnTo>
                  <a:pt x="9788" y="577816"/>
                </a:lnTo>
                <a:lnTo>
                  <a:pt x="2487" y="530106"/>
                </a:lnTo>
                <a:lnTo>
                  <a:pt x="0" y="480993"/>
                </a:lnTo>
                <a:lnTo>
                  <a:pt x="2487" y="431882"/>
                </a:lnTo>
                <a:lnTo>
                  <a:pt x="9788" y="384175"/>
                </a:lnTo>
                <a:lnTo>
                  <a:pt x="21659" y="338114"/>
                </a:lnTo>
                <a:lnTo>
                  <a:pt x="37855" y="293944"/>
                </a:lnTo>
                <a:lnTo>
                  <a:pt x="58134" y="251907"/>
                </a:lnTo>
                <a:lnTo>
                  <a:pt x="82252" y="212247"/>
                </a:lnTo>
                <a:lnTo>
                  <a:pt x="109966" y="175209"/>
                </a:lnTo>
                <a:lnTo>
                  <a:pt x="141031" y="141035"/>
                </a:lnTo>
                <a:lnTo>
                  <a:pt x="175205" y="109969"/>
                </a:lnTo>
                <a:lnTo>
                  <a:pt x="212243" y="82255"/>
                </a:lnTo>
                <a:lnTo>
                  <a:pt x="251902" y="58136"/>
                </a:lnTo>
                <a:lnTo>
                  <a:pt x="293939" y="37857"/>
                </a:lnTo>
                <a:lnTo>
                  <a:pt x="338111" y="21660"/>
                </a:lnTo>
                <a:lnTo>
                  <a:pt x="384172" y="9789"/>
                </a:lnTo>
                <a:lnTo>
                  <a:pt x="431881" y="2487"/>
                </a:lnTo>
                <a:lnTo>
                  <a:pt x="480993" y="0"/>
                </a:lnTo>
                <a:lnTo>
                  <a:pt x="530105" y="2487"/>
                </a:lnTo>
                <a:lnTo>
                  <a:pt x="577815" y="9789"/>
                </a:lnTo>
                <a:lnTo>
                  <a:pt x="623878" y="21660"/>
                </a:lnTo>
                <a:lnTo>
                  <a:pt x="654720" y="32968"/>
                </a:lnTo>
                <a:lnTo>
                  <a:pt x="480993" y="32968"/>
                </a:lnTo>
                <a:lnTo>
                  <a:pt x="432248" y="35602"/>
                </a:lnTo>
                <a:lnTo>
                  <a:pt x="385007" y="43320"/>
                </a:lnTo>
                <a:lnTo>
                  <a:pt x="339543" y="55847"/>
                </a:lnTo>
                <a:lnTo>
                  <a:pt x="296133" y="72907"/>
                </a:lnTo>
                <a:lnTo>
                  <a:pt x="255052" y="94225"/>
                </a:lnTo>
                <a:lnTo>
                  <a:pt x="216576" y="119526"/>
                </a:lnTo>
                <a:lnTo>
                  <a:pt x="180980" y="148533"/>
                </a:lnTo>
                <a:lnTo>
                  <a:pt x="148540" y="180972"/>
                </a:lnTo>
                <a:lnTo>
                  <a:pt x="119531" y="216567"/>
                </a:lnTo>
                <a:lnTo>
                  <a:pt x="94230" y="255043"/>
                </a:lnTo>
                <a:lnTo>
                  <a:pt x="72910" y="296125"/>
                </a:lnTo>
                <a:lnTo>
                  <a:pt x="55849" y="339535"/>
                </a:lnTo>
                <a:lnTo>
                  <a:pt x="43321" y="385001"/>
                </a:lnTo>
                <a:lnTo>
                  <a:pt x="35602" y="432245"/>
                </a:lnTo>
                <a:lnTo>
                  <a:pt x="32968" y="480993"/>
                </a:lnTo>
                <a:lnTo>
                  <a:pt x="35602" y="529747"/>
                </a:lnTo>
                <a:lnTo>
                  <a:pt x="43321" y="577000"/>
                </a:lnTo>
                <a:lnTo>
                  <a:pt x="55850" y="622470"/>
                </a:lnTo>
                <a:lnTo>
                  <a:pt x="72912" y="665883"/>
                </a:lnTo>
                <a:lnTo>
                  <a:pt x="94232" y="706966"/>
                </a:lnTo>
                <a:lnTo>
                  <a:pt x="119534" y="745442"/>
                </a:lnTo>
                <a:lnTo>
                  <a:pt x="148543" y="781037"/>
                </a:lnTo>
                <a:lnTo>
                  <a:pt x="180984" y="813474"/>
                </a:lnTo>
                <a:lnTo>
                  <a:pt x="216580" y="842480"/>
                </a:lnTo>
                <a:lnTo>
                  <a:pt x="255056" y="867778"/>
                </a:lnTo>
                <a:lnTo>
                  <a:pt x="296137" y="889094"/>
                </a:lnTo>
                <a:lnTo>
                  <a:pt x="339547" y="906152"/>
                </a:lnTo>
                <a:lnTo>
                  <a:pt x="385009" y="918677"/>
                </a:lnTo>
                <a:lnTo>
                  <a:pt x="432250" y="926394"/>
                </a:lnTo>
                <a:lnTo>
                  <a:pt x="480993" y="929027"/>
                </a:lnTo>
                <a:lnTo>
                  <a:pt x="654734" y="929027"/>
                </a:lnTo>
                <a:lnTo>
                  <a:pt x="623889" y="940336"/>
                </a:lnTo>
                <a:lnTo>
                  <a:pt x="577823" y="952207"/>
                </a:lnTo>
                <a:lnTo>
                  <a:pt x="530110" y="959508"/>
                </a:lnTo>
                <a:lnTo>
                  <a:pt x="480993" y="961996"/>
                </a:lnTo>
                <a:close/>
              </a:path>
              <a:path w="962025" h="962025">
                <a:moveTo>
                  <a:pt x="654734" y="929027"/>
                </a:moveTo>
                <a:lnTo>
                  <a:pt x="480993" y="929027"/>
                </a:lnTo>
                <a:lnTo>
                  <a:pt x="529749" y="926393"/>
                </a:lnTo>
                <a:lnTo>
                  <a:pt x="577001" y="918676"/>
                </a:lnTo>
                <a:lnTo>
                  <a:pt x="622473" y="906151"/>
                </a:lnTo>
                <a:lnTo>
                  <a:pt x="665888" y="889092"/>
                </a:lnTo>
                <a:lnTo>
                  <a:pt x="706973" y="867776"/>
                </a:lnTo>
                <a:lnTo>
                  <a:pt x="745452" y="842477"/>
                </a:lnTo>
                <a:lnTo>
                  <a:pt x="781050" y="813471"/>
                </a:lnTo>
                <a:lnTo>
                  <a:pt x="813490" y="781033"/>
                </a:lnTo>
                <a:lnTo>
                  <a:pt x="842499" y="745438"/>
                </a:lnTo>
                <a:lnTo>
                  <a:pt x="867799" y="706962"/>
                </a:lnTo>
                <a:lnTo>
                  <a:pt x="889118" y="665879"/>
                </a:lnTo>
                <a:lnTo>
                  <a:pt x="906178" y="622466"/>
                </a:lnTo>
                <a:lnTo>
                  <a:pt x="918704" y="576997"/>
                </a:lnTo>
                <a:lnTo>
                  <a:pt x="926422" y="529747"/>
                </a:lnTo>
                <a:lnTo>
                  <a:pt x="929056" y="480993"/>
                </a:lnTo>
                <a:lnTo>
                  <a:pt x="926427" y="432245"/>
                </a:lnTo>
                <a:lnTo>
                  <a:pt x="918712" y="385001"/>
                </a:lnTo>
                <a:lnTo>
                  <a:pt x="906188" y="339535"/>
                </a:lnTo>
                <a:lnTo>
                  <a:pt x="889128" y="296125"/>
                </a:lnTo>
                <a:lnTo>
                  <a:pt x="867810" y="255043"/>
                </a:lnTo>
                <a:lnTo>
                  <a:pt x="842508" y="216567"/>
                </a:lnTo>
                <a:lnTo>
                  <a:pt x="813498" y="180972"/>
                </a:lnTo>
                <a:lnTo>
                  <a:pt x="781056" y="148533"/>
                </a:lnTo>
                <a:lnTo>
                  <a:pt x="745456" y="119526"/>
                </a:lnTo>
                <a:lnTo>
                  <a:pt x="706976" y="94225"/>
                </a:lnTo>
                <a:lnTo>
                  <a:pt x="665889" y="72907"/>
                </a:lnTo>
                <a:lnTo>
                  <a:pt x="622472" y="55847"/>
                </a:lnTo>
                <a:lnTo>
                  <a:pt x="577000" y="43320"/>
                </a:lnTo>
                <a:lnTo>
                  <a:pt x="529748" y="35602"/>
                </a:lnTo>
                <a:lnTo>
                  <a:pt x="480993" y="32968"/>
                </a:lnTo>
                <a:lnTo>
                  <a:pt x="654720" y="32968"/>
                </a:lnTo>
                <a:lnTo>
                  <a:pt x="710092" y="58136"/>
                </a:lnTo>
                <a:lnTo>
                  <a:pt x="749755" y="82255"/>
                </a:lnTo>
                <a:lnTo>
                  <a:pt x="786796" y="109969"/>
                </a:lnTo>
                <a:lnTo>
                  <a:pt x="820974" y="141035"/>
                </a:lnTo>
                <a:lnTo>
                  <a:pt x="852042" y="175209"/>
                </a:lnTo>
                <a:lnTo>
                  <a:pt x="879759" y="212247"/>
                </a:lnTo>
                <a:lnTo>
                  <a:pt x="903881" y="251907"/>
                </a:lnTo>
                <a:lnTo>
                  <a:pt x="924163" y="293944"/>
                </a:lnTo>
                <a:lnTo>
                  <a:pt x="940362" y="338114"/>
                </a:lnTo>
                <a:lnTo>
                  <a:pt x="952234" y="384175"/>
                </a:lnTo>
                <a:lnTo>
                  <a:pt x="959536" y="431882"/>
                </a:lnTo>
                <a:lnTo>
                  <a:pt x="962024" y="480993"/>
                </a:lnTo>
                <a:lnTo>
                  <a:pt x="959537" y="530106"/>
                </a:lnTo>
                <a:lnTo>
                  <a:pt x="952235" y="577816"/>
                </a:lnTo>
                <a:lnTo>
                  <a:pt x="940364" y="623879"/>
                </a:lnTo>
                <a:lnTo>
                  <a:pt x="924167" y="668052"/>
                </a:lnTo>
                <a:lnTo>
                  <a:pt x="903886" y="710090"/>
                </a:lnTo>
                <a:lnTo>
                  <a:pt x="879767" y="749750"/>
                </a:lnTo>
                <a:lnTo>
                  <a:pt x="852052" y="786789"/>
                </a:lnTo>
                <a:lnTo>
                  <a:pt x="820984" y="820963"/>
                </a:lnTo>
                <a:lnTo>
                  <a:pt x="786808" y="852028"/>
                </a:lnTo>
                <a:lnTo>
                  <a:pt x="749767" y="879742"/>
                </a:lnTo>
                <a:lnTo>
                  <a:pt x="710105" y="903860"/>
                </a:lnTo>
                <a:lnTo>
                  <a:pt x="668064" y="924140"/>
                </a:lnTo>
                <a:lnTo>
                  <a:pt x="654734" y="929027"/>
                </a:lnTo>
                <a:close/>
              </a:path>
            </a:pathLst>
          </a:custGeom>
          <a:solidFill>
            <a:srgbClr val="FF57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26780" y="1114316"/>
            <a:ext cx="178435" cy="285115"/>
          </a:xfrm>
          <a:custGeom>
            <a:avLst/>
            <a:gdLst/>
            <a:ahLst/>
            <a:cxnLst/>
            <a:rect l="l" t="t" r="r" b="b"/>
            <a:pathLst>
              <a:path w="356869" h="570230">
                <a:moveTo>
                  <a:pt x="318299" y="425465"/>
                </a:moveTo>
                <a:lnTo>
                  <a:pt x="38278" y="425465"/>
                </a:lnTo>
                <a:lnTo>
                  <a:pt x="47853" y="424703"/>
                </a:lnTo>
                <a:lnTo>
                  <a:pt x="56102" y="422315"/>
                </a:lnTo>
                <a:lnTo>
                  <a:pt x="78578" y="384540"/>
                </a:lnTo>
                <a:lnTo>
                  <a:pt x="79184" y="198821"/>
                </a:lnTo>
                <a:lnTo>
                  <a:pt x="0" y="198561"/>
                </a:lnTo>
                <a:lnTo>
                  <a:pt x="346" y="71084"/>
                </a:lnTo>
                <a:lnTo>
                  <a:pt x="45475" y="66023"/>
                </a:lnTo>
                <a:lnTo>
                  <a:pt x="85300" y="47533"/>
                </a:lnTo>
                <a:lnTo>
                  <a:pt x="106931" y="10320"/>
                </a:lnTo>
                <a:lnTo>
                  <a:pt x="107621" y="0"/>
                </a:lnTo>
                <a:lnTo>
                  <a:pt x="286491" y="615"/>
                </a:lnTo>
                <a:lnTo>
                  <a:pt x="285273" y="384607"/>
                </a:lnTo>
                <a:lnTo>
                  <a:pt x="286004" y="396361"/>
                </a:lnTo>
                <a:lnTo>
                  <a:pt x="288315" y="405934"/>
                </a:lnTo>
                <a:lnTo>
                  <a:pt x="292208" y="413262"/>
                </a:lnTo>
                <a:lnTo>
                  <a:pt x="297689" y="418346"/>
                </a:lnTo>
                <a:lnTo>
                  <a:pt x="304413" y="421851"/>
                </a:lnTo>
                <a:lnTo>
                  <a:pt x="312032" y="424352"/>
                </a:lnTo>
                <a:lnTo>
                  <a:pt x="318299" y="425465"/>
                </a:lnTo>
                <a:close/>
              </a:path>
              <a:path w="356869" h="570230">
                <a:moveTo>
                  <a:pt x="355699" y="569788"/>
                </a:moveTo>
                <a:lnTo>
                  <a:pt x="6888" y="568691"/>
                </a:lnTo>
                <a:lnTo>
                  <a:pt x="7369" y="425397"/>
                </a:lnTo>
                <a:lnTo>
                  <a:pt x="318299" y="425465"/>
                </a:lnTo>
                <a:lnTo>
                  <a:pt x="320546" y="425863"/>
                </a:lnTo>
                <a:lnTo>
                  <a:pt x="329955" y="426398"/>
                </a:lnTo>
                <a:lnTo>
                  <a:pt x="356247" y="426465"/>
                </a:lnTo>
                <a:lnTo>
                  <a:pt x="355699" y="56978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250055" y="408375"/>
            <a:ext cx="3192463" cy="408766"/>
          </a:xfrm>
          <a:prstGeom prst="rect">
            <a:avLst/>
          </a:prstGeom>
        </p:spPr>
        <p:txBody>
          <a:bodyPr vert="horz" wrap="square" lIns="0" tIns="857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6350">
              <a:spcBef>
                <a:spcPts val="68"/>
              </a:spcBef>
            </a:pPr>
            <a:r>
              <a:rPr sz="2600" spc="75" dirty="0"/>
              <a:t>VALUE</a:t>
            </a:r>
            <a:r>
              <a:rPr sz="2600" spc="-40" dirty="0"/>
              <a:t> </a:t>
            </a:r>
            <a:r>
              <a:rPr sz="2600" spc="100" dirty="0"/>
              <a:t>CO-CREATION:</a:t>
            </a:r>
            <a:endParaRPr sz="2600" dirty="0"/>
          </a:p>
        </p:txBody>
      </p:sp>
      <p:sp>
        <p:nvSpPr>
          <p:cNvPr id="6" name="object 6"/>
          <p:cNvSpPr txBox="1"/>
          <p:nvPr/>
        </p:nvSpPr>
        <p:spPr>
          <a:xfrm>
            <a:off x="937687" y="974437"/>
            <a:ext cx="7910195" cy="808876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/>
          <a:p>
            <a:pPr marL="6350">
              <a:spcBef>
                <a:spcPts val="68"/>
              </a:spcBef>
            </a:pPr>
            <a:r>
              <a:rPr sz="2600" b="1" i="1" spc="105" dirty="0">
                <a:latin typeface="Calibri"/>
                <a:cs typeface="Calibri"/>
              </a:rPr>
              <a:t>Gli</a:t>
            </a:r>
            <a:r>
              <a:rPr sz="2600" b="1" i="1" spc="-13" dirty="0">
                <a:latin typeface="Calibri"/>
                <a:cs typeface="Calibri"/>
              </a:rPr>
              <a:t> </a:t>
            </a:r>
            <a:r>
              <a:rPr sz="2600" b="1" i="1" spc="138" dirty="0">
                <a:latin typeface="Calibri"/>
                <a:cs typeface="Calibri"/>
              </a:rPr>
              <a:t>elementi</a:t>
            </a:r>
            <a:r>
              <a:rPr sz="2600" b="1" i="1" spc="-13" dirty="0">
                <a:latin typeface="Calibri"/>
                <a:cs typeface="Calibri"/>
              </a:rPr>
              <a:t> </a:t>
            </a:r>
            <a:r>
              <a:rPr sz="2600" b="1" i="1" spc="133" dirty="0">
                <a:latin typeface="Calibri"/>
                <a:cs typeface="Calibri"/>
              </a:rPr>
              <a:t>di</a:t>
            </a:r>
            <a:r>
              <a:rPr sz="2600" b="1" i="1" spc="-13" dirty="0">
                <a:latin typeface="Calibri"/>
                <a:cs typeface="Calibri"/>
              </a:rPr>
              <a:t> </a:t>
            </a:r>
            <a:r>
              <a:rPr sz="2600" b="1" i="1" spc="133" dirty="0">
                <a:latin typeface="Calibri"/>
                <a:cs typeface="Calibri"/>
              </a:rPr>
              <a:t>architettura</a:t>
            </a:r>
            <a:r>
              <a:rPr sz="2600" b="1" i="1" spc="-13" dirty="0">
                <a:latin typeface="Calibri"/>
                <a:cs typeface="Calibri"/>
              </a:rPr>
              <a:t> </a:t>
            </a:r>
            <a:r>
              <a:rPr sz="2600" b="1" i="1" spc="133" dirty="0">
                <a:latin typeface="Calibri"/>
                <a:cs typeface="Calibri"/>
              </a:rPr>
              <a:t>di</a:t>
            </a:r>
            <a:r>
              <a:rPr sz="2600" b="1" i="1" spc="-13" dirty="0">
                <a:latin typeface="Calibri"/>
                <a:cs typeface="Calibri"/>
              </a:rPr>
              <a:t> </a:t>
            </a:r>
            <a:r>
              <a:rPr sz="2600" b="1" i="1" spc="183" dirty="0">
                <a:latin typeface="Calibri"/>
                <a:cs typeface="Calibri"/>
              </a:rPr>
              <a:t>un</a:t>
            </a:r>
            <a:r>
              <a:rPr lang="it-IT" sz="2600" b="1" i="1" spc="183" dirty="0">
                <a:latin typeface="Calibri"/>
                <a:cs typeface="Calibri"/>
              </a:rPr>
              <a:t>a PA che va verso una</a:t>
            </a:r>
            <a:r>
              <a:rPr sz="2600" b="1" i="1" spc="-10" dirty="0">
                <a:latin typeface="Calibri"/>
                <a:cs typeface="Calibri"/>
              </a:rPr>
              <a:t> </a:t>
            </a:r>
            <a:r>
              <a:rPr sz="2600" b="1" i="1" spc="120" dirty="0">
                <a:latin typeface="Calibri"/>
                <a:cs typeface="Calibri"/>
              </a:rPr>
              <a:t>Society</a:t>
            </a:r>
            <a:r>
              <a:rPr sz="2600" b="1" i="1" spc="-13" dirty="0">
                <a:latin typeface="Calibri"/>
                <a:cs typeface="Calibri"/>
              </a:rPr>
              <a:t> </a:t>
            </a:r>
            <a:r>
              <a:rPr sz="2600" b="1" i="1" spc="63" dirty="0">
                <a:latin typeface="Calibri"/>
                <a:cs typeface="Calibri"/>
              </a:rPr>
              <a:t>5.0</a:t>
            </a:r>
            <a:endParaRPr sz="2600" dirty="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102534" y="1934896"/>
            <a:ext cx="5042518" cy="406572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999674" y="2488656"/>
            <a:ext cx="1693227" cy="494686"/>
          </a:xfrm>
          <a:prstGeom prst="rect">
            <a:avLst/>
          </a:prstGeom>
        </p:spPr>
        <p:txBody>
          <a:bodyPr vert="horz" wrap="square" lIns="0" tIns="7302" rIns="0" bIns="0" rtlCol="0">
            <a:spAutoFit/>
          </a:bodyPr>
          <a:lstStyle/>
          <a:p>
            <a:pPr marL="6350">
              <a:lnSpc>
                <a:spcPts val="1015"/>
              </a:lnSpc>
              <a:spcBef>
                <a:spcPts val="57"/>
              </a:spcBef>
            </a:pPr>
            <a:r>
              <a:rPr sz="975" b="1" spc="5" dirty="0">
                <a:latin typeface="Arial"/>
                <a:cs typeface="Arial"/>
              </a:rPr>
              <a:t>SISTEMI E TECNOLOGIE</a:t>
            </a:r>
            <a:r>
              <a:rPr sz="975" b="1" spc="-35" dirty="0">
                <a:latin typeface="Arial"/>
                <a:cs typeface="Arial"/>
              </a:rPr>
              <a:t> </a:t>
            </a:r>
            <a:r>
              <a:rPr sz="975" b="1" spc="3" dirty="0">
                <a:latin typeface="Arial"/>
                <a:cs typeface="Arial"/>
              </a:rPr>
              <a:t>DI:</a:t>
            </a:r>
            <a:endParaRPr sz="975">
              <a:latin typeface="Arial"/>
              <a:cs typeface="Arial"/>
            </a:endParaRPr>
          </a:p>
          <a:p>
            <a:pPr marL="117158" indent="-111125">
              <a:lnSpc>
                <a:spcPts val="860"/>
              </a:lnSpc>
              <a:buChar char="-"/>
              <a:tabLst>
                <a:tab pos="117158" algn="l"/>
                <a:tab pos="117475" algn="l"/>
              </a:tabLst>
            </a:pPr>
            <a:r>
              <a:rPr sz="975" b="1" spc="5" dirty="0">
                <a:latin typeface="Arial"/>
                <a:cs typeface="Arial"/>
              </a:rPr>
              <a:t>RACCOLTA</a:t>
            </a:r>
            <a:endParaRPr sz="975">
              <a:latin typeface="Arial"/>
              <a:cs typeface="Arial"/>
            </a:endParaRPr>
          </a:p>
          <a:p>
            <a:pPr marL="117158" indent="-111125">
              <a:lnSpc>
                <a:spcPts val="860"/>
              </a:lnSpc>
              <a:buChar char="-"/>
              <a:tabLst>
                <a:tab pos="117158" algn="l"/>
                <a:tab pos="117475" algn="l"/>
              </a:tabLst>
            </a:pPr>
            <a:r>
              <a:rPr sz="975" b="1" spc="5" dirty="0">
                <a:latin typeface="Arial"/>
                <a:cs typeface="Arial"/>
              </a:rPr>
              <a:t>ELABORAZIONE</a:t>
            </a:r>
            <a:endParaRPr sz="975">
              <a:latin typeface="Arial"/>
              <a:cs typeface="Arial"/>
            </a:endParaRPr>
          </a:p>
          <a:p>
            <a:pPr marL="117158" indent="-111125">
              <a:lnSpc>
                <a:spcPts val="1015"/>
              </a:lnSpc>
              <a:buChar char="-"/>
              <a:tabLst>
                <a:tab pos="117158" algn="l"/>
                <a:tab pos="117475" algn="l"/>
              </a:tabLst>
            </a:pPr>
            <a:r>
              <a:rPr sz="975" b="1" spc="5" dirty="0">
                <a:latin typeface="Arial"/>
                <a:cs typeface="Arial"/>
              </a:rPr>
              <a:t>DIFFUSIONE</a:t>
            </a:r>
            <a:endParaRPr sz="975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047248" y="3774933"/>
            <a:ext cx="1204278" cy="581827"/>
          </a:xfrm>
          <a:prstGeom prst="rect">
            <a:avLst/>
          </a:prstGeom>
        </p:spPr>
        <p:txBody>
          <a:bodyPr vert="horz" wrap="square" lIns="0" tIns="6668" rIns="0" bIns="0" rtlCol="0">
            <a:spAutoFit/>
          </a:bodyPr>
          <a:lstStyle/>
          <a:p>
            <a:pPr marL="6350">
              <a:lnSpc>
                <a:spcPts val="728"/>
              </a:lnSpc>
              <a:spcBef>
                <a:spcPts val="53"/>
              </a:spcBef>
            </a:pPr>
            <a:r>
              <a:rPr sz="700" b="1" dirty="0">
                <a:latin typeface="Arial"/>
                <a:cs typeface="Arial"/>
              </a:rPr>
              <a:t>MODALITÀ</a:t>
            </a:r>
            <a:endParaRPr sz="700" dirty="0">
              <a:latin typeface="Arial"/>
              <a:cs typeface="Arial"/>
            </a:endParaRPr>
          </a:p>
          <a:p>
            <a:pPr marL="6350" marR="2540">
              <a:lnSpc>
                <a:spcPct val="73300"/>
              </a:lnSpc>
              <a:spcBef>
                <a:spcPts val="113"/>
              </a:spcBef>
            </a:pPr>
            <a:r>
              <a:rPr sz="700" b="1" dirty="0">
                <a:latin typeface="Arial"/>
                <a:cs typeface="Arial"/>
              </a:rPr>
              <a:t>DI INCENTIVAZIONE</a:t>
            </a:r>
            <a:r>
              <a:rPr lang="it-IT" sz="700" b="1" dirty="0">
                <a:latin typeface="Arial"/>
                <a:cs typeface="Arial"/>
              </a:rPr>
              <a:t>/OBBLIGHI </a:t>
            </a:r>
            <a:r>
              <a:rPr sz="700" b="1" dirty="0">
                <a:latin typeface="Arial"/>
                <a:cs typeface="Arial"/>
              </a:rPr>
              <a:t> MOTIVAZIONE</a:t>
            </a:r>
            <a:r>
              <a:rPr sz="700" b="1" spc="-3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PREMIALITÀ  </a:t>
            </a:r>
            <a:r>
              <a:rPr sz="700" b="1" spc="3" dirty="0">
                <a:latin typeface="Arial"/>
                <a:cs typeface="Arial"/>
              </a:rPr>
              <a:t>PER </a:t>
            </a:r>
            <a:r>
              <a:rPr sz="700" b="1" dirty="0">
                <a:latin typeface="Arial"/>
                <a:cs typeface="Arial"/>
              </a:rPr>
              <a:t>GLI </a:t>
            </a:r>
            <a:r>
              <a:rPr sz="700" b="1" spc="3" dirty="0">
                <a:latin typeface="Arial"/>
                <a:cs typeface="Arial"/>
              </a:rPr>
              <a:t>STAKEHOLDER </a:t>
            </a:r>
            <a:r>
              <a:rPr sz="700" b="1" dirty="0">
                <a:latin typeface="Arial"/>
                <a:cs typeface="Arial"/>
              </a:rPr>
              <a:t>DI  </a:t>
            </a:r>
            <a:r>
              <a:rPr sz="700" b="1" spc="3" dirty="0">
                <a:latin typeface="Arial"/>
                <a:cs typeface="Arial"/>
              </a:rPr>
              <a:t>UN</a:t>
            </a:r>
            <a:r>
              <a:rPr sz="700" b="1" spc="-3" dirty="0">
                <a:latin typeface="Arial"/>
                <a:cs typeface="Arial"/>
              </a:rPr>
              <a:t> </a:t>
            </a:r>
            <a:r>
              <a:rPr sz="700" b="1" spc="3" dirty="0">
                <a:latin typeface="Arial"/>
                <a:cs typeface="Arial"/>
              </a:rPr>
              <a:t>PROCESSO</a:t>
            </a:r>
            <a:endParaRPr sz="7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009199" y="4909198"/>
            <a:ext cx="1244918" cy="612668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6350" marR="2540">
              <a:lnSpc>
                <a:spcPct val="74600"/>
              </a:lnSpc>
              <a:spcBef>
                <a:spcPts val="320"/>
              </a:spcBef>
            </a:pPr>
            <a:r>
              <a:rPr sz="825" b="1" spc="10" dirty="0">
                <a:latin typeface="Arial"/>
                <a:cs typeface="Arial"/>
              </a:rPr>
              <a:t>MODELLI  ORGANIZZATIVI </a:t>
            </a:r>
            <a:r>
              <a:rPr sz="825" b="1" spc="8" dirty="0">
                <a:latin typeface="Arial"/>
                <a:cs typeface="Arial"/>
              </a:rPr>
              <a:t>DI  </a:t>
            </a:r>
            <a:r>
              <a:rPr sz="825" b="1" spc="13" dirty="0">
                <a:latin typeface="Arial"/>
                <a:cs typeface="Arial"/>
              </a:rPr>
              <a:t>CONTROLLO </a:t>
            </a:r>
            <a:r>
              <a:rPr sz="825" b="1" spc="10" dirty="0">
                <a:latin typeface="Arial"/>
                <a:cs typeface="Arial"/>
              </a:rPr>
              <a:t>DEL  SISTEMA </a:t>
            </a:r>
            <a:r>
              <a:rPr sz="825" b="1" spc="8" dirty="0">
                <a:latin typeface="Arial"/>
                <a:cs typeface="Arial"/>
              </a:rPr>
              <a:t>DI  </a:t>
            </a:r>
            <a:r>
              <a:rPr sz="825" b="1" spc="10" dirty="0">
                <a:latin typeface="Arial"/>
                <a:cs typeface="Arial"/>
              </a:rPr>
              <a:t>PRODUZIONE/EROGAZI  </a:t>
            </a:r>
            <a:r>
              <a:rPr sz="825" b="1" spc="13" dirty="0">
                <a:latin typeface="Arial"/>
                <a:cs typeface="Arial"/>
              </a:rPr>
              <a:t>ONE </a:t>
            </a:r>
            <a:r>
              <a:rPr sz="825" b="1" spc="8" dirty="0">
                <a:latin typeface="Arial"/>
                <a:cs typeface="Arial"/>
              </a:rPr>
              <a:t>DI </a:t>
            </a:r>
            <a:r>
              <a:rPr sz="825" b="1" spc="13" dirty="0">
                <a:latin typeface="Arial"/>
                <a:cs typeface="Arial"/>
              </a:rPr>
              <a:t>UN</a:t>
            </a:r>
            <a:r>
              <a:rPr sz="825" b="1" spc="-20" dirty="0">
                <a:latin typeface="Arial"/>
                <a:cs typeface="Arial"/>
              </a:rPr>
              <a:t> </a:t>
            </a:r>
            <a:r>
              <a:rPr sz="825" b="1" spc="10" dirty="0">
                <a:latin typeface="Arial"/>
                <a:cs typeface="Arial"/>
              </a:rPr>
              <a:t>SERVIZIO</a:t>
            </a:r>
            <a:endParaRPr sz="825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621504" y="3910866"/>
            <a:ext cx="755650" cy="157414"/>
          </a:xfrm>
          <a:prstGeom prst="rect">
            <a:avLst/>
          </a:prstGeom>
        </p:spPr>
        <p:txBody>
          <a:bodyPr vert="horz" wrap="square" lIns="0" tIns="7302" rIns="0" bIns="0" rtlCol="0">
            <a:spAutoFit/>
          </a:bodyPr>
          <a:lstStyle/>
          <a:p>
            <a:pPr marL="6350">
              <a:spcBef>
                <a:spcPts val="57"/>
              </a:spcBef>
            </a:pPr>
            <a:r>
              <a:rPr sz="975" b="1" spc="5" dirty="0">
                <a:latin typeface="Arial"/>
                <a:cs typeface="Arial"/>
              </a:rPr>
              <a:t>EDUCATION</a:t>
            </a:r>
            <a:endParaRPr sz="975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831520" y="3826969"/>
            <a:ext cx="1004253" cy="342594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6350" marR="2540">
              <a:lnSpc>
                <a:spcPct val="73700"/>
              </a:lnSpc>
              <a:spcBef>
                <a:spcPts val="335"/>
              </a:spcBef>
            </a:pPr>
            <a:r>
              <a:rPr sz="875" b="1" spc="5" dirty="0">
                <a:latin typeface="Arial"/>
                <a:cs typeface="Arial"/>
              </a:rPr>
              <a:t>COMUNICAZIONE/  PROMOZIONE  DEL</a:t>
            </a:r>
            <a:r>
              <a:rPr sz="875" b="1" spc="-5" dirty="0">
                <a:latin typeface="Arial"/>
                <a:cs typeface="Arial"/>
              </a:rPr>
              <a:t> </a:t>
            </a:r>
            <a:r>
              <a:rPr sz="875" b="1" spc="5" dirty="0">
                <a:latin typeface="Arial"/>
                <a:cs typeface="Arial"/>
              </a:rPr>
              <a:t>SISTEMA</a:t>
            </a:r>
            <a:endParaRPr sz="875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95624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74846" y="860775"/>
            <a:ext cx="4383088" cy="506549"/>
          </a:xfrm>
          <a:prstGeom prst="rect">
            <a:avLst/>
          </a:prstGeom>
        </p:spPr>
        <p:txBody>
          <a:bodyPr vert="horz" wrap="square" lIns="0" tIns="635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6350">
              <a:spcBef>
                <a:spcPts val="50"/>
              </a:spcBef>
            </a:pPr>
            <a:r>
              <a:rPr sz="3250" spc="98" dirty="0"/>
              <a:t>SISTEMI </a:t>
            </a:r>
            <a:r>
              <a:rPr sz="3250" spc="213" dirty="0"/>
              <a:t>e</a:t>
            </a:r>
            <a:r>
              <a:rPr sz="3250" spc="-168" dirty="0"/>
              <a:t> </a:t>
            </a:r>
            <a:r>
              <a:rPr sz="3250" spc="135" dirty="0"/>
              <a:t>TECNOLOGIE:</a:t>
            </a:r>
            <a:endParaRPr sz="3250"/>
          </a:p>
        </p:txBody>
      </p:sp>
      <p:sp>
        <p:nvSpPr>
          <p:cNvPr id="3" name="object 3"/>
          <p:cNvSpPr txBox="1"/>
          <p:nvPr/>
        </p:nvSpPr>
        <p:spPr>
          <a:xfrm>
            <a:off x="2359382" y="1257575"/>
            <a:ext cx="5110480" cy="352661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6350">
              <a:spcBef>
                <a:spcPts val="50"/>
              </a:spcBef>
            </a:pPr>
            <a:r>
              <a:rPr sz="2250" b="1" spc="-108" dirty="0">
                <a:latin typeface="Lucida Sans"/>
                <a:cs typeface="Lucida Sans"/>
              </a:rPr>
              <a:t>Di</a:t>
            </a:r>
            <a:r>
              <a:rPr sz="2250" b="1" spc="-230" dirty="0">
                <a:latin typeface="Lucida Sans"/>
                <a:cs typeface="Lucida Sans"/>
              </a:rPr>
              <a:t> </a:t>
            </a:r>
            <a:r>
              <a:rPr sz="2250" b="1" spc="-63" dirty="0">
                <a:latin typeface="Lucida Sans"/>
                <a:cs typeface="Lucida Sans"/>
              </a:rPr>
              <a:t>quali</a:t>
            </a:r>
            <a:r>
              <a:rPr sz="2250" b="1" spc="-228" dirty="0">
                <a:latin typeface="Lucida Sans"/>
                <a:cs typeface="Lucida Sans"/>
              </a:rPr>
              <a:t> </a:t>
            </a:r>
            <a:r>
              <a:rPr sz="2250" b="1" spc="-78" dirty="0">
                <a:latin typeface="Lucida Sans"/>
                <a:cs typeface="Lucida Sans"/>
              </a:rPr>
              <a:t>tecnologie</a:t>
            </a:r>
            <a:r>
              <a:rPr sz="2250" b="1" spc="-228" dirty="0">
                <a:latin typeface="Lucida Sans"/>
                <a:cs typeface="Lucida Sans"/>
              </a:rPr>
              <a:t> </a:t>
            </a:r>
            <a:r>
              <a:rPr sz="2250" b="1" spc="-60" dirty="0">
                <a:latin typeface="Lucida Sans"/>
                <a:cs typeface="Lucida Sans"/>
              </a:rPr>
              <a:t>abbiamo</a:t>
            </a:r>
            <a:r>
              <a:rPr sz="2250" b="1" spc="-228" dirty="0">
                <a:latin typeface="Lucida Sans"/>
                <a:cs typeface="Lucida Sans"/>
              </a:rPr>
              <a:t> </a:t>
            </a:r>
            <a:r>
              <a:rPr sz="2250" b="1" spc="-120" dirty="0">
                <a:latin typeface="Lucida Sans"/>
                <a:cs typeface="Lucida Sans"/>
              </a:rPr>
              <a:t>bisogno?</a:t>
            </a:r>
            <a:endParaRPr sz="2250">
              <a:latin typeface="Lucida Sans"/>
              <a:cs typeface="Lucida San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057686" y="2036967"/>
            <a:ext cx="795337" cy="7953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262200" y="2239151"/>
            <a:ext cx="377508" cy="377190"/>
          </a:xfrm>
          <a:custGeom>
            <a:avLst/>
            <a:gdLst/>
            <a:ahLst/>
            <a:cxnLst/>
            <a:rect l="l" t="t" r="r" b="b"/>
            <a:pathLst>
              <a:path w="755014" h="754379">
                <a:moveTo>
                  <a:pt x="414520" y="753109"/>
                </a:moveTo>
                <a:lnTo>
                  <a:pt x="340493" y="753109"/>
                </a:lnTo>
                <a:lnTo>
                  <a:pt x="312951" y="749299"/>
                </a:lnTo>
                <a:lnTo>
                  <a:pt x="303837" y="746759"/>
                </a:lnTo>
                <a:lnTo>
                  <a:pt x="294767" y="745489"/>
                </a:lnTo>
                <a:lnTo>
                  <a:pt x="250290" y="732789"/>
                </a:lnTo>
                <a:lnTo>
                  <a:pt x="241605" y="728979"/>
                </a:lnTo>
                <a:lnTo>
                  <a:pt x="232997" y="726439"/>
                </a:lnTo>
                <a:lnTo>
                  <a:pt x="216053" y="718819"/>
                </a:lnTo>
                <a:lnTo>
                  <a:pt x="207727" y="713739"/>
                </a:lnTo>
                <a:lnTo>
                  <a:pt x="191376" y="706119"/>
                </a:lnTo>
                <a:lnTo>
                  <a:pt x="152558" y="680719"/>
                </a:lnTo>
                <a:lnTo>
                  <a:pt x="145185" y="674369"/>
                </a:lnTo>
                <a:lnTo>
                  <a:pt x="137947" y="669289"/>
                </a:lnTo>
                <a:lnTo>
                  <a:pt x="104014" y="637539"/>
                </a:lnTo>
                <a:lnTo>
                  <a:pt x="85602" y="615949"/>
                </a:lnTo>
                <a:lnTo>
                  <a:pt x="79809" y="609599"/>
                </a:lnTo>
                <a:lnTo>
                  <a:pt x="53610" y="571499"/>
                </a:lnTo>
                <a:lnTo>
                  <a:pt x="48945" y="562609"/>
                </a:lnTo>
                <a:lnTo>
                  <a:pt x="44475" y="554989"/>
                </a:lnTo>
                <a:lnTo>
                  <a:pt x="40205" y="547369"/>
                </a:lnTo>
                <a:lnTo>
                  <a:pt x="36141" y="538479"/>
                </a:lnTo>
                <a:lnTo>
                  <a:pt x="32283" y="529589"/>
                </a:lnTo>
                <a:lnTo>
                  <a:pt x="28631" y="521969"/>
                </a:lnTo>
                <a:lnTo>
                  <a:pt x="13564" y="477519"/>
                </a:lnTo>
                <a:lnTo>
                  <a:pt x="3973" y="431799"/>
                </a:lnTo>
                <a:lnTo>
                  <a:pt x="0" y="386079"/>
                </a:lnTo>
                <a:lnTo>
                  <a:pt x="0" y="368299"/>
                </a:lnTo>
                <a:lnTo>
                  <a:pt x="2726" y="330199"/>
                </a:lnTo>
                <a:lnTo>
                  <a:pt x="11202" y="285749"/>
                </a:lnTo>
                <a:lnTo>
                  <a:pt x="25188" y="241299"/>
                </a:lnTo>
                <a:lnTo>
                  <a:pt x="36141" y="215899"/>
                </a:lnTo>
                <a:lnTo>
                  <a:pt x="40205" y="207009"/>
                </a:lnTo>
                <a:lnTo>
                  <a:pt x="44475" y="199389"/>
                </a:lnTo>
                <a:lnTo>
                  <a:pt x="48945" y="190499"/>
                </a:lnTo>
                <a:lnTo>
                  <a:pt x="53610" y="182879"/>
                </a:lnTo>
                <a:lnTo>
                  <a:pt x="79809" y="144779"/>
                </a:lnTo>
                <a:lnTo>
                  <a:pt x="91571" y="130809"/>
                </a:lnTo>
                <a:lnTo>
                  <a:pt x="97708" y="123189"/>
                </a:lnTo>
                <a:lnTo>
                  <a:pt x="104014" y="116839"/>
                </a:lnTo>
                <a:lnTo>
                  <a:pt x="110488" y="110489"/>
                </a:lnTo>
                <a:lnTo>
                  <a:pt x="117124" y="102869"/>
                </a:lnTo>
                <a:lnTo>
                  <a:pt x="123912" y="97789"/>
                </a:lnTo>
                <a:lnTo>
                  <a:pt x="130853" y="91439"/>
                </a:lnTo>
                <a:lnTo>
                  <a:pt x="137947" y="85089"/>
                </a:lnTo>
                <a:lnTo>
                  <a:pt x="175483" y="58419"/>
                </a:lnTo>
                <a:lnTo>
                  <a:pt x="199497" y="44449"/>
                </a:lnTo>
                <a:lnTo>
                  <a:pt x="207727" y="39369"/>
                </a:lnTo>
                <a:lnTo>
                  <a:pt x="216053" y="35559"/>
                </a:lnTo>
                <a:lnTo>
                  <a:pt x="241605" y="24129"/>
                </a:lnTo>
                <a:lnTo>
                  <a:pt x="259051" y="19049"/>
                </a:lnTo>
                <a:lnTo>
                  <a:pt x="267889" y="15239"/>
                </a:lnTo>
                <a:lnTo>
                  <a:pt x="285752" y="10159"/>
                </a:lnTo>
                <a:lnTo>
                  <a:pt x="294767" y="8889"/>
                </a:lnTo>
                <a:lnTo>
                  <a:pt x="303837" y="6349"/>
                </a:lnTo>
                <a:lnTo>
                  <a:pt x="349730" y="0"/>
                </a:lnTo>
                <a:lnTo>
                  <a:pt x="405284" y="0"/>
                </a:lnTo>
                <a:lnTo>
                  <a:pt x="451177" y="6349"/>
                </a:lnTo>
                <a:lnTo>
                  <a:pt x="460247" y="8889"/>
                </a:lnTo>
                <a:lnTo>
                  <a:pt x="469261" y="10159"/>
                </a:lnTo>
                <a:lnTo>
                  <a:pt x="487124" y="15239"/>
                </a:lnTo>
                <a:lnTo>
                  <a:pt x="495962" y="19049"/>
                </a:lnTo>
                <a:lnTo>
                  <a:pt x="513408" y="24129"/>
                </a:lnTo>
                <a:lnTo>
                  <a:pt x="538961" y="35559"/>
                </a:lnTo>
                <a:lnTo>
                  <a:pt x="547287" y="39369"/>
                </a:lnTo>
                <a:lnTo>
                  <a:pt x="555516" y="44449"/>
                </a:lnTo>
                <a:lnTo>
                  <a:pt x="563638" y="48259"/>
                </a:lnTo>
                <a:lnTo>
                  <a:pt x="602455" y="73659"/>
                </a:lnTo>
                <a:lnTo>
                  <a:pt x="631102" y="97789"/>
                </a:lnTo>
                <a:lnTo>
                  <a:pt x="637890" y="102869"/>
                </a:lnTo>
                <a:lnTo>
                  <a:pt x="644525" y="110489"/>
                </a:lnTo>
                <a:lnTo>
                  <a:pt x="651000" y="116839"/>
                </a:lnTo>
                <a:lnTo>
                  <a:pt x="657306" y="123189"/>
                </a:lnTo>
                <a:lnTo>
                  <a:pt x="663443" y="130809"/>
                </a:lnTo>
                <a:lnTo>
                  <a:pt x="669412" y="137159"/>
                </a:lnTo>
                <a:lnTo>
                  <a:pt x="675205" y="144779"/>
                </a:lnTo>
                <a:lnTo>
                  <a:pt x="701403" y="182879"/>
                </a:lnTo>
                <a:lnTo>
                  <a:pt x="710539" y="199389"/>
                </a:lnTo>
                <a:lnTo>
                  <a:pt x="714808" y="207009"/>
                </a:lnTo>
                <a:lnTo>
                  <a:pt x="718872" y="215899"/>
                </a:lnTo>
                <a:lnTo>
                  <a:pt x="722730" y="223519"/>
                </a:lnTo>
                <a:lnTo>
                  <a:pt x="726383" y="232409"/>
                </a:lnTo>
                <a:lnTo>
                  <a:pt x="741450" y="276859"/>
                </a:lnTo>
                <a:lnTo>
                  <a:pt x="751041" y="321309"/>
                </a:lnTo>
                <a:lnTo>
                  <a:pt x="755014" y="368299"/>
                </a:lnTo>
                <a:lnTo>
                  <a:pt x="755014" y="386079"/>
                </a:lnTo>
                <a:lnTo>
                  <a:pt x="751041" y="431799"/>
                </a:lnTo>
                <a:lnTo>
                  <a:pt x="741450" y="477519"/>
                </a:lnTo>
                <a:lnTo>
                  <a:pt x="726383" y="521969"/>
                </a:lnTo>
                <a:lnTo>
                  <a:pt x="722730" y="529589"/>
                </a:lnTo>
                <a:lnTo>
                  <a:pt x="718872" y="538479"/>
                </a:lnTo>
                <a:lnTo>
                  <a:pt x="714808" y="547369"/>
                </a:lnTo>
                <a:lnTo>
                  <a:pt x="710539" y="554989"/>
                </a:lnTo>
                <a:lnTo>
                  <a:pt x="706069" y="562609"/>
                </a:lnTo>
                <a:lnTo>
                  <a:pt x="701403" y="571499"/>
                </a:lnTo>
                <a:lnTo>
                  <a:pt x="675205" y="609599"/>
                </a:lnTo>
                <a:lnTo>
                  <a:pt x="669412" y="615949"/>
                </a:lnTo>
                <a:lnTo>
                  <a:pt x="663443" y="623569"/>
                </a:lnTo>
                <a:lnTo>
                  <a:pt x="631102" y="656589"/>
                </a:lnTo>
                <a:lnTo>
                  <a:pt x="609829" y="674369"/>
                </a:lnTo>
                <a:lnTo>
                  <a:pt x="602455" y="680719"/>
                </a:lnTo>
                <a:lnTo>
                  <a:pt x="563638" y="706119"/>
                </a:lnTo>
                <a:lnTo>
                  <a:pt x="547287" y="713739"/>
                </a:lnTo>
                <a:lnTo>
                  <a:pt x="538961" y="718819"/>
                </a:lnTo>
                <a:lnTo>
                  <a:pt x="522016" y="726439"/>
                </a:lnTo>
                <a:lnTo>
                  <a:pt x="513408" y="728979"/>
                </a:lnTo>
                <a:lnTo>
                  <a:pt x="504723" y="732789"/>
                </a:lnTo>
                <a:lnTo>
                  <a:pt x="460247" y="745489"/>
                </a:lnTo>
                <a:lnTo>
                  <a:pt x="451177" y="746759"/>
                </a:lnTo>
                <a:lnTo>
                  <a:pt x="442063" y="749299"/>
                </a:lnTo>
                <a:lnTo>
                  <a:pt x="414520" y="753109"/>
                </a:lnTo>
                <a:close/>
              </a:path>
              <a:path w="755014" h="754379">
                <a:moveTo>
                  <a:pt x="396036" y="754379"/>
                </a:moveTo>
                <a:lnTo>
                  <a:pt x="358978" y="754379"/>
                </a:lnTo>
                <a:lnTo>
                  <a:pt x="349730" y="753109"/>
                </a:lnTo>
                <a:lnTo>
                  <a:pt x="405284" y="753109"/>
                </a:lnTo>
                <a:lnTo>
                  <a:pt x="396036" y="754379"/>
                </a:lnTo>
                <a:close/>
              </a:path>
            </a:pathLst>
          </a:custGeom>
          <a:solidFill>
            <a:srgbClr val="3C18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963470" y="3344410"/>
            <a:ext cx="614362" cy="6143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815548" y="3307503"/>
            <a:ext cx="600075" cy="601028"/>
          </a:xfrm>
          <a:custGeom>
            <a:avLst/>
            <a:gdLst/>
            <a:ahLst/>
            <a:cxnLst/>
            <a:rect l="l" t="t" r="r" b="b"/>
            <a:pathLst>
              <a:path w="1200150" h="1202054">
                <a:moveTo>
                  <a:pt x="961855" y="135053"/>
                </a:moveTo>
                <a:lnTo>
                  <a:pt x="404381" y="135053"/>
                </a:lnTo>
                <a:lnTo>
                  <a:pt x="427914" y="90675"/>
                </a:lnTo>
                <a:lnTo>
                  <a:pt x="460936" y="53390"/>
                </a:lnTo>
                <a:lnTo>
                  <a:pt x="501864" y="24789"/>
                </a:lnTo>
                <a:lnTo>
                  <a:pt x="549113" y="6462"/>
                </a:lnTo>
                <a:lnTo>
                  <a:pt x="601100" y="0"/>
                </a:lnTo>
                <a:lnTo>
                  <a:pt x="652640" y="6351"/>
                </a:lnTo>
                <a:lnTo>
                  <a:pt x="699542" y="24373"/>
                </a:lnTo>
                <a:lnTo>
                  <a:pt x="740262" y="52515"/>
                </a:lnTo>
                <a:lnTo>
                  <a:pt x="773259" y="89229"/>
                </a:lnTo>
                <a:lnTo>
                  <a:pt x="796989" y="132965"/>
                </a:lnTo>
                <a:lnTo>
                  <a:pt x="956012" y="132965"/>
                </a:lnTo>
                <a:lnTo>
                  <a:pt x="961855" y="135053"/>
                </a:lnTo>
                <a:close/>
              </a:path>
              <a:path w="1200150" h="1202054">
                <a:moveTo>
                  <a:pt x="318600" y="1086133"/>
                </a:moveTo>
                <a:lnTo>
                  <a:pt x="270267" y="1080566"/>
                </a:lnTo>
                <a:lnTo>
                  <a:pt x="225898" y="1064708"/>
                </a:lnTo>
                <a:lnTo>
                  <a:pt x="186759" y="1039824"/>
                </a:lnTo>
                <a:lnTo>
                  <a:pt x="154114" y="1007180"/>
                </a:lnTo>
                <a:lnTo>
                  <a:pt x="129230" y="968042"/>
                </a:lnTo>
                <a:lnTo>
                  <a:pt x="113372" y="923675"/>
                </a:lnTo>
                <a:lnTo>
                  <a:pt x="107804" y="875345"/>
                </a:lnTo>
                <a:lnTo>
                  <a:pt x="108281" y="861156"/>
                </a:lnTo>
                <a:lnTo>
                  <a:pt x="109686" y="847219"/>
                </a:lnTo>
                <a:lnTo>
                  <a:pt x="111982" y="833557"/>
                </a:lnTo>
                <a:lnTo>
                  <a:pt x="115132" y="820193"/>
                </a:lnTo>
                <a:lnTo>
                  <a:pt x="76925" y="795147"/>
                </a:lnTo>
                <a:lnTo>
                  <a:pt x="45093" y="762636"/>
                </a:lnTo>
                <a:lnTo>
                  <a:pt x="20852" y="723869"/>
                </a:lnTo>
                <a:lnTo>
                  <a:pt x="5415" y="680051"/>
                </a:lnTo>
                <a:lnTo>
                  <a:pt x="0" y="632389"/>
                </a:lnTo>
                <a:lnTo>
                  <a:pt x="6573" y="579964"/>
                </a:lnTo>
                <a:lnTo>
                  <a:pt x="25205" y="532369"/>
                </a:lnTo>
                <a:lnTo>
                  <a:pt x="54265" y="491234"/>
                </a:lnTo>
                <a:lnTo>
                  <a:pt x="92121" y="458189"/>
                </a:lnTo>
                <a:lnTo>
                  <a:pt x="137141" y="434863"/>
                </a:lnTo>
                <a:lnTo>
                  <a:pt x="124705" y="410349"/>
                </a:lnTo>
                <a:lnTo>
                  <a:pt x="115492" y="384129"/>
                </a:lnTo>
                <a:lnTo>
                  <a:pt x="109771" y="356458"/>
                </a:lnTo>
                <a:lnTo>
                  <a:pt x="107804" y="327588"/>
                </a:lnTo>
                <a:lnTo>
                  <a:pt x="113372" y="279259"/>
                </a:lnTo>
                <a:lnTo>
                  <a:pt x="129230" y="234892"/>
                </a:lnTo>
                <a:lnTo>
                  <a:pt x="154114" y="195754"/>
                </a:lnTo>
                <a:lnTo>
                  <a:pt x="186759" y="163110"/>
                </a:lnTo>
                <a:lnTo>
                  <a:pt x="225898" y="138226"/>
                </a:lnTo>
                <a:lnTo>
                  <a:pt x="270267" y="122368"/>
                </a:lnTo>
                <a:lnTo>
                  <a:pt x="318600" y="116800"/>
                </a:lnTo>
                <a:lnTo>
                  <a:pt x="341208" y="118007"/>
                </a:lnTo>
                <a:lnTo>
                  <a:pt x="363121" y="121540"/>
                </a:lnTo>
                <a:lnTo>
                  <a:pt x="384218" y="127266"/>
                </a:lnTo>
                <a:lnTo>
                  <a:pt x="404381" y="135053"/>
                </a:lnTo>
                <a:lnTo>
                  <a:pt x="961855" y="135053"/>
                </a:lnTo>
                <a:lnTo>
                  <a:pt x="1009876" y="163110"/>
                </a:lnTo>
                <a:lnTo>
                  <a:pt x="1042525" y="195754"/>
                </a:lnTo>
                <a:lnTo>
                  <a:pt x="1067414" y="234893"/>
                </a:lnTo>
                <a:lnTo>
                  <a:pt x="1083276" y="279259"/>
                </a:lnTo>
                <a:lnTo>
                  <a:pt x="1088844" y="327588"/>
                </a:lnTo>
                <a:lnTo>
                  <a:pt x="1086915" y="356139"/>
                </a:lnTo>
                <a:lnTo>
                  <a:pt x="1081303" y="383522"/>
                </a:lnTo>
                <a:lnTo>
                  <a:pt x="1072275" y="409494"/>
                </a:lnTo>
                <a:lnTo>
                  <a:pt x="1060096" y="433813"/>
                </a:lnTo>
                <a:lnTo>
                  <a:pt x="1105998" y="456833"/>
                </a:lnTo>
                <a:lnTo>
                  <a:pt x="1144648" y="489889"/>
                </a:lnTo>
                <a:lnTo>
                  <a:pt x="1174353" y="531293"/>
                </a:lnTo>
                <a:lnTo>
                  <a:pt x="1193418" y="579355"/>
                </a:lnTo>
                <a:lnTo>
                  <a:pt x="1200149" y="632389"/>
                </a:lnTo>
                <a:lnTo>
                  <a:pt x="1194575" y="680739"/>
                </a:lnTo>
                <a:lnTo>
                  <a:pt x="1178698" y="725117"/>
                </a:lnTo>
                <a:lnTo>
                  <a:pt x="1153786" y="764260"/>
                </a:lnTo>
                <a:lnTo>
                  <a:pt x="1121108" y="796902"/>
                </a:lnTo>
                <a:lnTo>
                  <a:pt x="1081932" y="821781"/>
                </a:lnTo>
                <a:lnTo>
                  <a:pt x="1084908" y="834760"/>
                </a:lnTo>
                <a:lnTo>
                  <a:pt x="1087074" y="848032"/>
                </a:lnTo>
                <a:lnTo>
                  <a:pt x="1088396" y="861569"/>
                </a:lnTo>
                <a:lnTo>
                  <a:pt x="1088844" y="875345"/>
                </a:lnTo>
                <a:lnTo>
                  <a:pt x="1083276" y="923675"/>
                </a:lnTo>
                <a:lnTo>
                  <a:pt x="1067414" y="968042"/>
                </a:lnTo>
                <a:lnTo>
                  <a:pt x="1042525" y="1007180"/>
                </a:lnTo>
                <a:lnTo>
                  <a:pt x="1009876" y="1039824"/>
                </a:lnTo>
                <a:lnTo>
                  <a:pt x="970734" y="1064708"/>
                </a:lnTo>
                <a:lnTo>
                  <a:pt x="962178" y="1067766"/>
                </a:lnTo>
                <a:lnTo>
                  <a:pt x="404674" y="1067766"/>
                </a:lnTo>
                <a:lnTo>
                  <a:pt x="384452" y="1075602"/>
                </a:lnTo>
                <a:lnTo>
                  <a:pt x="363286" y="1081364"/>
                </a:lnTo>
                <a:lnTo>
                  <a:pt x="341295" y="1084919"/>
                </a:lnTo>
                <a:lnTo>
                  <a:pt x="318600" y="1086133"/>
                </a:lnTo>
                <a:close/>
              </a:path>
              <a:path w="1200150" h="1202054">
                <a:moveTo>
                  <a:pt x="956012" y="132965"/>
                </a:moveTo>
                <a:lnTo>
                  <a:pt x="796989" y="132965"/>
                </a:lnTo>
                <a:lnTo>
                  <a:pt x="816144" y="126051"/>
                </a:lnTo>
                <a:lnTo>
                  <a:pt x="836100" y="120982"/>
                </a:lnTo>
                <a:lnTo>
                  <a:pt x="856761" y="117863"/>
                </a:lnTo>
                <a:lnTo>
                  <a:pt x="878032" y="116800"/>
                </a:lnTo>
                <a:lnTo>
                  <a:pt x="926363" y="122368"/>
                </a:lnTo>
                <a:lnTo>
                  <a:pt x="956012" y="132965"/>
                </a:lnTo>
                <a:close/>
              </a:path>
              <a:path w="1200150" h="1202054">
                <a:moveTo>
                  <a:pt x="601100" y="1202055"/>
                </a:moveTo>
                <a:lnTo>
                  <a:pt x="549266" y="1195632"/>
                </a:lnTo>
                <a:lnTo>
                  <a:pt x="502139" y="1177415"/>
                </a:lnTo>
                <a:lnTo>
                  <a:pt x="461288" y="1148980"/>
                </a:lnTo>
                <a:lnTo>
                  <a:pt x="428277" y="1111905"/>
                </a:lnTo>
                <a:lnTo>
                  <a:pt x="404674" y="1067766"/>
                </a:lnTo>
                <a:lnTo>
                  <a:pt x="962178" y="1067766"/>
                </a:lnTo>
                <a:lnTo>
                  <a:pt x="956300" y="1069866"/>
                </a:lnTo>
                <a:lnTo>
                  <a:pt x="796696" y="1069866"/>
                </a:lnTo>
                <a:lnTo>
                  <a:pt x="772893" y="1113365"/>
                </a:lnTo>
                <a:lnTo>
                  <a:pt x="739903" y="1149866"/>
                </a:lnTo>
                <a:lnTo>
                  <a:pt x="699255" y="1177838"/>
                </a:lnTo>
                <a:lnTo>
                  <a:pt x="652478" y="1195745"/>
                </a:lnTo>
                <a:lnTo>
                  <a:pt x="601100" y="1202055"/>
                </a:lnTo>
                <a:close/>
              </a:path>
              <a:path w="1200150" h="1202054">
                <a:moveTo>
                  <a:pt x="878032" y="1086133"/>
                </a:moveTo>
                <a:lnTo>
                  <a:pt x="856685" y="1085065"/>
                </a:lnTo>
                <a:lnTo>
                  <a:pt x="835944" y="1081929"/>
                </a:lnTo>
                <a:lnTo>
                  <a:pt x="815914" y="1076829"/>
                </a:lnTo>
                <a:lnTo>
                  <a:pt x="796696" y="1069866"/>
                </a:lnTo>
                <a:lnTo>
                  <a:pt x="956300" y="1069866"/>
                </a:lnTo>
                <a:lnTo>
                  <a:pt x="926363" y="1080566"/>
                </a:lnTo>
                <a:lnTo>
                  <a:pt x="878032" y="1086133"/>
                </a:lnTo>
                <a:close/>
              </a:path>
            </a:pathLst>
          </a:custGeom>
          <a:solidFill>
            <a:srgbClr val="4FAB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945538" y="3505111"/>
            <a:ext cx="353695" cy="248920"/>
          </a:xfrm>
          <a:custGeom>
            <a:avLst/>
            <a:gdLst/>
            <a:ahLst/>
            <a:cxnLst/>
            <a:rect l="l" t="t" r="r" b="b"/>
            <a:pathLst>
              <a:path w="707389" h="497839">
                <a:moveTo>
                  <a:pt x="381153" y="403850"/>
                </a:moveTo>
                <a:lnTo>
                  <a:pt x="303432" y="403850"/>
                </a:lnTo>
                <a:lnTo>
                  <a:pt x="264213" y="365370"/>
                </a:lnTo>
                <a:lnTo>
                  <a:pt x="613679" y="15882"/>
                </a:lnTo>
                <a:lnTo>
                  <a:pt x="631779" y="3970"/>
                </a:lnTo>
                <a:lnTo>
                  <a:pt x="652539" y="0"/>
                </a:lnTo>
                <a:lnTo>
                  <a:pt x="673300" y="3970"/>
                </a:lnTo>
                <a:lnTo>
                  <a:pt x="691400" y="15882"/>
                </a:lnTo>
                <a:lnTo>
                  <a:pt x="703312" y="33982"/>
                </a:lnTo>
                <a:lnTo>
                  <a:pt x="707282" y="54742"/>
                </a:lnTo>
                <a:lnTo>
                  <a:pt x="703312" y="75503"/>
                </a:lnTo>
                <a:lnTo>
                  <a:pt x="691400" y="93602"/>
                </a:lnTo>
                <a:lnTo>
                  <a:pt x="381153" y="403850"/>
                </a:lnTo>
                <a:close/>
              </a:path>
              <a:path w="707389" h="497839">
                <a:moveTo>
                  <a:pt x="264593" y="497434"/>
                </a:moveTo>
                <a:lnTo>
                  <a:pt x="225736" y="481570"/>
                </a:lnTo>
                <a:lnTo>
                  <a:pt x="15900" y="275716"/>
                </a:lnTo>
                <a:lnTo>
                  <a:pt x="0" y="236874"/>
                </a:lnTo>
                <a:lnTo>
                  <a:pt x="4023" y="216061"/>
                </a:lnTo>
                <a:lnTo>
                  <a:pt x="15900" y="197995"/>
                </a:lnTo>
                <a:lnTo>
                  <a:pt x="34034" y="186049"/>
                </a:lnTo>
                <a:lnTo>
                  <a:pt x="54742" y="182131"/>
                </a:lnTo>
                <a:lnTo>
                  <a:pt x="75459" y="186145"/>
                </a:lnTo>
                <a:lnTo>
                  <a:pt x="93621" y="197995"/>
                </a:lnTo>
                <a:lnTo>
                  <a:pt x="264213" y="365370"/>
                </a:lnTo>
                <a:lnTo>
                  <a:pt x="225736" y="403850"/>
                </a:lnTo>
                <a:lnTo>
                  <a:pt x="381153" y="403850"/>
                </a:lnTo>
                <a:lnTo>
                  <a:pt x="303432" y="481570"/>
                </a:lnTo>
                <a:lnTo>
                  <a:pt x="285298" y="493516"/>
                </a:lnTo>
                <a:lnTo>
                  <a:pt x="264593" y="497434"/>
                </a:lnTo>
                <a:close/>
              </a:path>
              <a:path w="707389" h="497839">
                <a:moveTo>
                  <a:pt x="303432" y="403850"/>
                </a:moveTo>
                <a:lnTo>
                  <a:pt x="225736" y="403850"/>
                </a:lnTo>
                <a:lnTo>
                  <a:pt x="264213" y="365370"/>
                </a:lnTo>
                <a:lnTo>
                  <a:pt x="303432" y="4038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874210" y="3365910"/>
            <a:ext cx="143828" cy="484822"/>
          </a:xfrm>
          <a:custGeom>
            <a:avLst/>
            <a:gdLst/>
            <a:ahLst/>
            <a:cxnLst/>
            <a:rect l="l" t="t" r="r" b="b"/>
            <a:pathLst>
              <a:path w="287654" h="969645">
                <a:moveTo>
                  <a:pt x="201274" y="969320"/>
                </a:moveTo>
                <a:lnTo>
                  <a:pt x="171522" y="967242"/>
                </a:lnTo>
                <a:lnTo>
                  <a:pt x="143053" y="961190"/>
                </a:lnTo>
                <a:lnTo>
                  <a:pt x="116148" y="951442"/>
                </a:lnTo>
                <a:lnTo>
                  <a:pt x="91088" y="938276"/>
                </a:lnTo>
                <a:lnTo>
                  <a:pt x="116148" y="951442"/>
                </a:lnTo>
                <a:lnTo>
                  <a:pt x="143053" y="961190"/>
                </a:lnTo>
                <a:lnTo>
                  <a:pt x="171523" y="967242"/>
                </a:lnTo>
                <a:lnTo>
                  <a:pt x="201274" y="969320"/>
                </a:lnTo>
                <a:close/>
              </a:path>
              <a:path w="287654" h="969645">
                <a:moveTo>
                  <a:pt x="250955" y="963410"/>
                </a:moveTo>
                <a:lnTo>
                  <a:pt x="260327" y="960907"/>
                </a:lnTo>
                <a:lnTo>
                  <a:pt x="269527" y="957987"/>
                </a:lnTo>
                <a:lnTo>
                  <a:pt x="278539" y="954665"/>
                </a:lnTo>
                <a:lnTo>
                  <a:pt x="287348" y="950953"/>
                </a:lnTo>
                <a:lnTo>
                  <a:pt x="278539" y="954665"/>
                </a:lnTo>
                <a:lnTo>
                  <a:pt x="269527" y="957987"/>
                </a:lnTo>
                <a:lnTo>
                  <a:pt x="260327" y="960907"/>
                </a:lnTo>
                <a:lnTo>
                  <a:pt x="250955" y="963410"/>
                </a:lnTo>
                <a:close/>
              </a:path>
              <a:path w="287654" h="969645">
                <a:moveTo>
                  <a:pt x="19816" y="318050"/>
                </a:moveTo>
                <a:lnTo>
                  <a:pt x="13940" y="307442"/>
                </a:lnTo>
                <a:lnTo>
                  <a:pt x="8663" y="296477"/>
                </a:lnTo>
                <a:lnTo>
                  <a:pt x="4008" y="285173"/>
                </a:lnTo>
                <a:lnTo>
                  <a:pt x="0" y="273548"/>
                </a:lnTo>
                <a:lnTo>
                  <a:pt x="4008" y="285173"/>
                </a:lnTo>
                <a:lnTo>
                  <a:pt x="8663" y="296477"/>
                </a:lnTo>
                <a:lnTo>
                  <a:pt x="13940" y="307442"/>
                </a:lnTo>
                <a:lnTo>
                  <a:pt x="19816" y="318050"/>
                </a:lnTo>
                <a:close/>
              </a:path>
              <a:path w="287654" h="969645">
                <a:moveTo>
                  <a:pt x="91088" y="31056"/>
                </a:moveTo>
                <a:lnTo>
                  <a:pt x="116148" y="17892"/>
                </a:lnTo>
                <a:lnTo>
                  <a:pt x="143053" y="8140"/>
                </a:lnTo>
                <a:lnTo>
                  <a:pt x="171522" y="2082"/>
                </a:lnTo>
                <a:lnTo>
                  <a:pt x="201274" y="0"/>
                </a:lnTo>
                <a:lnTo>
                  <a:pt x="171522" y="2082"/>
                </a:lnTo>
                <a:lnTo>
                  <a:pt x="143053" y="8140"/>
                </a:lnTo>
                <a:lnTo>
                  <a:pt x="116148" y="17892"/>
                </a:lnTo>
                <a:lnTo>
                  <a:pt x="91088" y="31056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815567" y="3307513"/>
            <a:ext cx="300038" cy="601028"/>
          </a:xfrm>
          <a:custGeom>
            <a:avLst/>
            <a:gdLst/>
            <a:ahLst/>
            <a:cxnLst/>
            <a:rect l="l" t="t" r="r" b="b"/>
            <a:pathLst>
              <a:path w="600075" h="1202054">
                <a:moveTo>
                  <a:pt x="600036" y="135033"/>
                </a:moveTo>
                <a:lnTo>
                  <a:pt x="404343" y="135033"/>
                </a:lnTo>
                <a:lnTo>
                  <a:pt x="407258" y="127851"/>
                </a:lnTo>
                <a:lnTo>
                  <a:pt x="410431" y="120805"/>
                </a:lnTo>
                <a:lnTo>
                  <a:pt x="442808" y="71577"/>
                </a:lnTo>
                <a:lnTo>
                  <a:pt x="474769" y="42022"/>
                </a:lnTo>
                <a:lnTo>
                  <a:pt x="512334" y="19533"/>
                </a:lnTo>
                <a:lnTo>
                  <a:pt x="554442" y="5171"/>
                </a:lnTo>
                <a:lnTo>
                  <a:pt x="600036" y="0"/>
                </a:lnTo>
                <a:lnTo>
                  <a:pt x="600036" y="135033"/>
                </a:lnTo>
                <a:close/>
              </a:path>
              <a:path w="600075" h="1202054">
                <a:moveTo>
                  <a:pt x="318562" y="1086114"/>
                </a:moveTo>
                <a:lnTo>
                  <a:pt x="260341" y="1077983"/>
                </a:lnTo>
                <a:lnTo>
                  <a:pt x="208376" y="1055069"/>
                </a:lnTo>
                <a:lnTo>
                  <a:pt x="167192" y="1022035"/>
                </a:lnTo>
                <a:lnTo>
                  <a:pt x="135437" y="979807"/>
                </a:lnTo>
                <a:lnTo>
                  <a:pt x="114999" y="930274"/>
                </a:lnTo>
                <a:lnTo>
                  <a:pt x="107766" y="875325"/>
                </a:lnTo>
                <a:lnTo>
                  <a:pt x="108243" y="861137"/>
                </a:lnTo>
                <a:lnTo>
                  <a:pt x="109649" y="847200"/>
                </a:lnTo>
                <a:lnTo>
                  <a:pt x="111948" y="833538"/>
                </a:lnTo>
                <a:lnTo>
                  <a:pt x="115104" y="820174"/>
                </a:lnTo>
                <a:lnTo>
                  <a:pt x="78513" y="796455"/>
                </a:lnTo>
                <a:lnTo>
                  <a:pt x="47678" y="765888"/>
                </a:lnTo>
                <a:lnTo>
                  <a:pt x="23654" y="729521"/>
                </a:lnTo>
                <a:lnTo>
                  <a:pt x="7495" y="688403"/>
                </a:lnTo>
                <a:lnTo>
                  <a:pt x="257" y="643580"/>
                </a:lnTo>
                <a:lnTo>
                  <a:pt x="0" y="632065"/>
                </a:lnTo>
                <a:lnTo>
                  <a:pt x="6535" y="579944"/>
                </a:lnTo>
                <a:lnTo>
                  <a:pt x="25167" y="532350"/>
                </a:lnTo>
                <a:lnTo>
                  <a:pt x="54227" y="491215"/>
                </a:lnTo>
                <a:lnTo>
                  <a:pt x="92083" y="458170"/>
                </a:lnTo>
                <a:lnTo>
                  <a:pt x="137103" y="434844"/>
                </a:lnTo>
                <a:lnTo>
                  <a:pt x="131227" y="424236"/>
                </a:lnTo>
                <a:lnTo>
                  <a:pt x="113192" y="375240"/>
                </a:lnTo>
                <a:lnTo>
                  <a:pt x="107766" y="327569"/>
                </a:lnTo>
                <a:lnTo>
                  <a:pt x="114999" y="272633"/>
                </a:lnTo>
                <a:lnTo>
                  <a:pt x="135437" y="223103"/>
                </a:lnTo>
                <a:lnTo>
                  <a:pt x="167192" y="180873"/>
                </a:lnTo>
                <a:lnTo>
                  <a:pt x="208376" y="147837"/>
                </a:lnTo>
                <a:lnTo>
                  <a:pt x="260341" y="124921"/>
                </a:lnTo>
                <a:lnTo>
                  <a:pt x="318562" y="116781"/>
                </a:lnTo>
                <a:lnTo>
                  <a:pt x="341170" y="117988"/>
                </a:lnTo>
                <a:lnTo>
                  <a:pt x="363083" y="121521"/>
                </a:lnTo>
                <a:lnTo>
                  <a:pt x="384180" y="127247"/>
                </a:lnTo>
                <a:lnTo>
                  <a:pt x="404343" y="135033"/>
                </a:lnTo>
                <a:lnTo>
                  <a:pt x="600036" y="135033"/>
                </a:lnTo>
                <a:lnTo>
                  <a:pt x="600036" y="577335"/>
                </a:lnTo>
                <a:lnTo>
                  <a:pt x="314507" y="577335"/>
                </a:lnTo>
                <a:lnTo>
                  <a:pt x="303998" y="578331"/>
                </a:lnTo>
                <a:lnTo>
                  <a:pt x="263965" y="611252"/>
                </a:lnTo>
                <a:lnTo>
                  <a:pt x="259942" y="632065"/>
                </a:lnTo>
                <a:lnTo>
                  <a:pt x="263869" y="652869"/>
                </a:lnTo>
                <a:lnTo>
                  <a:pt x="485678" y="876762"/>
                </a:lnTo>
                <a:lnTo>
                  <a:pt x="524709" y="892613"/>
                </a:lnTo>
                <a:lnTo>
                  <a:pt x="600036" y="892613"/>
                </a:lnTo>
                <a:lnTo>
                  <a:pt x="600036" y="1067746"/>
                </a:lnTo>
                <a:lnTo>
                  <a:pt x="404636" y="1067746"/>
                </a:lnTo>
                <a:lnTo>
                  <a:pt x="395827" y="1071458"/>
                </a:lnTo>
                <a:lnTo>
                  <a:pt x="386815" y="1074780"/>
                </a:lnTo>
                <a:lnTo>
                  <a:pt x="343851" y="1084605"/>
                </a:lnTo>
                <a:lnTo>
                  <a:pt x="331308" y="1085733"/>
                </a:lnTo>
                <a:lnTo>
                  <a:pt x="318562" y="1086114"/>
                </a:lnTo>
                <a:close/>
              </a:path>
              <a:path w="600075" h="1202054">
                <a:moveTo>
                  <a:pt x="524148" y="760547"/>
                </a:moveTo>
                <a:lnTo>
                  <a:pt x="353563" y="593187"/>
                </a:lnTo>
                <a:lnTo>
                  <a:pt x="314507" y="577335"/>
                </a:lnTo>
                <a:lnTo>
                  <a:pt x="600036" y="577335"/>
                </a:lnTo>
                <a:lnTo>
                  <a:pt x="600036" y="684683"/>
                </a:lnTo>
                <a:lnTo>
                  <a:pt x="524148" y="760547"/>
                </a:lnTo>
                <a:close/>
              </a:path>
              <a:path w="600075" h="1202054">
                <a:moveTo>
                  <a:pt x="600036" y="892613"/>
                </a:moveTo>
                <a:lnTo>
                  <a:pt x="524709" y="892613"/>
                </a:lnTo>
                <a:lnTo>
                  <a:pt x="535229" y="891617"/>
                </a:lnTo>
                <a:lnTo>
                  <a:pt x="545324" y="888672"/>
                </a:lnTo>
                <a:lnTo>
                  <a:pt x="554826" y="883721"/>
                </a:lnTo>
                <a:lnTo>
                  <a:pt x="563374" y="876762"/>
                </a:lnTo>
                <a:lnTo>
                  <a:pt x="600036" y="840124"/>
                </a:lnTo>
                <a:lnTo>
                  <a:pt x="600036" y="892613"/>
                </a:lnTo>
                <a:close/>
              </a:path>
              <a:path w="600075" h="1202054">
                <a:moveTo>
                  <a:pt x="600036" y="1202011"/>
                </a:moveTo>
                <a:lnTo>
                  <a:pt x="548546" y="1195420"/>
                </a:lnTo>
                <a:lnTo>
                  <a:pt x="501734" y="1177180"/>
                </a:lnTo>
                <a:lnTo>
                  <a:pt x="461142" y="1148843"/>
                </a:lnTo>
                <a:lnTo>
                  <a:pt x="428311" y="1111961"/>
                </a:lnTo>
                <a:lnTo>
                  <a:pt x="404782" y="1068088"/>
                </a:lnTo>
                <a:lnTo>
                  <a:pt x="404636" y="1067746"/>
                </a:lnTo>
                <a:lnTo>
                  <a:pt x="600036" y="1067746"/>
                </a:lnTo>
                <a:lnTo>
                  <a:pt x="600036" y="1202011"/>
                </a:lnTo>
                <a:close/>
              </a:path>
            </a:pathLst>
          </a:custGeom>
          <a:solidFill>
            <a:srgbClr val="4AA2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945538" y="3596183"/>
            <a:ext cx="170180" cy="157798"/>
          </a:xfrm>
          <a:custGeom>
            <a:avLst/>
            <a:gdLst/>
            <a:ahLst/>
            <a:cxnLst/>
            <a:rect l="l" t="t" r="r" b="b"/>
            <a:pathLst>
              <a:path w="340360" h="315595">
                <a:moveTo>
                  <a:pt x="264767" y="315278"/>
                </a:moveTo>
                <a:lnTo>
                  <a:pt x="225736" y="299426"/>
                </a:lnTo>
                <a:lnTo>
                  <a:pt x="15900" y="93572"/>
                </a:lnTo>
                <a:lnTo>
                  <a:pt x="0" y="54730"/>
                </a:lnTo>
                <a:lnTo>
                  <a:pt x="4023" y="33917"/>
                </a:lnTo>
                <a:lnTo>
                  <a:pt x="33959" y="3941"/>
                </a:lnTo>
                <a:lnTo>
                  <a:pt x="54565" y="0"/>
                </a:lnTo>
                <a:lnTo>
                  <a:pt x="65126" y="996"/>
                </a:lnTo>
                <a:lnTo>
                  <a:pt x="75375" y="3978"/>
                </a:lnTo>
                <a:lnTo>
                  <a:pt x="84983" y="8933"/>
                </a:lnTo>
                <a:lnTo>
                  <a:pt x="93621" y="15851"/>
                </a:lnTo>
                <a:lnTo>
                  <a:pt x="264205" y="183212"/>
                </a:lnTo>
                <a:lnTo>
                  <a:pt x="340094" y="183212"/>
                </a:lnTo>
                <a:lnTo>
                  <a:pt x="340094" y="262789"/>
                </a:lnTo>
                <a:lnTo>
                  <a:pt x="303432" y="299426"/>
                </a:lnTo>
                <a:lnTo>
                  <a:pt x="294883" y="306386"/>
                </a:lnTo>
                <a:lnTo>
                  <a:pt x="285382" y="311337"/>
                </a:lnTo>
                <a:lnTo>
                  <a:pt x="275239" y="314295"/>
                </a:lnTo>
                <a:lnTo>
                  <a:pt x="264767" y="315278"/>
                </a:lnTo>
                <a:close/>
              </a:path>
              <a:path w="340360" h="315595">
                <a:moveTo>
                  <a:pt x="340094" y="183212"/>
                </a:moveTo>
                <a:lnTo>
                  <a:pt x="264205" y="183212"/>
                </a:lnTo>
                <a:lnTo>
                  <a:pt x="340094" y="107348"/>
                </a:lnTo>
                <a:lnTo>
                  <a:pt x="340094" y="183212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482356" y="4227903"/>
            <a:ext cx="552450" cy="6286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211559" y="4227903"/>
            <a:ext cx="838200" cy="7477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309510" y="2036842"/>
            <a:ext cx="666750" cy="6667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488509" y="2221386"/>
            <a:ext cx="307340" cy="307340"/>
          </a:xfrm>
          <a:custGeom>
            <a:avLst/>
            <a:gdLst/>
            <a:ahLst/>
            <a:cxnLst/>
            <a:rect l="l" t="t" r="r" b="b"/>
            <a:pathLst>
              <a:path w="614680" h="614679">
                <a:moveTo>
                  <a:pt x="0" y="0"/>
                </a:moveTo>
                <a:lnTo>
                  <a:pt x="614416" y="0"/>
                </a:lnTo>
                <a:lnTo>
                  <a:pt x="614416" y="614416"/>
                </a:lnTo>
                <a:lnTo>
                  <a:pt x="0" y="614416"/>
                </a:lnTo>
                <a:lnTo>
                  <a:pt x="0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566838" y="2273719"/>
            <a:ext cx="157162" cy="1809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6259026" y="4957212"/>
            <a:ext cx="716598" cy="339195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6350">
              <a:lnSpc>
                <a:spcPts val="1320"/>
              </a:lnSpc>
              <a:spcBef>
                <a:spcPts val="45"/>
              </a:spcBef>
            </a:pPr>
            <a:r>
              <a:rPr sz="1250" b="1" spc="-57" dirty="0">
                <a:latin typeface="Arial"/>
                <a:cs typeface="Arial"/>
              </a:rPr>
              <a:t>BIG</a:t>
            </a:r>
            <a:r>
              <a:rPr sz="1250" b="1" spc="-200" dirty="0">
                <a:latin typeface="Arial"/>
                <a:cs typeface="Arial"/>
              </a:rPr>
              <a:t> </a:t>
            </a:r>
            <a:r>
              <a:rPr sz="1250" b="1" spc="-45" dirty="0">
                <a:latin typeface="Arial"/>
                <a:cs typeface="Arial"/>
              </a:rPr>
              <a:t>DATA</a:t>
            </a:r>
            <a:endParaRPr sz="1250">
              <a:latin typeface="Arial"/>
              <a:cs typeface="Arial"/>
            </a:endParaRPr>
          </a:p>
          <a:p>
            <a:pPr marL="37148">
              <a:lnSpc>
                <a:spcPts val="1320"/>
              </a:lnSpc>
            </a:pPr>
            <a:r>
              <a:rPr sz="1250" b="1" spc="-33" dirty="0">
                <a:latin typeface="Arial"/>
                <a:cs typeface="Arial"/>
              </a:rPr>
              <a:t>Analytics</a:t>
            </a:r>
            <a:endParaRPr sz="125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357005" y="4672134"/>
            <a:ext cx="709612" cy="66047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051306" y="2637283"/>
            <a:ext cx="1333500" cy="13335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849121" y="1739900"/>
            <a:ext cx="5644191" cy="426085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1799713" y="2821621"/>
            <a:ext cx="1311910" cy="193002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6350">
              <a:spcBef>
                <a:spcPts val="65"/>
              </a:spcBef>
            </a:pPr>
            <a:r>
              <a:rPr sz="1200" b="1" spc="3" dirty="0">
                <a:latin typeface="Arial"/>
                <a:cs typeface="Arial"/>
              </a:rPr>
              <a:t>Internet</a:t>
            </a:r>
            <a:r>
              <a:rPr sz="1200" b="1" spc="-163" dirty="0">
                <a:latin typeface="Arial"/>
                <a:cs typeface="Arial"/>
              </a:rPr>
              <a:t> </a:t>
            </a:r>
            <a:r>
              <a:rPr sz="1200" b="1" spc="5" dirty="0">
                <a:latin typeface="Arial"/>
                <a:cs typeface="Arial"/>
              </a:rPr>
              <a:t>delle</a:t>
            </a:r>
            <a:r>
              <a:rPr sz="1200" b="1" spc="-160" dirty="0">
                <a:latin typeface="Arial"/>
                <a:cs typeface="Arial"/>
              </a:rPr>
              <a:t> </a:t>
            </a:r>
            <a:r>
              <a:rPr sz="1200" b="1" spc="-23" dirty="0">
                <a:latin typeface="Arial"/>
                <a:cs typeface="Arial"/>
              </a:rPr>
              <a:t>cose</a:t>
            </a:r>
            <a:endParaRPr sz="12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498253" y="3949204"/>
            <a:ext cx="1581785" cy="199414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6350">
              <a:spcBef>
                <a:spcPts val="55"/>
              </a:spcBef>
            </a:pPr>
            <a:r>
              <a:rPr sz="1250" b="1" spc="-10" dirty="0">
                <a:latin typeface="Arial"/>
                <a:cs typeface="Arial"/>
              </a:rPr>
              <a:t>Intelligenza</a:t>
            </a:r>
            <a:r>
              <a:rPr sz="1250" b="1" spc="-170" dirty="0">
                <a:latin typeface="Arial"/>
                <a:cs typeface="Arial"/>
              </a:rPr>
              <a:t> </a:t>
            </a:r>
            <a:r>
              <a:rPr sz="1250" b="1" spc="-28" dirty="0">
                <a:latin typeface="Arial"/>
                <a:cs typeface="Arial"/>
              </a:rPr>
              <a:t>Artificiale</a:t>
            </a:r>
            <a:endParaRPr sz="125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475303" y="3938078"/>
            <a:ext cx="1325563" cy="191078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6350">
              <a:spcBef>
                <a:spcPts val="50"/>
              </a:spcBef>
            </a:pPr>
            <a:r>
              <a:rPr sz="1200" b="1" spc="-20" dirty="0">
                <a:latin typeface="Arial"/>
                <a:cs typeface="Arial"/>
              </a:rPr>
              <a:t>Application</a:t>
            </a:r>
            <a:r>
              <a:rPr sz="1200" b="1" spc="-17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Mobile</a:t>
            </a:r>
            <a:endParaRPr sz="12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149027" y="4811655"/>
            <a:ext cx="1193800" cy="344325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L="214313" marR="2540" indent="-208280">
              <a:lnSpc>
                <a:spcPct val="76000"/>
              </a:lnSpc>
              <a:spcBef>
                <a:spcPts val="405"/>
              </a:spcBef>
            </a:pPr>
            <a:r>
              <a:rPr sz="1250" b="1" spc="-113" dirty="0">
                <a:latin typeface="Arial"/>
                <a:cs typeface="Arial"/>
              </a:rPr>
              <a:t>R</a:t>
            </a:r>
            <a:r>
              <a:rPr sz="1250" b="1" spc="-43" dirty="0">
                <a:latin typeface="Arial"/>
                <a:cs typeface="Arial"/>
              </a:rPr>
              <a:t>i</a:t>
            </a:r>
            <a:r>
              <a:rPr sz="1250" b="1" spc="-23" dirty="0">
                <a:latin typeface="Arial"/>
                <a:cs typeface="Arial"/>
              </a:rPr>
              <a:t>c</a:t>
            </a:r>
            <a:r>
              <a:rPr sz="1250" b="1" spc="-35" dirty="0">
                <a:latin typeface="Arial"/>
                <a:cs typeface="Arial"/>
              </a:rPr>
              <a:t>o</a:t>
            </a:r>
            <a:r>
              <a:rPr sz="1250" b="1" spc="-15" dirty="0">
                <a:latin typeface="Arial"/>
                <a:cs typeface="Arial"/>
              </a:rPr>
              <a:t>n</a:t>
            </a:r>
            <a:r>
              <a:rPr sz="1250" b="1" spc="-35" dirty="0">
                <a:latin typeface="Arial"/>
                <a:cs typeface="Arial"/>
              </a:rPr>
              <a:t>o</a:t>
            </a:r>
            <a:r>
              <a:rPr sz="1250" b="1" spc="-102" dirty="0">
                <a:latin typeface="Arial"/>
                <a:cs typeface="Arial"/>
              </a:rPr>
              <a:t>s</a:t>
            </a:r>
            <a:r>
              <a:rPr sz="1250" b="1" spc="-23" dirty="0">
                <a:latin typeface="Arial"/>
                <a:cs typeface="Arial"/>
              </a:rPr>
              <a:t>c</a:t>
            </a:r>
            <a:r>
              <a:rPr sz="1250" b="1" spc="-43" dirty="0">
                <a:latin typeface="Arial"/>
                <a:cs typeface="Arial"/>
              </a:rPr>
              <a:t>i</a:t>
            </a:r>
            <a:r>
              <a:rPr sz="1250" b="1" spc="5" dirty="0">
                <a:latin typeface="Arial"/>
                <a:cs typeface="Arial"/>
              </a:rPr>
              <a:t>m</a:t>
            </a:r>
            <a:r>
              <a:rPr sz="1250" b="1" dirty="0">
                <a:latin typeface="Arial"/>
                <a:cs typeface="Arial"/>
              </a:rPr>
              <a:t>e</a:t>
            </a:r>
            <a:r>
              <a:rPr sz="1250" b="1" spc="-15" dirty="0">
                <a:latin typeface="Arial"/>
                <a:cs typeface="Arial"/>
              </a:rPr>
              <a:t>n</a:t>
            </a:r>
            <a:r>
              <a:rPr sz="1250" b="1" spc="8" dirty="0">
                <a:latin typeface="Arial"/>
                <a:cs typeface="Arial"/>
              </a:rPr>
              <a:t>t</a:t>
            </a:r>
            <a:r>
              <a:rPr sz="1250" b="1" spc="-8" dirty="0">
                <a:latin typeface="Arial"/>
                <a:cs typeface="Arial"/>
              </a:rPr>
              <a:t>o  </a:t>
            </a:r>
            <a:r>
              <a:rPr sz="1250" b="1" spc="-18" dirty="0">
                <a:latin typeface="Arial"/>
                <a:cs typeface="Arial"/>
              </a:rPr>
              <a:t>biometrico</a:t>
            </a:r>
            <a:endParaRPr sz="125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271739" y="2804088"/>
            <a:ext cx="831532" cy="199414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6350">
              <a:spcBef>
                <a:spcPts val="55"/>
              </a:spcBef>
            </a:pPr>
            <a:r>
              <a:rPr sz="1250" b="1" spc="-25" dirty="0">
                <a:latin typeface="Arial"/>
                <a:cs typeface="Arial"/>
              </a:rPr>
              <a:t>Blockchain</a:t>
            </a:r>
            <a:endParaRPr sz="125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333713" y="2334802"/>
            <a:ext cx="246698" cy="185628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/>
          <a:p>
            <a:pPr marL="6350">
              <a:spcBef>
                <a:spcPts val="68"/>
              </a:spcBef>
            </a:pPr>
            <a:r>
              <a:rPr sz="1150" b="1" spc="-25" dirty="0">
                <a:solidFill>
                  <a:srgbClr val="D9D9D9"/>
                </a:solidFill>
                <a:latin typeface="Lucida Sans"/>
                <a:cs typeface="Lucida Sans"/>
              </a:rPr>
              <a:t>IoT</a:t>
            </a:r>
            <a:endParaRPr sz="1150">
              <a:latin typeface="Lucida Sans"/>
              <a:cs typeface="Lucida Sans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071262" y="5336548"/>
            <a:ext cx="1296035" cy="339195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R="23495" algn="ctr">
              <a:lnSpc>
                <a:spcPts val="1320"/>
              </a:lnSpc>
              <a:spcBef>
                <a:spcPts val="45"/>
              </a:spcBef>
            </a:pPr>
            <a:r>
              <a:rPr sz="1250" b="1" spc="-45" dirty="0">
                <a:latin typeface="Arial"/>
                <a:cs typeface="Arial"/>
              </a:rPr>
              <a:t>OPEN</a:t>
            </a:r>
            <a:endParaRPr sz="1250">
              <a:latin typeface="Arial"/>
              <a:cs typeface="Arial"/>
            </a:endParaRPr>
          </a:p>
          <a:p>
            <a:pPr algn="ctr">
              <a:lnSpc>
                <a:spcPts val="1320"/>
              </a:lnSpc>
            </a:pPr>
            <a:r>
              <a:rPr sz="1250" b="1" spc="-102" dirty="0">
                <a:latin typeface="Arial"/>
                <a:cs typeface="Arial"/>
              </a:rPr>
              <a:t>S</a:t>
            </a:r>
            <a:r>
              <a:rPr sz="1250" b="1" spc="-20" dirty="0">
                <a:latin typeface="Arial"/>
                <a:cs typeface="Arial"/>
              </a:rPr>
              <a:t>u</a:t>
            </a:r>
            <a:r>
              <a:rPr sz="1250" b="1" spc="-40" dirty="0">
                <a:latin typeface="Arial"/>
                <a:cs typeface="Arial"/>
              </a:rPr>
              <a:t>r</a:t>
            </a:r>
            <a:r>
              <a:rPr sz="1250" b="1" spc="-15" dirty="0">
                <a:latin typeface="Arial"/>
                <a:cs typeface="Arial"/>
              </a:rPr>
              <a:t>v</a:t>
            </a:r>
            <a:r>
              <a:rPr sz="1250" b="1" dirty="0">
                <a:latin typeface="Arial"/>
                <a:cs typeface="Arial"/>
              </a:rPr>
              <a:t>e</a:t>
            </a:r>
            <a:r>
              <a:rPr sz="1250" b="1" spc="-18" dirty="0">
                <a:latin typeface="Arial"/>
                <a:cs typeface="Arial"/>
              </a:rPr>
              <a:t>y</a:t>
            </a:r>
            <a:r>
              <a:rPr sz="1250" b="1" spc="35" dirty="0">
                <a:latin typeface="Arial"/>
                <a:cs typeface="Arial"/>
              </a:rPr>
              <a:t>/</a:t>
            </a:r>
            <a:r>
              <a:rPr sz="1250" b="1" spc="-50" dirty="0">
                <a:latin typeface="Arial"/>
                <a:cs typeface="Arial"/>
              </a:rPr>
              <a:t>F</a:t>
            </a:r>
            <a:r>
              <a:rPr sz="1250" b="1" dirty="0">
                <a:latin typeface="Arial"/>
                <a:cs typeface="Arial"/>
              </a:rPr>
              <a:t>ee</a:t>
            </a:r>
            <a:r>
              <a:rPr sz="1250" b="1" spc="15" dirty="0">
                <a:latin typeface="Arial"/>
                <a:cs typeface="Arial"/>
              </a:rPr>
              <a:t>d</a:t>
            </a:r>
            <a:r>
              <a:rPr sz="1250" b="1" spc="13" dirty="0">
                <a:latin typeface="Arial"/>
                <a:cs typeface="Arial"/>
              </a:rPr>
              <a:t>b</a:t>
            </a:r>
            <a:r>
              <a:rPr sz="1250" b="1" spc="-20" dirty="0">
                <a:latin typeface="Arial"/>
                <a:cs typeface="Arial"/>
              </a:rPr>
              <a:t>a</a:t>
            </a:r>
            <a:r>
              <a:rPr sz="1250" b="1" spc="-23" dirty="0">
                <a:latin typeface="Arial"/>
                <a:cs typeface="Arial"/>
              </a:rPr>
              <a:t>c</a:t>
            </a:r>
            <a:r>
              <a:rPr sz="1250" b="1" spc="30" dirty="0">
                <a:latin typeface="Arial"/>
                <a:cs typeface="Arial"/>
              </a:rPr>
              <a:t>k</a:t>
            </a:r>
            <a:endParaRPr sz="125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586056" y="4668141"/>
            <a:ext cx="41593" cy="138821"/>
          </a:xfrm>
          <a:prstGeom prst="rect">
            <a:avLst/>
          </a:prstGeom>
        </p:spPr>
        <p:txBody>
          <a:bodyPr vert="horz" wrap="square" lIns="0" tIns="7938" rIns="0" bIns="0" rtlCol="0">
            <a:spAutoFit/>
          </a:bodyPr>
          <a:lstStyle/>
          <a:p>
            <a:pPr marL="6350">
              <a:spcBef>
                <a:spcPts val="63"/>
              </a:spcBef>
            </a:pPr>
            <a:r>
              <a:rPr sz="850" b="1" spc="-57" dirty="0">
                <a:latin typeface="Arial"/>
                <a:cs typeface="Arial"/>
              </a:rPr>
              <a:t>!</a:t>
            </a:r>
            <a:endParaRPr sz="85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795063" y="4813062"/>
            <a:ext cx="73025" cy="138821"/>
          </a:xfrm>
          <a:prstGeom prst="rect">
            <a:avLst/>
          </a:prstGeom>
        </p:spPr>
        <p:txBody>
          <a:bodyPr vert="horz" wrap="square" lIns="0" tIns="7938" rIns="0" bIns="0" rtlCol="0">
            <a:spAutoFit/>
          </a:bodyPr>
          <a:lstStyle/>
          <a:p>
            <a:pPr marL="6350">
              <a:spcBef>
                <a:spcPts val="63"/>
              </a:spcBef>
            </a:pPr>
            <a:r>
              <a:rPr sz="850" b="1" spc="-48" dirty="0">
                <a:latin typeface="Arial"/>
                <a:cs typeface="Arial"/>
              </a:rPr>
              <a:t>?</a:t>
            </a:r>
            <a:endParaRPr sz="850">
              <a:latin typeface="Arial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296118" y="1043656"/>
            <a:ext cx="429578" cy="429260"/>
          </a:xfrm>
          <a:custGeom>
            <a:avLst/>
            <a:gdLst/>
            <a:ahLst/>
            <a:cxnLst/>
            <a:rect l="l" t="t" r="r" b="b"/>
            <a:pathLst>
              <a:path w="859155" h="858519">
                <a:moveTo>
                  <a:pt x="460851" y="857249"/>
                </a:moveTo>
                <a:lnTo>
                  <a:pt x="397698" y="857249"/>
                </a:lnTo>
                <a:lnTo>
                  <a:pt x="355888" y="852169"/>
                </a:lnTo>
                <a:lnTo>
                  <a:pt x="304662" y="839469"/>
                </a:lnTo>
                <a:lnTo>
                  <a:pt x="294616" y="835659"/>
                </a:lnTo>
                <a:lnTo>
                  <a:pt x="284656" y="833119"/>
                </a:lnTo>
                <a:lnTo>
                  <a:pt x="255311" y="821689"/>
                </a:lnTo>
                <a:lnTo>
                  <a:pt x="236270" y="811529"/>
                </a:lnTo>
                <a:lnTo>
                  <a:pt x="226916" y="807719"/>
                </a:lnTo>
                <a:lnTo>
                  <a:pt x="217683" y="802639"/>
                </a:lnTo>
                <a:lnTo>
                  <a:pt x="208583" y="796289"/>
                </a:lnTo>
                <a:lnTo>
                  <a:pt x="190782" y="786129"/>
                </a:lnTo>
                <a:lnTo>
                  <a:pt x="156945" y="760729"/>
                </a:lnTo>
                <a:lnTo>
                  <a:pt x="148881" y="753109"/>
                </a:lnTo>
                <a:lnTo>
                  <a:pt x="140991" y="746759"/>
                </a:lnTo>
                <a:lnTo>
                  <a:pt x="133274" y="739139"/>
                </a:lnTo>
                <a:lnTo>
                  <a:pt x="125731" y="732789"/>
                </a:lnTo>
                <a:lnTo>
                  <a:pt x="118371" y="725169"/>
                </a:lnTo>
                <a:lnTo>
                  <a:pt x="111202" y="717549"/>
                </a:lnTo>
                <a:lnTo>
                  <a:pt x="104226" y="708659"/>
                </a:lnTo>
                <a:lnTo>
                  <a:pt x="97440" y="701039"/>
                </a:lnTo>
                <a:lnTo>
                  <a:pt x="90855" y="692149"/>
                </a:lnTo>
                <a:lnTo>
                  <a:pt x="84477" y="684529"/>
                </a:lnTo>
                <a:lnTo>
                  <a:pt x="78307" y="675639"/>
                </a:lnTo>
                <a:lnTo>
                  <a:pt x="55769" y="640079"/>
                </a:lnTo>
                <a:lnTo>
                  <a:pt x="45834" y="621029"/>
                </a:lnTo>
                <a:lnTo>
                  <a:pt x="41214" y="612139"/>
                </a:lnTo>
                <a:lnTo>
                  <a:pt x="36828" y="601979"/>
                </a:lnTo>
                <a:lnTo>
                  <a:pt x="32676" y="593089"/>
                </a:lnTo>
                <a:lnTo>
                  <a:pt x="28763" y="582929"/>
                </a:lnTo>
                <a:lnTo>
                  <a:pt x="25093" y="572769"/>
                </a:lnTo>
                <a:lnTo>
                  <a:pt x="21667" y="563879"/>
                </a:lnTo>
                <a:lnTo>
                  <a:pt x="18484" y="553719"/>
                </a:lnTo>
                <a:lnTo>
                  <a:pt x="6319" y="501649"/>
                </a:lnTo>
                <a:lnTo>
                  <a:pt x="1162" y="459739"/>
                </a:lnTo>
                <a:lnTo>
                  <a:pt x="0" y="429259"/>
                </a:lnTo>
                <a:lnTo>
                  <a:pt x="129" y="417829"/>
                </a:lnTo>
                <a:lnTo>
                  <a:pt x="3228" y="375919"/>
                </a:lnTo>
                <a:lnTo>
                  <a:pt x="10430" y="334009"/>
                </a:lnTo>
                <a:lnTo>
                  <a:pt x="21667" y="293369"/>
                </a:lnTo>
                <a:lnTo>
                  <a:pt x="25093" y="284479"/>
                </a:lnTo>
                <a:lnTo>
                  <a:pt x="28763" y="274319"/>
                </a:lnTo>
                <a:lnTo>
                  <a:pt x="32676" y="264159"/>
                </a:lnTo>
                <a:lnTo>
                  <a:pt x="36828" y="255269"/>
                </a:lnTo>
                <a:lnTo>
                  <a:pt x="41214" y="245109"/>
                </a:lnTo>
                <a:lnTo>
                  <a:pt x="45834" y="236219"/>
                </a:lnTo>
                <a:lnTo>
                  <a:pt x="50688" y="226059"/>
                </a:lnTo>
                <a:lnTo>
                  <a:pt x="55769" y="217169"/>
                </a:lnTo>
                <a:lnTo>
                  <a:pt x="78307" y="181609"/>
                </a:lnTo>
                <a:lnTo>
                  <a:pt x="90855" y="165099"/>
                </a:lnTo>
                <a:lnTo>
                  <a:pt x="97440" y="156209"/>
                </a:lnTo>
                <a:lnTo>
                  <a:pt x="104226" y="148589"/>
                </a:lnTo>
                <a:lnTo>
                  <a:pt x="111202" y="140969"/>
                </a:lnTo>
                <a:lnTo>
                  <a:pt x="118371" y="132079"/>
                </a:lnTo>
                <a:lnTo>
                  <a:pt x="125731" y="125729"/>
                </a:lnTo>
                <a:lnTo>
                  <a:pt x="133274" y="118109"/>
                </a:lnTo>
                <a:lnTo>
                  <a:pt x="140991" y="110489"/>
                </a:lnTo>
                <a:lnTo>
                  <a:pt x="148881" y="104139"/>
                </a:lnTo>
                <a:lnTo>
                  <a:pt x="156945" y="96519"/>
                </a:lnTo>
                <a:lnTo>
                  <a:pt x="165173" y="90169"/>
                </a:lnTo>
                <a:lnTo>
                  <a:pt x="173555" y="83819"/>
                </a:lnTo>
                <a:lnTo>
                  <a:pt x="182092" y="77469"/>
                </a:lnTo>
                <a:lnTo>
                  <a:pt x="190782" y="71119"/>
                </a:lnTo>
                <a:lnTo>
                  <a:pt x="208583" y="60959"/>
                </a:lnTo>
                <a:lnTo>
                  <a:pt x="217683" y="54609"/>
                </a:lnTo>
                <a:lnTo>
                  <a:pt x="226916" y="49529"/>
                </a:lnTo>
                <a:lnTo>
                  <a:pt x="236270" y="45719"/>
                </a:lnTo>
                <a:lnTo>
                  <a:pt x="255311" y="35559"/>
                </a:lnTo>
                <a:lnTo>
                  <a:pt x="284656" y="24129"/>
                </a:lnTo>
                <a:lnTo>
                  <a:pt x="294616" y="21589"/>
                </a:lnTo>
                <a:lnTo>
                  <a:pt x="304662" y="17779"/>
                </a:lnTo>
                <a:lnTo>
                  <a:pt x="355888" y="5079"/>
                </a:lnTo>
                <a:lnTo>
                  <a:pt x="397698" y="0"/>
                </a:lnTo>
                <a:lnTo>
                  <a:pt x="460851" y="0"/>
                </a:lnTo>
                <a:lnTo>
                  <a:pt x="502661" y="5079"/>
                </a:lnTo>
                <a:lnTo>
                  <a:pt x="553886" y="17779"/>
                </a:lnTo>
                <a:lnTo>
                  <a:pt x="563933" y="21589"/>
                </a:lnTo>
                <a:lnTo>
                  <a:pt x="573893" y="24129"/>
                </a:lnTo>
                <a:lnTo>
                  <a:pt x="603237" y="35559"/>
                </a:lnTo>
                <a:lnTo>
                  <a:pt x="622278" y="45719"/>
                </a:lnTo>
                <a:lnTo>
                  <a:pt x="631633" y="49529"/>
                </a:lnTo>
                <a:lnTo>
                  <a:pt x="640866" y="54609"/>
                </a:lnTo>
                <a:lnTo>
                  <a:pt x="649966" y="60959"/>
                </a:lnTo>
                <a:lnTo>
                  <a:pt x="667766" y="71119"/>
                </a:lnTo>
                <a:lnTo>
                  <a:pt x="701603" y="96519"/>
                </a:lnTo>
                <a:lnTo>
                  <a:pt x="709667" y="104139"/>
                </a:lnTo>
                <a:lnTo>
                  <a:pt x="717558" y="110489"/>
                </a:lnTo>
                <a:lnTo>
                  <a:pt x="725274" y="118109"/>
                </a:lnTo>
                <a:lnTo>
                  <a:pt x="732817" y="125729"/>
                </a:lnTo>
                <a:lnTo>
                  <a:pt x="740178" y="132079"/>
                </a:lnTo>
                <a:lnTo>
                  <a:pt x="747346" y="140969"/>
                </a:lnTo>
                <a:lnTo>
                  <a:pt x="754323" y="148589"/>
                </a:lnTo>
                <a:lnTo>
                  <a:pt x="761108" y="156209"/>
                </a:lnTo>
                <a:lnTo>
                  <a:pt x="767694" y="165099"/>
                </a:lnTo>
                <a:lnTo>
                  <a:pt x="774071" y="172719"/>
                </a:lnTo>
                <a:lnTo>
                  <a:pt x="780241" y="181609"/>
                </a:lnTo>
                <a:lnTo>
                  <a:pt x="802779" y="217169"/>
                </a:lnTo>
                <a:lnTo>
                  <a:pt x="812714" y="236219"/>
                </a:lnTo>
                <a:lnTo>
                  <a:pt x="817334" y="245109"/>
                </a:lnTo>
                <a:lnTo>
                  <a:pt x="821720" y="255269"/>
                </a:lnTo>
                <a:lnTo>
                  <a:pt x="825872" y="264159"/>
                </a:lnTo>
                <a:lnTo>
                  <a:pt x="829786" y="274319"/>
                </a:lnTo>
                <a:lnTo>
                  <a:pt x="833456" y="284479"/>
                </a:lnTo>
                <a:lnTo>
                  <a:pt x="836882" y="293369"/>
                </a:lnTo>
                <a:lnTo>
                  <a:pt x="840065" y="303529"/>
                </a:lnTo>
                <a:lnTo>
                  <a:pt x="852230" y="355599"/>
                </a:lnTo>
                <a:lnTo>
                  <a:pt x="857386" y="397509"/>
                </a:lnTo>
                <a:lnTo>
                  <a:pt x="858549" y="429259"/>
                </a:lnTo>
                <a:lnTo>
                  <a:pt x="858420" y="439419"/>
                </a:lnTo>
                <a:lnTo>
                  <a:pt x="855321" y="481329"/>
                </a:lnTo>
                <a:lnTo>
                  <a:pt x="848118" y="523239"/>
                </a:lnTo>
                <a:lnTo>
                  <a:pt x="836882" y="563879"/>
                </a:lnTo>
                <a:lnTo>
                  <a:pt x="833456" y="572769"/>
                </a:lnTo>
                <a:lnTo>
                  <a:pt x="829786" y="582929"/>
                </a:lnTo>
                <a:lnTo>
                  <a:pt x="825872" y="593089"/>
                </a:lnTo>
                <a:lnTo>
                  <a:pt x="821720" y="601979"/>
                </a:lnTo>
                <a:lnTo>
                  <a:pt x="817334" y="612139"/>
                </a:lnTo>
                <a:lnTo>
                  <a:pt x="812714" y="621029"/>
                </a:lnTo>
                <a:lnTo>
                  <a:pt x="807861" y="631189"/>
                </a:lnTo>
                <a:lnTo>
                  <a:pt x="802779" y="640079"/>
                </a:lnTo>
                <a:lnTo>
                  <a:pt x="780241" y="675639"/>
                </a:lnTo>
                <a:lnTo>
                  <a:pt x="767694" y="692149"/>
                </a:lnTo>
                <a:lnTo>
                  <a:pt x="761108" y="701039"/>
                </a:lnTo>
                <a:lnTo>
                  <a:pt x="754323" y="708659"/>
                </a:lnTo>
                <a:lnTo>
                  <a:pt x="747346" y="717549"/>
                </a:lnTo>
                <a:lnTo>
                  <a:pt x="740178" y="725169"/>
                </a:lnTo>
                <a:lnTo>
                  <a:pt x="732817" y="732789"/>
                </a:lnTo>
                <a:lnTo>
                  <a:pt x="725274" y="739139"/>
                </a:lnTo>
                <a:lnTo>
                  <a:pt x="717558" y="746759"/>
                </a:lnTo>
                <a:lnTo>
                  <a:pt x="709667" y="753109"/>
                </a:lnTo>
                <a:lnTo>
                  <a:pt x="701603" y="760729"/>
                </a:lnTo>
                <a:lnTo>
                  <a:pt x="693375" y="767079"/>
                </a:lnTo>
                <a:lnTo>
                  <a:pt x="684993" y="773429"/>
                </a:lnTo>
                <a:lnTo>
                  <a:pt x="676457" y="779779"/>
                </a:lnTo>
                <a:lnTo>
                  <a:pt x="667766" y="786129"/>
                </a:lnTo>
                <a:lnTo>
                  <a:pt x="649966" y="796289"/>
                </a:lnTo>
                <a:lnTo>
                  <a:pt x="640866" y="802639"/>
                </a:lnTo>
                <a:lnTo>
                  <a:pt x="631633" y="807719"/>
                </a:lnTo>
                <a:lnTo>
                  <a:pt x="622278" y="811529"/>
                </a:lnTo>
                <a:lnTo>
                  <a:pt x="603237" y="821689"/>
                </a:lnTo>
                <a:lnTo>
                  <a:pt x="573893" y="833119"/>
                </a:lnTo>
                <a:lnTo>
                  <a:pt x="563933" y="835659"/>
                </a:lnTo>
                <a:lnTo>
                  <a:pt x="553886" y="839469"/>
                </a:lnTo>
                <a:lnTo>
                  <a:pt x="502661" y="852169"/>
                </a:lnTo>
                <a:lnTo>
                  <a:pt x="460851" y="857249"/>
                </a:lnTo>
                <a:close/>
              </a:path>
              <a:path w="859155" h="858519">
                <a:moveTo>
                  <a:pt x="429274" y="858519"/>
                </a:moveTo>
                <a:lnTo>
                  <a:pt x="418736" y="857249"/>
                </a:lnTo>
                <a:lnTo>
                  <a:pt x="439812" y="857249"/>
                </a:lnTo>
                <a:lnTo>
                  <a:pt x="429274" y="858519"/>
                </a:lnTo>
                <a:close/>
              </a:path>
            </a:pathLst>
          </a:custGeom>
          <a:solidFill>
            <a:srgbClr val="FF57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70239" y="1017802"/>
            <a:ext cx="481013" cy="481013"/>
          </a:xfrm>
          <a:custGeom>
            <a:avLst/>
            <a:gdLst/>
            <a:ahLst/>
            <a:cxnLst/>
            <a:rect l="l" t="t" r="r" b="b"/>
            <a:pathLst>
              <a:path w="962025" h="962025">
                <a:moveTo>
                  <a:pt x="480993" y="961996"/>
                </a:moveTo>
                <a:lnTo>
                  <a:pt x="431881" y="959508"/>
                </a:lnTo>
                <a:lnTo>
                  <a:pt x="384172" y="952207"/>
                </a:lnTo>
                <a:lnTo>
                  <a:pt x="338111" y="940336"/>
                </a:lnTo>
                <a:lnTo>
                  <a:pt x="293939" y="924140"/>
                </a:lnTo>
                <a:lnTo>
                  <a:pt x="251902" y="903860"/>
                </a:lnTo>
                <a:lnTo>
                  <a:pt x="212243" y="879742"/>
                </a:lnTo>
                <a:lnTo>
                  <a:pt x="175205" y="852028"/>
                </a:lnTo>
                <a:lnTo>
                  <a:pt x="141031" y="820963"/>
                </a:lnTo>
                <a:lnTo>
                  <a:pt x="109966" y="786789"/>
                </a:lnTo>
                <a:lnTo>
                  <a:pt x="82252" y="749750"/>
                </a:lnTo>
                <a:lnTo>
                  <a:pt x="58134" y="710090"/>
                </a:lnTo>
                <a:lnTo>
                  <a:pt x="37855" y="668052"/>
                </a:lnTo>
                <a:lnTo>
                  <a:pt x="21659" y="623879"/>
                </a:lnTo>
                <a:lnTo>
                  <a:pt x="9788" y="577816"/>
                </a:lnTo>
                <a:lnTo>
                  <a:pt x="2487" y="530106"/>
                </a:lnTo>
                <a:lnTo>
                  <a:pt x="0" y="480993"/>
                </a:lnTo>
                <a:lnTo>
                  <a:pt x="2487" y="431882"/>
                </a:lnTo>
                <a:lnTo>
                  <a:pt x="9788" y="384175"/>
                </a:lnTo>
                <a:lnTo>
                  <a:pt x="21659" y="338114"/>
                </a:lnTo>
                <a:lnTo>
                  <a:pt x="37855" y="293944"/>
                </a:lnTo>
                <a:lnTo>
                  <a:pt x="58134" y="251907"/>
                </a:lnTo>
                <a:lnTo>
                  <a:pt x="82252" y="212247"/>
                </a:lnTo>
                <a:lnTo>
                  <a:pt x="109966" y="175209"/>
                </a:lnTo>
                <a:lnTo>
                  <a:pt x="141031" y="141035"/>
                </a:lnTo>
                <a:lnTo>
                  <a:pt x="175205" y="109969"/>
                </a:lnTo>
                <a:lnTo>
                  <a:pt x="212243" y="82255"/>
                </a:lnTo>
                <a:lnTo>
                  <a:pt x="251902" y="58136"/>
                </a:lnTo>
                <a:lnTo>
                  <a:pt x="293939" y="37857"/>
                </a:lnTo>
                <a:lnTo>
                  <a:pt x="338111" y="21660"/>
                </a:lnTo>
                <a:lnTo>
                  <a:pt x="384172" y="9789"/>
                </a:lnTo>
                <a:lnTo>
                  <a:pt x="431881" y="2487"/>
                </a:lnTo>
                <a:lnTo>
                  <a:pt x="480993" y="0"/>
                </a:lnTo>
                <a:lnTo>
                  <a:pt x="530105" y="2487"/>
                </a:lnTo>
                <a:lnTo>
                  <a:pt x="577815" y="9789"/>
                </a:lnTo>
                <a:lnTo>
                  <a:pt x="623878" y="21660"/>
                </a:lnTo>
                <a:lnTo>
                  <a:pt x="654720" y="32968"/>
                </a:lnTo>
                <a:lnTo>
                  <a:pt x="480993" y="32968"/>
                </a:lnTo>
                <a:lnTo>
                  <a:pt x="432248" y="35602"/>
                </a:lnTo>
                <a:lnTo>
                  <a:pt x="385007" y="43320"/>
                </a:lnTo>
                <a:lnTo>
                  <a:pt x="339543" y="55847"/>
                </a:lnTo>
                <a:lnTo>
                  <a:pt x="296133" y="72907"/>
                </a:lnTo>
                <a:lnTo>
                  <a:pt x="255052" y="94225"/>
                </a:lnTo>
                <a:lnTo>
                  <a:pt x="216576" y="119526"/>
                </a:lnTo>
                <a:lnTo>
                  <a:pt x="180980" y="148533"/>
                </a:lnTo>
                <a:lnTo>
                  <a:pt x="148540" y="180972"/>
                </a:lnTo>
                <a:lnTo>
                  <a:pt x="119531" y="216567"/>
                </a:lnTo>
                <a:lnTo>
                  <a:pt x="94230" y="255043"/>
                </a:lnTo>
                <a:lnTo>
                  <a:pt x="72910" y="296125"/>
                </a:lnTo>
                <a:lnTo>
                  <a:pt x="55849" y="339535"/>
                </a:lnTo>
                <a:lnTo>
                  <a:pt x="43321" y="385001"/>
                </a:lnTo>
                <a:lnTo>
                  <a:pt x="35602" y="432245"/>
                </a:lnTo>
                <a:lnTo>
                  <a:pt x="32968" y="480993"/>
                </a:lnTo>
                <a:lnTo>
                  <a:pt x="35602" y="529747"/>
                </a:lnTo>
                <a:lnTo>
                  <a:pt x="43321" y="577000"/>
                </a:lnTo>
                <a:lnTo>
                  <a:pt x="55850" y="622470"/>
                </a:lnTo>
                <a:lnTo>
                  <a:pt x="72912" y="665883"/>
                </a:lnTo>
                <a:lnTo>
                  <a:pt x="94232" y="706966"/>
                </a:lnTo>
                <a:lnTo>
                  <a:pt x="119534" y="745442"/>
                </a:lnTo>
                <a:lnTo>
                  <a:pt x="148543" y="781037"/>
                </a:lnTo>
                <a:lnTo>
                  <a:pt x="180984" y="813474"/>
                </a:lnTo>
                <a:lnTo>
                  <a:pt x="216580" y="842480"/>
                </a:lnTo>
                <a:lnTo>
                  <a:pt x="255056" y="867778"/>
                </a:lnTo>
                <a:lnTo>
                  <a:pt x="296137" y="889094"/>
                </a:lnTo>
                <a:lnTo>
                  <a:pt x="339547" y="906152"/>
                </a:lnTo>
                <a:lnTo>
                  <a:pt x="385009" y="918677"/>
                </a:lnTo>
                <a:lnTo>
                  <a:pt x="432250" y="926394"/>
                </a:lnTo>
                <a:lnTo>
                  <a:pt x="480993" y="929027"/>
                </a:lnTo>
                <a:lnTo>
                  <a:pt x="654734" y="929027"/>
                </a:lnTo>
                <a:lnTo>
                  <a:pt x="623889" y="940336"/>
                </a:lnTo>
                <a:lnTo>
                  <a:pt x="577823" y="952207"/>
                </a:lnTo>
                <a:lnTo>
                  <a:pt x="530110" y="959508"/>
                </a:lnTo>
                <a:lnTo>
                  <a:pt x="480993" y="961996"/>
                </a:lnTo>
                <a:close/>
              </a:path>
              <a:path w="962025" h="962025">
                <a:moveTo>
                  <a:pt x="654734" y="929027"/>
                </a:moveTo>
                <a:lnTo>
                  <a:pt x="480993" y="929027"/>
                </a:lnTo>
                <a:lnTo>
                  <a:pt x="529749" y="926393"/>
                </a:lnTo>
                <a:lnTo>
                  <a:pt x="577001" y="918676"/>
                </a:lnTo>
                <a:lnTo>
                  <a:pt x="622473" y="906151"/>
                </a:lnTo>
                <a:lnTo>
                  <a:pt x="665888" y="889092"/>
                </a:lnTo>
                <a:lnTo>
                  <a:pt x="706973" y="867776"/>
                </a:lnTo>
                <a:lnTo>
                  <a:pt x="745452" y="842477"/>
                </a:lnTo>
                <a:lnTo>
                  <a:pt x="781050" y="813471"/>
                </a:lnTo>
                <a:lnTo>
                  <a:pt x="813490" y="781033"/>
                </a:lnTo>
                <a:lnTo>
                  <a:pt x="842499" y="745438"/>
                </a:lnTo>
                <a:lnTo>
                  <a:pt x="867799" y="706962"/>
                </a:lnTo>
                <a:lnTo>
                  <a:pt x="889118" y="665879"/>
                </a:lnTo>
                <a:lnTo>
                  <a:pt x="906178" y="622466"/>
                </a:lnTo>
                <a:lnTo>
                  <a:pt x="918704" y="576997"/>
                </a:lnTo>
                <a:lnTo>
                  <a:pt x="926422" y="529747"/>
                </a:lnTo>
                <a:lnTo>
                  <a:pt x="929056" y="480993"/>
                </a:lnTo>
                <a:lnTo>
                  <a:pt x="926427" y="432245"/>
                </a:lnTo>
                <a:lnTo>
                  <a:pt x="918712" y="385001"/>
                </a:lnTo>
                <a:lnTo>
                  <a:pt x="906188" y="339535"/>
                </a:lnTo>
                <a:lnTo>
                  <a:pt x="889128" y="296125"/>
                </a:lnTo>
                <a:lnTo>
                  <a:pt x="867810" y="255043"/>
                </a:lnTo>
                <a:lnTo>
                  <a:pt x="842508" y="216567"/>
                </a:lnTo>
                <a:lnTo>
                  <a:pt x="813498" y="180972"/>
                </a:lnTo>
                <a:lnTo>
                  <a:pt x="781056" y="148533"/>
                </a:lnTo>
                <a:lnTo>
                  <a:pt x="745456" y="119526"/>
                </a:lnTo>
                <a:lnTo>
                  <a:pt x="706976" y="94225"/>
                </a:lnTo>
                <a:lnTo>
                  <a:pt x="665889" y="72907"/>
                </a:lnTo>
                <a:lnTo>
                  <a:pt x="622472" y="55847"/>
                </a:lnTo>
                <a:lnTo>
                  <a:pt x="577000" y="43320"/>
                </a:lnTo>
                <a:lnTo>
                  <a:pt x="529748" y="35602"/>
                </a:lnTo>
                <a:lnTo>
                  <a:pt x="480993" y="32968"/>
                </a:lnTo>
                <a:lnTo>
                  <a:pt x="654720" y="32968"/>
                </a:lnTo>
                <a:lnTo>
                  <a:pt x="710092" y="58136"/>
                </a:lnTo>
                <a:lnTo>
                  <a:pt x="749755" y="82255"/>
                </a:lnTo>
                <a:lnTo>
                  <a:pt x="786796" y="109969"/>
                </a:lnTo>
                <a:lnTo>
                  <a:pt x="820974" y="141035"/>
                </a:lnTo>
                <a:lnTo>
                  <a:pt x="852042" y="175209"/>
                </a:lnTo>
                <a:lnTo>
                  <a:pt x="879759" y="212247"/>
                </a:lnTo>
                <a:lnTo>
                  <a:pt x="903881" y="251907"/>
                </a:lnTo>
                <a:lnTo>
                  <a:pt x="924163" y="293944"/>
                </a:lnTo>
                <a:lnTo>
                  <a:pt x="940362" y="338114"/>
                </a:lnTo>
                <a:lnTo>
                  <a:pt x="952234" y="384175"/>
                </a:lnTo>
                <a:lnTo>
                  <a:pt x="959536" y="431882"/>
                </a:lnTo>
                <a:lnTo>
                  <a:pt x="962024" y="480993"/>
                </a:lnTo>
                <a:lnTo>
                  <a:pt x="959537" y="530106"/>
                </a:lnTo>
                <a:lnTo>
                  <a:pt x="952235" y="577816"/>
                </a:lnTo>
                <a:lnTo>
                  <a:pt x="940364" y="623879"/>
                </a:lnTo>
                <a:lnTo>
                  <a:pt x="924167" y="668052"/>
                </a:lnTo>
                <a:lnTo>
                  <a:pt x="903886" y="710090"/>
                </a:lnTo>
                <a:lnTo>
                  <a:pt x="879767" y="749750"/>
                </a:lnTo>
                <a:lnTo>
                  <a:pt x="852052" y="786789"/>
                </a:lnTo>
                <a:lnTo>
                  <a:pt x="820984" y="820963"/>
                </a:lnTo>
                <a:lnTo>
                  <a:pt x="786808" y="852028"/>
                </a:lnTo>
                <a:lnTo>
                  <a:pt x="749767" y="879742"/>
                </a:lnTo>
                <a:lnTo>
                  <a:pt x="710105" y="903860"/>
                </a:lnTo>
                <a:lnTo>
                  <a:pt x="668064" y="924140"/>
                </a:lnTo>
                <a:lnTo>
                  <a:pt x="654734" y="929027"/>
                </a:lnTo>
                <a:close/>
              </a:path>
            </a:pathLst>
          </a:custGeom>
          <a:solidFill>
            <a:srgbClr val="FF57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26780" y="1114317"/>
            <a:ext cx="178435" cy="285115"/>
          </a:xfrm>
          <a:custGeom>
            <a:avLst/>
            <a:gdLst/>
            <a:ahLst/>
            <a:cxnLst/>
            <a:rect l="l" t="t" r="r" b="b"/>
            <a:pathLst>
              <a:path w="356869" h="570230">
                <a:moveTo>
                  <a:pt x="318299" y="425465"/>
                </a:moveTo>
                <a:lnTo>
                  <a:pt x="38278" y="425465"/>
                </a:lnTo>
                <a:lnTo>
                  <a:pt x="47853" y="424703"/>
                </a:lnTo>
                <a:lnTo>
                  <a:pt x="56102" y="422315"/>
                </a:lnTo>
                <a:lnTo>
                  <a:pt x="78578" y="384540"/>
                </a:lnTo>
                <a:lnTo>
                  <a:pt x="79184" y="198821"/>
                </a:lnTo>
                <a:lnTo>
                  <a:pt x="0" y="198561"/>
                </a:lnTo>
                <a:lnTo>
                  <a:pt x="346" y="71084"/>
                </a:lnTo>
                <a:lnTo>
                  <a:pt x="45475" y="66023"/>
                </a:lnTo>
                <a:lnTo>
                  <a:pt x="85300" y="47533"/>
                </a:lnTo>
                <a:lnTo>
                  <a:pt x="106931" y="10320"/>
                </a:lnTo>
                <a:lnTo>
                  <a:pt x="107621" y="0"/>
                </a:lnTo>
                <a:lnTo>
                  <a:pt x="286491" y="615"/>
                </a:lnTo>
                <a:lnTo>
                  <a:pt x="285273" y="384607"/>
                </a:lnTo>
                <a:lnTo>
                  <a:pt x="286004" y="396361"/>
                </a:lnTo>
                <a:lnTo>
                  <a:pt x="288315" y="405934"/>
                </a:lnTo>
                <a:lnTo>
                  <a:pt x="292208" y="413262"/>
                </a:lnTo>
                <a:lnTo>
                  <a:pt x="297689" y="418346"/>
                </a:lnTo>
                <a:lnTo>
                  <a:pt x="304413" y="421851"/>
                </a:lnTo>
                <a:lnTo>
                  <a:pt x="312032" y="424352"/>
                </a:lnTo>
                <a:lnTo>
                  <a:pt x="318299" y="425465"/>
                </a:lnTo>
                <a:close/>
              </a:path>
              <a:path w="356869" h="570230">
                <a:moveTo>
                  <a:pt x="355699" y="569788"/>
                </a:moveTo>
                <a:lnTo>
                  <a:pt x="6888" y="568691"/>
                </a:lnTo>
                <a:lnTo>
                  <a:pt x="7369" y="425397"/>
                </a:lnTo>
                <a:lnTo>
                  <a:pt x="318299" y="425465"/>
                </a:lnTo>
                <a:lnTo>
                  <a:pt x="320546" y="425863"/>
                </a:lnTo>
                <a:lnTo>
                  <a:pt x="329955" y="426398"/>
                </a:lnTo>
                <a:lnTo>
                  <a:pt x="356247" y="426465"/>
                </a:lnTo>
                <a:lnTo>
                  <a:pt x="355699" y="56978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26619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4759" y="959813"/>
            <a:ext cx="446405" cy="445770"/>
          </a:xfrm>
          <a:custGeom>
            <a:avLst/>
            <a:gdLst/>
            <a:ahLst/>
            <a:cxnLst/>
            <a:rect l="l" t="t" r="r" b="b"/>
            <a:pathLst>
              <a:path w="892810" h="891540">
                <a:moveTo>
                  <a:pt x="490018" y="890270"/>
                </a:moveTo>
                <a:lnTo>
                  <a:pt x="402533" y="890270"/>
                </a:lnTo>
                <a:lnTo>
                  <a:pt x="391643" y="889000"/>
                </a:lnTo>
                <a:lnTo>
                  <a:pt x="380793" y="886460"/>
                </a:lnTo>
                <a:lnTo>
                  <a:pt x="359211" y="883920"/>
                </a:lnTo>
                <a:lnTo>
                  <a:pt x="327251" y="876300"/>
                </a:lnTo>
                <a:lnTo>
                  <a:pt x="316728" y="872490"/>
                </a:lnTo>
                <a:lnTo>
                  <a:pt x="306283" y="869950"/>
                </a:lnTo>
                <a:lnTo>
                  <a:pt x="275493" y="858520"/>
                </a:lnTo>
                <a:lnTo>
                  <a:pt x="265423" y="853440"/>
                </a:lnTo>
                <a:lnTo>
                  <a:pt x="255468" y="849630"/>
                </a:lnTo>
                <a:lnTo>
                  <a:pt x="226304" y="834390"/>
                </a:lnTo>
                <a:lnTo>
                  <a:pt x="216843" y="828040"/>
                </a:lnTo>
                <a:lnTo>
                  <a:pt x="207521" y="822960"/>
                </a:lnTo>
                <a:lnTo>
                  <a:pt x="171715" y="797560"/>
                </a:lnTo>
                <a:lnTo>
                  <a:pt x="138552" y="768350"/>
                </a:lnTo>
                <a:lnTo>
                  <a:pt x="108353" y="736600"/>
                </a:lnTo>
                <a:lnTo>
                  <a:pt x="101299" y="728980"/>
                </a:lnTo>
                <a:lnTo>
                  <a:pt x="75211" y="693420"/>
                </a:lnTo>
                <a:lnTo>
                  <a:pt x="57978" y="665480"/>
                </a:lnTo>
                <a:lnTo>
                  <a:pt x="52695" y="656590"/>
                </a:lnTo>
                <a:lnTo>
                  <a:pt x="33970" y="615950"/>
                </a:lnTo>
                <a:lnTo>
                  <a:pt x="19216" y="575310"/>
                </a:lnTo>
                <a:lnTo>
                  <a:pt x="13374" y="553720"/>
                </a:lnTo>
                <a:lnTo>
                  <a:pt x="10844" y="543560"/>
                </a:lnTo>
                <a:lnTo>
                  <a:pt x="3356" y="500380"/>
                </a:lnTo>
                <a:lnTo>
                  <a:pt x="134" y="457200"/>
                </a:lnTo>
                <a:lnTo>
                  <a:pt x="0" y="445770"/>
                </a:lnTo>
                <a:lnTo>
                  <a:pt x="134" y="434340"/>
                </a:lnTo>
                <a:lnTo>
                  <a:pt x="3356" y="391160"/>
                </a:lnTo>
                <a:lnTo>
                  <a:pt x="10844" y="347980"/>
                </a:lnTo>
                <a:lnTo>
                  <a:pt x="13374" y="337820"/>
                </a:lnTo>
                <a:lnTo>
                  <a:pt x="16164" y="326390"/>
                </a:lnTo>
                <a:lnTo>
                  <a:pt x="19216" y="316230"/>
                </a:lnTo>
                <a:lnTo>
                  <a:pt x="22525" y="306070"/>
                </a:lnTo>
                <a:lnTo>
                  <a:pt x="26087" y="295910"/>
                </a:lnTo>
                <a:lnTo>
                  <a:pt x="29902" y="284480"/>
                </a:lnTo>
                <a:lnTo>
                  <a:pt x="33970" y="274320"/>
                </a:lnTo>
                <a:lnTo>
                  <a:pt x="38287" y="264160"/>
                </a:lnTo>
                <a:lnTo>
                  <a:pt x="42846" y="255270"/>
                </a:lnTo>
                <a:lnTo>
                  <a:pt x="47649" y="245110"/>
                </a:lnTo>
                <a:lnTo>
                  <a:pt x="52695" y="234950"/>
                </a:lnTo>
                <a:lnTo>
                  <a:pt x="57978" y="226060"/>
                </a:lnTo>
                <a:lnTo>
                  <a:pt x="63491" y="215900"/>
                </a:lnTo>
                <a:lnTo>
                  <a:pt x="87823" y="180340"/>
                </a:lnTo>
                <a:lnTo>
                  <a:pt x="115606" y="146050"/>
                </a:lnTo>
                <a:lnTo>
                  <a:pt x="123059" y="138430"/>
                </a:lnTo>
                <a:lnTo>
                  <a:pt x="130711" y="129540"/>
                </a:lnTo>
                <a:lnTo>
                  <a:pt x="138552" y="121920"/>
                </a:lnTo>
                <a:lnTo>
                  <a:pt x="146575" y="115570"/>
                </a:lnTo>
                <a:lnTo>
                  <a:pt x="154777" y="107950"/>
                </a:lnTo>
                <a:lnTo>
                  <a:pt x="189303" y="81280"/>
                </a:lnTo>
                <a:lnTo>
                  <a:pt x="226304" y="57150"/>
                </a:lnTo>
                <a:lnTo>
                  <a:pt x="265423" y="38100"/>
                </a:lnTo>
                <a:lnTo>
                  <a:pt x="275493" y="33020"/>
                </a:lnTo>
                <a:lnTo>
                  <a:pt x="306283" y="21590"/>
                </a:lnTo>
                <a:lnTo>
                  <a:pt x="316728" y="19050"/>
                </a:lnTo>
                <a:lnTo>
                  <a:pt x="327251" y="15240"/>
                </a:lnTo>
                <a:lnTo>
                  <a:pt x="359211" y="7620"/>
                </a:lnTo>
                <a:lnTo>
                  <a:pt x="369982" y="6350"/>
                </a:lnTo>
                <a:lnTo>
                  <a:pt x="380793" y="3810"/>
                </a:lnTo>
                <a:lnTo>
                  <a:pt x="413448" y="0"/>
                </a:lnTo>
                <a:lnTo>
                  <a:pt x="479102" y="0"/>
                </a:lnTo>
                <a:lnTo>
                  <a:pt x="511758" y="3810"/>
                </a:lnTo>
                <a:lnTo>
                  <a:pt x="522568" y="6350"/>
                </a:lnTo>
                <a:lnTo>
                  <a:pt x="533339" y="7620"/>
                </a:lnTo>
                <a:lnTo>
                  <a:pt x="565300" y="15240"/>
                </a:lnTo>
                <a:lnTo>
                  <a:pt x="575822" y="19050"/>
                </a:lnTo>
                <a:lnTo>
                  <a:pt x="586267" y="21590"/>
                </a:lnTo>
                <a:lnTo>
                  <a:pt x="617057" y="33020"/>
                </a:lnTo>
                <a:lnTo>
                  <a:pt x="627128" y="38100"/>
                </a:lnTo>
                <a:lnTo>
                  <a:pt x="637083" y="41910"/>
                </a:lnTo>
                <a:lnTo>
                  <a:pt x="675707" y="62230"/>
                </a:lnTo>
                <a:lnTo>
                  <a:pt x="712121" y="87630"/>
                </a:lnTo>
                <a:lnTo>
                  <a:pt x="745976" y="115570"/>
                </a:lnTo>
                <a:lnTo>
                  <a:pt x="753998" y="121920"/>
                </a:lnTo>
                <a:lnTo>
                  <a:pt x="761840" y="129540"/>
                </a:lnTo>
                <a:lnTo>
                  <a:pt x="769492" y="138430"/>
                </a:lnTo>
                <a:lnTo>
                  <a:pt x="776944" y="146050"/>
                </a:lnTo>
                <a:lnTo>
                  <a:pt x="804727" y="180340"/>
                </a:lnTo>
                <a:lnTo>
                  <a:pt x="829059" y="215900"/>
                </a:lnTo>
                <a:lnTo>
                  <a:pt x="834572" y="226060"/>
                </a:lnTo>
                <a:lnTo>
                  <a:pt x="839855" y="234950"/>
                </a:lnTo>
                <a:lnTo>
                  <a:pt x="844901" y="245110"/>
                </a:lnTo>
                <a:lnTo>
                  <a:pt x="849704" y="255270"/>
                </a:lnTo>
                <a:lnTo>
                  <a:pt x="854264" y="264160"/>
                </a:lnTo>
                <a:lnTo>
                  <a:pt x="858580" y="274320"/>
                </a:lnTo>
                <a:lnTo>
                  <a:pt x="862649" y="284480"/>
                </a:lnTo>
                <a:lnTo>
                  <a:pt x="866464" y="295910"/>
                </a:lnTo>
                <a:lnTo>
                  <a:pt x="870026" y="306070"/>
                </a:lnTo>
                <a:lnTo>
                  <a:pt x="873334" y="316230"/>
                </a:lnTo>
                <a:lnTo>
                  <a:pt x="876386" y="326390"/>
                </a:lnTo>
                <a:lnTo>
                  <a:pt x="879177" y="337820"/>
                </a:lnTo>
                <a:lnTo>
                  <a:pt x="881707" y="347980"/>
                </a:lnTo>
                <a:lnTo>
                  <a:pt x="889195" y="391160"/>
                </a:lnTo>
                <a:lnTo>
                  <a:pt x="892417" y="434340"/>
                </a:lnTo>
                <a:lnTo>
                  <a:pt x="892551" y="445770"/>
                </a:lnTo>
                <a:lnTo>
                  <a:pt x="892417" y="457200"/>
                </a:lnTo>
                <a:lnTo>
                  <a:pt x="889195" y="500380"/>
                </a:lnTo>
                <a:lnTo>
                  <a:pt x="881707" y="543560"/>
                </a:lnTo>
                <a:lnTo>
                  <a:pt x="879177" y="553720"/>
                </a:lnTo>
                <a:lnTo>
                  <a:pt x="876386" y="565150"/>
                </a:lnTo>
                <a:lnTo>
                  <a:pt x="862649" y="605790"/>
                </a:lnTo>
                <a:lnTo>
                  <a:pt x="844901" y="646430"/>
                </a:lnTo>
                <a:lnTo>
                  <a:pt x="834572" y="665480"/>
                </a:lnTo>
                <a:lnTo>
                  <a:pt x="829059" y="675640"/>
                </a:lnTo>
                <a:lnTo>
                  <a:pt x="804727" y="711200"/>
                </a:lnTo>
                <a:lnTo>
                  <a:pt x="784197" y="736600"/>
                </a:lnTo>
                <a:lnTo>
                  <a:pt x="776944" y="745490"/>
                </a:lnTo>
                <a:lnTo>
                  <a:pt x="745976" y="775970"/>
                </a:lnTo>
                <a:lnTo>
                  <a:pt x="712121" y="803910"/>
                </a:lnTo>
                <a:lnTo>
                  <a:pt x="675707" y="828040"/>
                </a:lnTo>
                <a:lnTo>
                  <a:pt x="666247" y="834390"/>
                </a:lnTo>
                <a:lnTo>
                  <a:pt x="637083" y="849630"/>
                </a:lnTo>
                <a:lnTo>
                  <a:pt x="627128" y="853440"/>
                </a:lnTo>
                <a:lnTo>
                  <a:pt x="617057" y="858520"/>
                </a:lnTo>
                <a:lnTo>
                  <a:pt x="586267" y="869950"/>
                </a:lnTo>
                <a:lnTo>
                  <a:pt x="575822" y="872490"/>
                </a:lnTo>
                <a:lnTo>
                  <a:pt x="565299" y="876300"/>
                </a:lnTo>
                <a:lnTo>
                  <a:pt x="533339" y="883920"/>
                </a:lnTo>
                <a:lnTo>
                  <a:pt x="511758" y="886460"/>
                </a:lnTo>
                <a:lnTo>
                  <a:pt x="500907" y="889000"/>
                </a:lnTo>
                <a:lnTo>
                  <a:pt x="490018" y="890270"/>
                </a:lnTo>
                <a:close/>
              </a:path>
              <a:path w="892810" h="891540">
                <a:moveTo>
                  <a:pt x="468173" y="891540"/>
                </a:moveTo>
                <a:lnTo>
                  <a:pt x="424378" y="891540"/>
                </a:lnTo>
                <a:lnTo>
                  <a:pt x="413448" y="890270"/>
                </a:lnTo>
                <a:lnTo>
                  <a:pt x="479102" y="890270"/>
                </a:lnTo>
                <a:lnTo>
                  <a:pt x="468173" y="891540"/>
                </a:lnTo>
                <a:close/>
              </a:path>
            </a:pathLst>
          </a:custGeom>
          <a:solidFill>
            <a:srgbClr val="FF57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97856" y="932935"/>
            <a:ext cx="500063" cy="500063"/>
          </a:xfrm>
          <a:custGeom>
            <a:avLst/>
            <a:gdLst/>
            <a:ahLst/>
            <a:cxnLst/>
            <a:rect l="l" t="t" r="r" b="b"/>
            <a:pathLst>
              <a:path w="1000125" h="1000125">
                <a:moveTo>
                  <a:pt x="500042" y="1000094"/>
                </a:moveTo>
                <a:lnTo>
                  <a:pt x="451950" y="997801"/>
                </a:lnTo>
                <a:lnTo>
                  <a:pt x="405138" y="991062"/>
                </a:lnTo>
                <a:lnTo>
                  <a:pt x="359816" y="980089"/>
                </a:lnTo>
                <a:lnTo>
                  <a:pt x="316195" y="965092"/>
                </a:lnTo>
                <a:lnTo>
                  <a:pt x="274487" y="946283"/>
                </a:lnTo>
                <a:lnTo>
                  <a:pt x="234902" y="923873"/>
                </a:lnTo>
                <a:lnTo>
                  <a:pt x="197652" y="898072"/>
                </a:lnTo>
                <a:lnTo>
                  <a:pt x="162948" y="869092"/>
                </a:lnTo>
                <a:lnTo>
                  <a:pt x="131001" y="837144"/>
                </a:lnTo>
                <a:lnTo>
                  <a:pt x="102021" y="802440"/>
                </a:lnTo>
                <a:lnTo>
                  <a:pt x="76221" y="765189"/>
                </a:lnTo>
                <a:lnTo>
                  <a:pt x="53811" y="725603"/>
                </a:lnTo>
                <a:lnTo>
                  <a:pt x="35001" y="683894"/>
                </a:lnTo>
                <a:lnTo>
                  <a:pt x="20005" y="640272"/>
                </a:lnTo>
                <a:lnTo>
                  <a:pt x="9031" y="594949"/>
                </a:lnTo>
                <a:lnTo>
                  <a:pt x="2293" y="548135"/>
                </a:lnTo>
                <a:lnTo>
                  <a:pt x="0" y="500042"/>
                </a:lnTo>
                <a:lnTo>
                  <a:pt x="2293" y="451952"/>
                </a:lnTo>
                <a:lnTo>
                  <a:pt x="9031" y="405141"/>
                </a:lnTo>
                <a:lnTo>
                  <a:pt x="20005" y="359820"/>
                </a:lnTo>
                <a:lnTo>
                  <a:pt x="35001" y="316199"/>
                </a:lnTo>
                <a:lnTo>
                  <a:pt x="53811" y="274491"/>
                </a:lnTo>
                <a:lnTo>
                  <a:pt x="76221" y="234907"/>
                </a:lnTo>
                <a:lnTo>
                  <a:pt x="102021" y="197657"/>
                </a:lnTo>
                <a:lnTo>
                  <a:pt x="131001" y="162952"/>
                </a:lnTo>
                <a:lnTo>
                  <a:pt x="162948" y="131004"/>
                </a:lnTo>
                <a:lnTo>
                  <a:pt x="197652" y="102024"/>
                </a:lnTo>
                <a:lnTo>
                  <a:pt x="234902" y="76223"/>
                </a:lnTo>
                <a:lnTo>
                  <a:pt x="274487" y="53812"/>
                </a:lnTo>
                <a:lnTo>
                  <a:pt x="316195" y="35003"/>
                </a:lnTo>
                <a:lnTo>
                  <a:pt x="359816" y="20006"/>
                </a:lnTo>
                <a:lnTo>
                  <a:pt x="405138" y="9032"/>
                </a:lnTo>
                <a:lnTo>
                  <a:pt x="451950" y="2293"/>
                </a:lnTo>
                <a:lnTo>
                  <a:pt x="500042" y="0"/>
                </a:lnTo>
                <a:lnTo>
                  <a:pt x="548134" y="2293"/>
                </a:lnTo>
                <a:lnTo>
                  <a:pt x="594947" y="9032"/>
                </a:lnTo>
                <a:lnTo>
                  <a:pt x="640271" y="20006"/>
                </a:lnTo>
                <a:lnTo>
                  <a:pt x="681774" y="34274"/>
                </a:lnTo>
                <a:lnTo>
                  <a:pt x="500042" y="34274"/>
                </a:lnTo>
                <a:lnTo>
                  <a:pt x="452491" y="36683"/>
                </a:lnTo>
                <a:lnTo>
                  <a:pt x="406298" y="43754"/>
                </a:lnTo>
                <a:lnTo>
                  <a:pt x="361698" y="55249"/>
                </a:lnTo>
                <a:lnTo>
                  <a:pt x="318927" y="70934"/>
                </a:lnTo>
                <a:lnTo>
                  <a:pt x="278222" y="90573"/>
                </a:lnTo>
                <a:lnTo>
                  <a:pt x="239818" y="113929"/>
                </a:lnTo>
                <a:lnTo>
                  <a:pt x="203951" y="140766"/>
                </a:lnTo>
                <a:lnTo>
                  <a:pt x="170857" y="170850"/>
                </a:lnTo>
                <a:lnTo>
                  <a:pt x="140773" y="203942"/>
                </a:lnTo>
                <a:lnTo>
                  <a:pt x="113934" y="239809"/>
                </a:lnTo>
                <a:lnTo>
                  <a:pt x="90577" y="278213"/>
                </a:lnTo>
                <a:lnTo>
                  <a:pt x="70937" y="318919"/>
                </a:lnTo>
                <a:lnTo>
                  <a:pt x="55251" y="361691"/>
                </a:lnTo>
                <a:lnTo>
                  <a:pt x="43754" y="406292"/>
                </a:lnTo>
                <a:lnTo>
                  <a:pt x="36683" y="452488"/>
                </a:lnTo>
                <a:lnTo>
                  <a:pt x="34274" y="500042"/>
                </a:lnTo>
                <a:lnTo>
                  <a:pt x="36683" y="547602"/>
                </a:lnTo>
                <a:lnTo>
                  <a:pt x="43755" y="593806"/>
                </a:lnTo>
                <a:lnTo>
                  <a:pt x="55252" y="638413"/>
                </a:lnTo>
                <a:lnTo>
                  <a:pt x="70939" y="681188"/>
                </a:lnTo>
                <a:lnTo>
                  <a:pt x="90579" y="721895"/>
                </a:lnTo>
                <a:lnTo>
                  <a:pt x="113937" y="760300"/>
                </a:lnTo>
                <a:lnTo>
                  <a:pt x="140776" y="796166"/>
                </a:lnTo>
                <a:lnTo>
                  <a:pt x="170861" y="829258"/>
                </a:lnTo>
                <a:lnTo>
                  <a:pt x="203955" y="859339"/>
                </a:lnTo>
                <a:lnTo>
                  <a:pt x="239822" y="886175"/>
                </a:lnTo>
                <a:lnTo>
                  <a:pt x="278226" y="909529"/>
                </a:lnTo>
                <a:lnTo>
                  <a:pt x="318932" y="929165"/>
                </a:lnTo>
                <a:lnTo>
                  <a:pt x="361702" y="944848"/>
                </a:lnTo>
                <a:lnTo>
                  <a:pt x="406301" y="956342"/>
                </a:lnTo>
                <a:lnTo>
                  <a:pt x="452493" y="963411"/>
                </a:lnTo>
                <a:lnTo>
                  <a:pt x="500042" y="965820"/>
                </a:lnTo>
                <a:lnTo>
                  <a:pt x="681790" y="965820"/>
                </a:lnTo>
                <a:lnTo>
                  <a:pt x="640282" y="980089"/>
                </a:lnTo>
                <a:lnTo>
                  <a:pt x="594956" y="991062"/>
                </a:lnTo>
                <a:lnTo>
                  <a:pt x="548139" y="997801"/>
                </a:lnTo>
                <a:lnTo>
                  <a:pt x="500042" y="1000094"/>
                </a:lnTo>
                <a:close/>
              </a:path>
              <a:path w="1000125" h="1000125">
                <a:moveTo>
                  <a:pt x="681790" y="965820"/>
                </a:moveTo>
                <a:lnTo>
                  <a:pt x="500042" y="965820"/>
                </a:lnTo>
                <a:lnTo>
                  <a:pt x="547604" y="963411"/>
                </a:lnTo>
                <a:lnTo>
                  <a:pt x="593808" y="956342"/>
                </a:lnTo>
                <a:lnTo>
                  <a:pt x="638415" y="944847"/>
                </a:lnTo>
                <a:lnTo>
                  <a:pt x="681192" y="929163"/>
                </a:lnTo>
                <a:lnTo>
                  <a:pt x="721902" y="909527"/>
                </a:lnTo>
                <a:lnTo>
                  <a:pt x="760310" y="886172"/>
                </a:lnTo>
                <a:lnTo>
                  <a:pt x="796179" y="859336"/>
                </a:lnTo>
                <a:lnTo>
                  <a:pt x="829273" y="829254"/>
                </a:lnTo>
                <a:lnTo>
                  <a:pt x="859357" y="796162"/>
                </a:lnTo>
                <a:lnTo>
                  <a:pt x="886195" y="760296"/>
                </a:lnTo>
                <a:lnTo>
                  <a:pt x="909552" y="721891"/>
                </a:lnTo>
                <a:lnTo>
                  <a:pt x="929190" y="681183"/>
                </a:lnTo>
                <a:lnTo>
                  <a:pt x="944875" y="638409"/>
                </a:lnTo>
                <a:lnTo>
                  <a:pt x="956371" y="593803"/>
                </a:lnTo>
                <a:lnTo>
                  <a:pt x="963441" y="547602"/>
                </a:lnTo>
                <a:lnTo>
                  <a:pt x="965850" y="500042"/>
                </a:lnTo>
                <a:lnTo>
                  <a:pt x="963446" y="452488"/>
                </a:lnTo>
                <a:lnTo>
                  <a:pt x="956379" y="406292"/>
                </a:lnTo>
                <a:lnTo>
                  <a:pt x="944885" y="361691"/>
                </a:lnTo>
                <a:lnTo>
                  <a:pt x="929201" y="318919"/>
                </a:lnTo>
                <a:lnTo>
                  <a:pt x="909563" y="278213"/>
                </a:lnTo>
                <a:lnTo>
                  <a:pt x="886206" y="239809"/>
                </a:lnTo>
                <a:lnTo>
                  <a:pt x="859366" y="203942"/>
                </a:lnTo>
                <a:lnTo>
                  <a:pt x="829281" y="170850"/>
                </a:lnTo>
                <a:lnTo>
                  <a:pt x="796184" y="140766"/>
                </a:lnTo>
                <a:lnTo>
                  <a:pt x="760313" y="113929"/>
                </a:lnTo>
                <a:lnTo>
                  <a:pt x="721904" y="90573"/>
                </a:lnTo>
                <a:lnTo>
                  <a:pt x="681192" y="70934"/>
                </a:lnTo>
                <a:lnTo>
                  <a:pt x="638414" y="55249"/>
                </a:lnTo>
                <a:lnTo>
                  <a:pt x="593806" y="43754"/>
                </a:lnTo>
                <a:lnTo>
                  <a:pt x="547603" y="36683"/>
                </a:lnTo>
                <a:lnTo>
                  <a:pt x="500042" y="34274"/>
                </a:lnTo>
                <a:lnTo>
                  <a:pt x="681774" y="34274"/>
                </a:lnTo>
                <a:lnTo>
                  <a:pt x="725605" y="53812"/>
                </a:lnTo>
                <a:lnTo>
                  <a:pt x="765193" y="76223"/>
                </a:lnTo>
                <a:lnTo>
                  <a:pt x="802446" y="102024"/>
                </a:lnTo>
                <a:lnTo>
                  <a:pt x="837154" y="131004"/>
                </a:lnTo>
                <a:lnTo>
                  <a:pt x="869105" y="162952"/>
                </a:lnTo>
                <a:lnTo>
                  <a:pt x="898088" y="197657"/>
                </a:lnTo>
                <a:lnTo>
                  <a:pt x="923892" y="234907"/>
                </a:lnTo>
                <a:lnTo>
                  <a:pt x="946305" y="274491"/>
                </a:lnTo>
                <a:lnTo>
                  <a:pt x="965117" y="316199"/>
                </a:lnTo>
                <a:lnTo>
                  <a:pt x="980116" y="359820"/>
                </a:lnTo>
                <a:lnTo>
                  <a:pt x="991091" y="405141"/>
                </a:lnTo>
                <a:lnTo>
                  <a:pt x="997831" y="451952"/>
                </a:lnTo>
                <a:lnTo>
                  <a:pt x="1000124" y="500042"/>
                </a:lnTo>
                <a:lnTo>
                  <a:pt x="997831" y="548135"/>
                </a:lnTo>
                <a:lnTo>
                  <a:pt x="991092" y="594949"/>
                </a:lnTo>
                <a:lnTo>
                  <a:pt x="980118" y="640272"/>
                </a:lnTo>
                <a:lnTo>
                  <a:pt x="965121" y="683894"/>
                </a:lnTo>
                <a:lnTo>
                  <a:pt x="946311" y="725603"/>
                </a:lnTo>
                <a:lnTo>
                  <a:pt x="923899" y="765189"/>
                </a:lnTo>
                <a:lnTo>
                  <a:pt x="898097" y="802440"/>
                </a:lnTo>
                <a:lnTo>
                  <a:pt x="869116" y="837144"/>
                </a:lnTo>
                <a:lnTo>
                  <a:pt x="837166" y="869092"/>
                </a:lnTo>
                <a:lnTo>
                  <a:pt x="802459" y="898072"/>
                </a:lnTo>
                <a:lnTo>
                  <a:pt x="765206" y="923873"/>
                </a:lnTo>
                <a:lnTo>
                  <a:pt x="725618" y="946283"/>
                </a:lnTo>
                <a:lnTo>
                  <a:pt x="683907" y="965092"/>
                </a:lnTo>
                <a:lnTo>
                  <a:pt x="681790" y="965820"/>
                </a:lnTo>
                <a:close/>
              </a:path>
            </a:pathLst>
          </a:custGeom>
          <a:solidFill>
            <a:srgbClr val="FF57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4720" y="1021071"/>
            <a:ext cx="276543" cy="304165"/>
          </a:xfrm>
          <a:custGeom>
            <a:avLst/>
            <a:gdLst/>
            <a:ahLst/>
            <a:cxnLst/>
            <a:rect l="l" t="t" r="r" b="b"/>
            <a:pathLst>
              <a:path w="553085" h="608330">
                <a:moveTo>
                  <a:pt x="101642" y="279764"/>
                </a:moveTo>
                <a:lnTo>
                  <a:pt x="57236" y="270795"/>
                </a:lnTo>
                <a:lnTo>
                  <a:pt x="19936" y="241488"/>
                </a:lnTo>
                <a:lnTo>
                  <a:pt x="2261" y="200953"/>
                </a:lnTo>
                <a:lnTo>
                  <a:pt x="0" y="174211"/>
                </a:lnTo>
                <a:lnTo>
                  <a:pt x="1348" y="155346"/>
                </a:lnTo>
                <a:lnTo>
                  <a:pt x="20682" y="103592"/>
                </a:lnTo>
                <a:lnTo>
                  <a:pt x="45383" y="73692"/>
                </a:lnTo>
                <a:lnTo>
                  <a:pt x="78319" y="48136"/>
                </a:lnTo>
                <a:lnTo>
                  <a:pt x="119059" y="27487"/>
                </a:lnTo>
                <a:lnTo>
                  <a:pt x="167210" y="12291"/>
                </a:lnTo>
                <a:lnTo>
                  <a:pt x="221558" y="2976"/>
                </a:lnTo>
                <a:lnTo>
                  <a:pt x="280895" y="0"/>
                </a:lnTo>
                <a:lnTo>
                  <a:pt x="312850" y="986"/>
                </a:lnTo>
                <a:lnTo>
                  <a:pt x="370857" y="8209"/>
                </a:lnTo>
                <a:lnTo>
                  <a:pt x="420988" y="22190"/>
                </a:lnTo>
                <a:lnTo>
                  <a:pt x="463085" y="41719"/>
                </a:lnTo>
                <a:lnTo>
                  <a:pt x="497085" y="66377"/>
                </a:lnTo>
                <a:lnTo>
                  <a:pt x="522734" y="95184"/>
                </a:lnTo>
                <a:lnTo>
                  <a:pt x="535261" y="117504"/>
                </a:lnTo>
                <a:lnTo>
                  <a:pt x="227118" y="117504"/>
                </a:lnTo>
                <a:lnTo>
                  <a:pt x="213815" y="117687"/>
                </a:lnTo>
                <a:lnTo>
                  <a:pt x="167371" y="123707"/>
                </a:lnTo>
                <a:lnTo>
                  <a:pt x="136687" y="135276"/>
                </a:lnTo>
                <a:lnTo>
                  <a:pt x="148527" y="139474"/>
                </a:lnTo>
                <a:lnTo>
                  <a:pt x="159551" y="144784"/>
                </a:lnTo>
                <a:lnTo>
                  <a:pt x="192649" y="178634"/>
                </a:lnTo>
                <a:lnTo>
                  <a:pt x="197054" y="206165"/>
                </a:lnTo>
                <a:lnTo>
                  <a:pt x="196642" y="213113"/>
                </a:lnTo>
                <a:lnTo>
                  <a:pt x="178180" y="251547"/>
                </a:lnTo>
                <a:lnTo>
                  <a:pt x="142647" y="273874"/>
                </a:lnTo>
                <a:lnTo>
                  <a:pt x="112787" y="279421"/>
                </a:lnTo>
                <a:lnTo>
                  <a:pt x="101642" y="279764"/>
                </a:lnTo>
                <a:close/>
              </a:path>
              <a:path w="553085" h="608330">
                <a:moveTo>
                  <a:pt x="93851" y="599074"/>
                </a:moveTo>
                <a:lnTo>
                  <a:pt x="1850" y="598744"/>
                </a:lnTo>
                <a:lnTo>
                  <a:pt x="2772" y="570298"/>
                </a:lnTo>
                <a:lnTo>
                  <a:pt x="2891" y="568621"/>
                </a:lnTo>
                <a:lnTo>
                  <a:pt x="9703" y="517542"/>
                </a:lnTo>
                <a:lnTo>
                  <a:pt x="22986" y="473310"/>
                </a:lnTo>
                <a:lnTo>
                  <a:pt x="40995" y="434997"/>
                </a:lnTo>
                <a:lnTo>
                  <a:pt x="63262" y="402215"/>
                </a:lnTo>
                <a:lnTo>
                  <a:pt x="102822" y="361925"/>
                </a:lnTo>
                <a:lnTo>
                  <a:pt x="146569" y="330073"/>
                </a:lnTo>
                <a:lnTo>
                  <a:pt x="190895" y="304254"/>
                </a:lnTo>
                <a:lnTo>
                  <a:pt x="233906" y="282350"/>
                </a:lnTo>
                <a:lnTo>
                  <a:pt x="247084" y="275219"/>
                </a:lnTo>
                <a:lnTo>
                  <a:pt x="281642" y="253096"/>
                </a:lnTo>
                <a:lnTo>
                  <a:pt x="312768" y="219575"/>
                </a:lnTo>
                <a:lnTo>
                  <a:pt x="320459" y="187683"/>
                </a:lnTo>
                <a:lnTo>
                  <a:pt x="318790" y="171127"/>
                </a:lnTo>
                <a:lnTo>
                  <a:pt x="293116" y="134966"/>
                </a:lnTo>
                <a:lnTo>
                  <a:pt x="245700" y="118631"/>
                </a:lnTo>
                <a:lnTo>
                  <a:pt x="227118" y="117504"/>
                </a:lnTo>
                <a:lnTo>
                  <a:pt x="535261" y="117504"/>
                </a:lnTo>
                <a:lnTo>
                  <a:pt x="539852" y="127761"/>
                </a:lnTo>
                <a:lnTo>
                  <a:pt x="545176" y="145010"/>
                </a:lnTo>
                <a:lnTo>
                  <a:pt x="548353" y="162826"/>
                </a:lnTo>
                <a:lnTo>
                  <a:pt x="549378" y="181202"/>
                </a:lnTo>
                <a:lnTo>
                  <a:pt x="548413" y="202761"/>
                </a:lnTo>
                <a:lnTo>
                  <a:pt x="541052" y="240299"/>
                </a:lnTo>
                <a:lnTo>
                  <a:pt x="517585" y="283711"/>
                </a:lnTo>
                <a:lnTo>
                  <a:pt x="482508" y="315322"/>
                </a:lnTo>
                <a:lnTo>
                  <a:pt x="438464" y="338102"/>
                </a:lnTo>
                <a:lnTo>
                  <a:pt x="388373" y="355202"/>
                </a:lnTo>
                <a:lnTo>
                  <a:pt x="299377" y="378997"/>
                </a:lnTo>
                <a:lnTo>
                  <a:pt x="281503" y="383965"/>
                </a:lnTo>
                <a:lnTo>
                  <a:pt x="230568" y="402500"/>
                </a:lnTo>
                <a:lnTo>
                  <a:pt x="184979" y="427582"/>
                </a:lnTo>
                <a:lnTo>
                  <a:pt x="147227" y="461608"/>
                </a:lnTo>
                <a:lnTo>
                  <a:pt x="128716" y="491491"/>
                </a:lnTo>
                <a:lnTo>
                  <a:pt x="135486" y="493961"/>
                </a:lnTo>
                <a:lnTo>
                  <a:pt x="540457" y="493961"/>
                </a:lnTo>
                <a:lnTo>
                  <a:pt x="537977" y="503492"/>
                </a:lnTo>
                <a:lnTo>
                  <a:pt x="529989" y="524688"/>
                </a:lnTo>
                <a:lnTo>
                  <a:pt x="520693" y="543186"/>
                </a:lnTo>
                <a:lnTo>
                  <a:pt x="510083" y="558975"/>
                </a:lnTo>
                <a:lnTo>
                  <a:pt x="501275" y="568621"/>
                </a:lnTo>
                <a:lnTo>
                  <a:pt x="151778" y="568621"/>
                </a:lnTo>
                <a:lnTo>
                  <a:pt x="143045" y="568929"/>
                </a:lnTo>
                <a:lnTo>
                  <a:pt x="105563" y="584182"/>
                </a:lnTo>
                <a:lnTo>
                  <a:pt x="96562" y="593694"/>
                </a:lnTo>
                <a:lnTo>
                  <a:pt x="93851" y="599074"/>
                </a:lnTo>
                <a:close/>
              </a:path>
              <a:path w="553085" h="608330">
                <a:moveTo>
                  <a:pt x="549538" y="443825"/>
                </a:moveTo>
                <a:lnTo>
                  <a:pt x="408400" y="443825"/>
                </a:lnTo>
                <a:lnTo>
                  <a:pt x="422841" y="443036"/>
                </a:lnTo>
                <a:lnTo>
                  <a:pt x="435635" y="440576"/>
                </a:lnTo>
                <a:lnTo>
                  <a:pt x="469266" y="411785"/>
                </a:lnTo>
                <a:lnTo>
                  <a:pt x="473659" y="381367"/>
                </a:lnTo>
                <a:lnTo>
                  <a:pt x="552769" y="381657"/>
                </a:lnTo>
                <a:lnTo>
                  <a:pt x="551770" y="417952"/>
                </a:lnTo>
                <a:lnTo>
                  <a:pt x="549538" y="443825"/>
                </a:lnTo>
                <a:close/>
              </a:path>
              <a:path w="553085" h="608330">
                <a:moveTo>
                  <a:pt x="540457" y="493961"/>
                </a:moveTo>
                <a:lnTo>
                  <a:pt x="135486" y="493961"/>
                </a:lnTo>
                <a:lnTo>
                  <a:pt x="139856" y="488831"/>
                </a:lnTo>
                <a:lnTo>
                  <a:pt x="171160" y="460696"/>
                </a:lnTo>
                <a:lnTo>
                  <a:pt x="205868" y="440735"/>
                </a:lnTo>
                <a:lnTo>
                  <a:pt x="249212" y="427758"/>
                </a:lnTo>
                <a:lnTo>
                  <a:pt x="273914" y="426083"/>
                </a:lnTo>
                <a:lnTo>
                  <a:pt x="286464" y="426305"/>
                </a:lnTo>
                <a:lnTo>
                  <a:pt x="335363" y="431940"/>
                </a:lnTo>
                <a:lnTo>
                  <a:pt x="379107" y="440875"/>
                </a:lnTo>
                <a:lnTo>
                  <a:pt x="385885" y="442144"/>
                </a:lnTo>
                <a:lnTo>
                  <a:pt x="393022" y="443051"/>
                </a:lnTo>
                <a:lnTo>
                  <a:pt x="400525" y="443607"/>
                </a:lnTo>
                <a:lnTo>
                  <a:pt x="408400" y="443825"/>
                </a:lnTo>
                <a:lnTo>
                  <a:pt x="549538" y="443825"/>
                </a:lnTo>
                <a:lnTo>
                  <a:pt x="548966" y="450443"/>
                </a:lnTo>
                <a:lnTo>
                  <a:pt x="544366" y="478934"/>
                </a:lnTo>
                <a:lnTo>
                  <a:pt x="540457" y="493961"/>
                </a:lnTo>
                <a:close/>
              </a:path>
              <a:path w="553085" h="608330">
                <a:moveTo>
                  <a:pt x="364545" y="607986"/>
                </a:moveTo>
                <a:lnTo>
                  <a:pt x="318800" y="604457"/>
                </a:lnTo>
                <a:lnTo>
                  <a:pt x="275611" y="595376"/>
                </a:lnTo>
                <a:lnTo>
                  <a:pt x="197364" y="575081"/>
                </a:lnTo>
                <a:lnTo>
                  <a:pt x="185406" y="572305"/>
                </a:lnTo>
                <a:lnTo>
                  <a:pt x="173821" y="570298"/>
                </a:lnTo>
                <a:lnTo>
                  <a:pt x="162611" y="569068"/>
                </a:lnTo>
                <a:lnTo>
                  <a:pt x="151778" y="568621"/>
                </a:lnTo>
                <a:lnTo>
                  <a:pt x="501275" y="568621"/>
                </a:lnTo>
                <a:lnTo>
                  <a:pt x="455133" y="597528"/>
                </a:lnTo>
                <a:lnTo>
                  <a:pt x="402695" y="606479"/>
                </a:lnTo>
                <a:lnTo>
                  <a:pt x="383920" y="607635"/>
                </a:lnTo>
                <a:lnTo>
                  <a:pt x="364545" y="60798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929820" y="1839699"/>
            <a:ext cx="1741170" cy="1741170"/>
          </a:xfrm>
          <a:custGeom>
            <a:avLst/>
            <a:gdLst/>
            <a:ahLst/>
            <a:cxnLst/>
            <a:rect l="l" t="t" r="r" b="b"/>
            <a:pathLst>
              <a:path w="3482340" h="3482340">
                <a:moveTo>
                  <a:pt x="0" y="0"/>
                </a:moveTo>
                <a:lnTo>
                  <a:pt x="3482170" y="0"/>
                </a:lnTo>
                <a:lnTo>
                  <a:pt x="3482170" y="3482170"/>
                </a:lnTo>
                <a:lnTo>
                  <a:pt x="0" y="3482170"/>
                </a:lnTo>
                <a:lnTo>
                  <a:pt x="0" y="0"/>
                </a:lnTo>
                <a:close/>
              </a:path>
            </a:pathLst>
          </a:custGeom>
          <a:solidFill>
            <a:srgbClr val="E958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929820" y="3577324"/>
            <a:ext cx="1741170" cy="1741170"/>
          </a:xfrm>
          <a:custGeom>
            <a:avLst/>
            <a:gdLst/>
            <a:ahLst/>
            <a:cxnLst/>
            <a:rect l="l" t="t" r="r" b="b"/>
            <a:pathLst>
              <a:path w="3482340" h="3482340">
                <a:moveTo>
                  <a:pt x="0" y="0"/>
                </a:moveTo>
                <a:lnTo>
                  <a:pt x="3482170" y="0"/>
                </a:lnTo>
                <a:lnTo>
                  <a:pt x="3482170" y="3482170"/>
                </a:lnTo>
                <a:lnTo>
                  <a:pt x="0" y="3482170"/>
                </a:lnTo>
                <a:lnTo>
                  <a:pt x="0" y="0"/>
                </a:lnTo>
                <a:close/>
              </a:path>
            </a:pathLst>
          </a:custGeom>
          <a:solidFill>
            <a:srgbClr val="EB7D7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667446" y="3577324"/>
            <a:ext cx="1741170" cy="1741170"/>
          </a:xfrm>
          <a:custGeom>
            <a:avLst/>
            <a:gdLst/>
            <a:ahLst/>
            <a:cxnLst/>
            <a:rect l="l" t="t" r="r" b="b"/>
            <a:pathLst>
              <a:path w="3482340" h="3482340">
                <a:moveTo>
                  <a:pt x="0" y="0"/>
                </a:moveTo>
                <a:lnTo>
                  <a:pt x="3482170" y="0"/>
                </a:lnTo>
                <a:lnTo>
                  <a:pt x="3482170" y="3482170"/>
                </a:lnTo>
                <a:lnTo>
                  <a:pt x="0" y="3482170"/>
                </a:lnTo>
                <a:lnTo>
                  <a:pt x="0" y="0"/>
                </a:lnTo>
                <a:close/>
              </a:path>
            </a:pathLst>
          </a:custGeom>
          <a:solidFill>
            <a:srgbClr val="F195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667446" y="1839699"/>
            <a:ext cx="1741170" cy="1741170"/>
          </a:xfrm>
          <a:custGeom>
            <a:avLst/>
            <a:gdLst/>
            <a:ahLst/>
            <a:cxnLst/>
            <a:rect l="l" t="t" r="r" b="b"/>
            <a:pathLst>
              <a:path w="3482340" h="3482340">
                <a:moveTo>
                  <a:pt x="0" y="0"/>
                </a:moveTo>
                <a:lnTo>
                  <a:pt x="3482170" y="0"/>
                </a:lnTo>
                <a:lnTo>
                  <a:pt x="3482170" y="3482170"/>
                </a:lnTo>
                <a:lnTo>
                  <a:pt x="0" y="3482170"/>
                </a:lnTo>
                <a:lnTo>
                  <a:pt x="0" y="0"/>
                </a:lnTo>
                <a:close/>
              </a:path>
            </a:pathLst>
          </a:custGeom>
          <a:solidFill>
            <a:srgbClr val="EB7D7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624715" y="4232903"/>
            <a:ext cx="498158" cy="428308"/>
          </a:xfrm>
          <a:custGeom>
            <a:avLst/>
            <a:gdLst/>
            <a:ahLst/>
            <a:cxnLst/>
            <a:rect l="l" t="t" r="r" b="b"/>
            <a:pathLst>
              <a:path w="996315" h="856615">
                <a:moveTo>
                  <a:pt x="340186" y="856177"/>
                </a:moveTo>
                <a:lnTo>
                  <a:pt x="202660" y="856177"/>
                </a:lnTo>
                <a:lnTo>
                  <a:pt x="197769" y="852332"/>
                </a:lnTo>
                <a:lnTo>
                  <a:pt x="184488" y="829315"/>
                </a:lnTo>
                <a:lnTo>
                  <a:pt x="164902" y="769903"/>
                </a:lnTo>
                <a:lnTo>
                  <a:pt x="141099" y="656874"/>
                </a:lnTo>
                <a:lnTo>
                  <a:pt x="105971" y="625453"/>
                </a:lnTo>
                <a:lnTo>
                  <a:pt x="75193" y="590721"/>
                </a:lnTo>
                <a:lnTo>
                  <a:pt x="49149" y="553007"/>
                </a:lnTo>
                <a:lnTo>
                  <a:pt x="28223" y="512639"/>
                </a:lnTo>
                <a:lnTo>
                  <a:pt x="12800" y="469946"/>
                </a:lnTo>
                <a:lnTo>
                  <a:pt x="3264" y="425256"/>
                </a:lnTo>
                <a:lnTo>
                  <a:pt x="0" y="378899"/>
                </a:lnTo>
                <a:lnTo>
                  <a:pt x="2960" y="334710"/>
                </a:lnTo>
                <a:lnTo>
                  <a:pt x="11622" y="292019"/>
                </a:lnTo>
                <a:lnTo>
                  <a:pt x="25655" y="251109"/>
                </a:lnTo>
                <a:lnTo>
                  <a:pt x="44728" y="212266"/>
                </a:lnTo>
                <a:lnTo>
                  <a:pt x="68512" y="175773"/>
                </a:lnTo>
                <a:lnTo>
                  <a:pt x="96676" y="141914"/>
                </a:lnTo>
                <a:lnTo>
                  <a:pt x="128889" y="110974"/>
                </a:lnTo>
                <a:lnTo>
                  <a:pt x="164822" y="83238"/>
                </a:lnTo>
                <a:lnTo>
                  <a:pt x="204144" y="58988"/>
                </a:lnTo>
                <a:lnTo>
                  <a:pt x="246524" y="38510"/>
                </a:lnTo>
                <a:lnTo>
                  <a:pt x="291633" y="22088"/>
                </a:lnTo>
                <a:lnTo>
                  <a:pt x="339140" y="10006"/>
                </a:lnTo>
                <a:lnTo>
                  <a:pt x="388715" y="2549"/>
                </a:lnTo>
                <a:lnTo>
                  <a:pt x="440027" y="0"/>
                </a:lnTo>
                <a:lnTo>
                  <a:pt x="491566" y="2573"/>
                </a:lnTo>
                <a:lnTo>
                  <a:pt x="541351" y="10098"/>
                </a:lnTo>
                <a:lnTo>
                  <a:pt x="589045" y="22286"/>
                </a:lnTo>
                <a:lnTo>
                  <a:pt x="634312" y="38847"/>
                </a:lnTo>
                <a:lnTo>
                  <a:pt x="676814" y="59489"/>
                </a:lnTo>
                <a:lnTo>
                  <a:pt x="716215" y="83923"/>
                </a:lnTo>
                <a:lnTo>
                  <a:pt x="869973" y="83923"/>
                </a:lnTo>
                <a:lnTo>
                  <a:pt x="869964" y="155420"/>
                </a:lnTo>
                <a:lnTo>
                  <a:pt x="862696" y="227541"/>
                </a:lnTo>
                <a:lnTo>
                  <a:pt x="858072" y="260323"/>
                </a:lnTo>
                <a:lnTo>
                  <a:pt x="864588" y="278927"/>
                </a:lnTo>
                <a:lnTo>
                  <a:pt x="869991" y="297926"/>
                </a:lnTo>
                <a:lnTo>
                  <a:pt x="874267" y="317291"/>
                </a:lnTo>
                <a:lnTo>
                  <a:pt x="877402" y="336991"/>
                </a:lnTo>
                <a:lnTo>
                  <a:pt x="966848" y="386208"/>
                </a:lnTo>
                <a:lnTo>
                  <a:pt x="992826" y="386208"/>
                </a:lnTo>
                <a:lnTo>
                  <a:pt x="995828" y="399280"/>
                </a:lnTo>
                <a:lnTo>
                  <a:pt x="995057" y="456825"/>
                </a:lnTo>
                <a:lnTo>
                  <a:pt x="991199" y="512644"/>
                </a:lnTo>
                <a:lnTo>
                  <a:pt x="945511" y="588195"/>
                </a:lnTo>
                <a:lnTo>
                  <a:pt x="855582" y="630702"/>
                </a:lnTo>
                <a:lnTo>
                  <a:pt x="766708" y="660022"/>
                </a:lnTo>
                <a:lnTo>
                  <a:pt x="726503" y="670951"/>
                </a:lnTo>
                <a:lnTo>
                  <a:pt x="708476" y="753304"/>
                </a:lnTo>
                <a:lnTo>
                  <a:pt x="371968" y="753304"/>
                </a:lnTo>
                <a:lnTo>
                  <a:pt x="364162" y="786593"/>
                </a:lnTo>
                <a:lnTo>
                  <a:pt x="355569" y="819177"/>
                </a:lnTo>
                <a:lnTo>
                  <a:pt x="347230" y="844542"/>
                </a:lnTo>
                <a:lnTo>
                  <a:pt x="340186" y="856177"/>
                </a:lnTo>
                <a:close/>
              </a:path>
              <a:path w="996315" h="856615">
                <a:moveTo>
                  <a:pt x="869973" y="83923"/>
                </a:moveTo>
                <a:lnTo>
                  <a:pt x="716215" y="83923"/>
                </a:lnTo>
                <a:lnTo>
                  <a:pt x="752529" y="68310"/>
                </a:lnTo>
                <a:lnTo>
                  <a:pt x="789716" y="57981"/>
                </a:lnTo>
                <a:lnTo>
                  <a:pt x="824304" y="52271"/>
                </a:lnTo>
                <a:lnTo>
                  <a:pt x="852821" y="50516"/>
                </a:lnTo>
                <a:lnTo>
                  <a:pt x="869941" y="83238"/>
                </a:lnTo>
                <a:lnTo>
                  <a:pt x="869973" y="83923"/>
                </a:lnTo>
                <a:close/>
              </a:path>
              <a:path w="996315" h="856615">
                <a:moveTo>
                  <a:pt x="992826" y="386208"/>
                </a:moveTo>
                <a:lnTo>
                  <a:pt x="966848" y="386208"/>
                </a:lnTo>
                <a:lnTo>
                  <a:pt x="967969" y="382240"/>
                </a:lnTo>
                <a:lnTo>
                  <a:pt x="971673" y="374195"/>
                </a:lnTo>
                <a:lnTo>
                  <a:pt x="978474" y="367866"/>
                </a:lnTo>
                <a:lnTo>
                  <a:pt x="988884" y="369045"/>
                </a:lnTo>
                <a:lnTo>
                  <a:pt x="992826" y="386208"/>
                </a:lnTo>
                <a:close/>
              </a:path>
              <a:path w="996315" h="856615">
                <a:moveTo>
                  <a:pt x="440027" y="757798"/>
                </a:moveTo>
                <a:lnTo>
                  <a:pt x="422761" y="757507"/>
                </a:lnTo>
                <a:lnTo>
                  <a:pt x="405652" y="756647"/>
                </a:lnTo>
                <a:lnTo>
                  <a:pt x="388716" y="755240"/>
                </a:lnTo>
                <a:lnTo>
                  <a:pt x="371968" y="753304"/>
                </a:lnTo>
                <a:lnTo>
                  <a:pt x="708476" y="753304"/>
                </a:lnTo>
                <a:lnTo>
                  <a:pt x="708215" y="754495"/>
                </a:lnTo>
                <a:lnTo>
                  <a:pt x="498340" y="754495"/>
                </a:lnTo>
                <a:lnTo>
                  <a:pt x="483967" y="755948"/>
                </a:lnTo>
                <a:lnTo>
                  <a:pt x="469448" y="756979"/>
                </a:lnTo>
                <a:lnTo>
                  <a:pt x="454796" y="757594"/>
                </a:lnTo>
                <a:lnTo>
                  <a:pt x="440027" y="757798"/>
                </a:lnTo>
                <a:close/>
              </a:path>
              <a:path w="996315" h="856615">
                <a:moveTo>
                  <a:pt x="667432" y="856177"/>
                </a:moveTo>
                <a:lnTo>
                  <a:pt x="529852" y="856177"/>
                </a:lnTo>
                <a:lnTo>
                  <a:pt x="522895" y="844736"/>
                </a:lnTo>
                <a:lnTo>
                  <a:pt x="514644" y="819752"/>
                </a:lnTo>
                <a:lnTo>
                  <a:pt x="506119" y="787560"/>
                </a:lnTo>
                <a:lnTo>
                  <a:pt x="498340" y="754495"/>
                </a:lnTo>
                <a:lnTo>
                  <a:pt x="708215" y="754495"/>
                </a:lnTo>
                <a:lnTo>
                  <a:pt x="703522" y="775934"/>
                </a:lnTo>
                <a:lnTo>
                  <a:pt x="684744" y="831156"/>
                </a:lnTo>
                <a:lnTo>
                  <a:pt x="672078" y="852583"/>
                </a:lnTo>
                <a:lnTo>
                  <a:pt x="667432" y="856177"/>
                </a:lnTo>
                <a:close/>
              </a:path>
            </a:pathLst>
          </a:custGeom>
          <a:solidFill>
            <a:srgbClr val="7DD08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624715" y="4232903"/>
            <a:ext cx="498158" cy="428308"/>
          </a:xfrm>
          <a:custGeom>
            <a:avLst/>
            <a:gdLst/>
            <a:ahLst/>
            <a:cxnLst/>
            <a:rect l="l" t="t" r="r" b="b"/>
            <a:pathLst>
              <a:path w="996315" h="856615">
                <a:moveTo>
                  <a:pt x="988884" y="537703"/>
                </a:moveTo>
                <a:lnTo>
                  <a:pt x="991199" y="512644"/>
                </a:lnTo>
                <a:lnTo>
                  <a:pt x="995056" y="456825"/>
                </a:lnTo>
                <a:lnTo>
                  <a:pt x="995828" y="399281"/>
                </a:lnTo>
                <a:lnTo>
                  <a:pt x="988884" y="369045"/>
                </a:lnTo>
                <a:lnTo>
                  <a:pt x="978474" y="367866"/>
                </a:lnTo>
                <a:lnTo>
                  <a:pt x="971673" y="374195"/>
                </a:lnTo>
                <a:lnTo>
                  <a:pt x="967968" y="382240"/>
                </a:lnTo>
                <a:lnTo>
                  <a:pt x="966848" y="386208"/>
                </a:lnTo>
                <a:lnTo>
                  <a:pt x="877402" y="336991"/>
                </a:lnTo>
                <a:lnTo>
                  <a:pt x="874267" y="317291"/>
                </a:lnTo>
                <a:lnTo>
                  <a:pt x="869991" y="297926"/>
                </a:lnTo>
                <a:lnTo>
                  <a:pt x="864587" y="278927"/>
                </a:lnTo>
                <a:lnTo>
                  <a:pt x="858072" y="260323"/>
                </a:lnTo>
                <a:lnTo>
                  <a:pt x="862696" y="227541"/>
                </a:lnTo>
                <a:lnTo>
                  <a:pt x="869964" y="155420"/>
                </a:lnTo>
                <a:lnTo>
                  <a:pt x="869973" y="83298"/>
                </a:lnTo>
                <a:lnTo>
                  <a:pt x="852821" y="50516"/>
                </a:lnTo>
                <a:lnTo>
                  <a:pt x="824304" y="52271"/>
                </a:lnTo>
                <a:lnTo>
                  <a:pt x="789716" y="57981"/>
                </a:lnTo>
                <a:lnTo>
                  <a:pt x="752529" y="68310"/>
                </a:lnTo>
                <a:lnTo>
                  <a:pt x="716215" y="83923"/>
                </a:lnTo>
                <a:lnTo>
                  <a:pt x="676814" y="59489"/>
                </a:lnTo>
                <a:lnTo>
                  <a:pt x="634312" y="38847"/>
                </a:lnTo>
                <a:lnTo>
                  <a:pt x="589045" y="22287"/>
                </a:lnTo>
                <a:lnTo>
                  <a:pt x="541351" y="10098"/>
                </a:lnTo>
                <a:lnTo>
                  <a:pt x="491566" y="2573"/>
                </a:lnTo>
                <a:lnTo>
                  <a:pt x="440027" y="0"/>
                </a:lnTo>
                <a:lnTo>
                  <a:pt x="388715" y="2549"/>
                </a:lnTo>
                <a:lnTo>
                  <a:pt x="339140" y="10006"/>
                </a:lnTo>
                <a:lnTo>
                  <a:pt x="291633" y="22088"/>
                </a:lnTo>
                <a:lnTo>
                  <a:pt x="246524" y="38510"/>
                </a:lnTo>
                <a:lnTo>
                  <a:pt x="204144" y="58988"/>
                </a:lnTo>
                <a:lnTo>
                  <a:pt x="164822" y="83237"/>
                </a:lnTo>
                <a:lnTo>
                  <a:pt x="128889" y="110974"/>
                </a:lnTo>
                <a:lnTo>
                  <a:pt x="96676" y="141914"/>
                </a:lnTo>
                <a:lnTo>
                  <a:pt x="68512" y="175773"/>
                </a:lnTo>
                <a:lnTo>
                  <a:pt x="44728" y="212266"/>
                </a:lnTo>
                <a:lnTo>
                  <a:pt x="25655" y="251109"/>
                </a:lnTo>
                <a:lnTo>
                  <a:pt x="11622" y="292019"/>
                </a:lnTo>
                <a:lnTo>
                  <a:pt x="2960" y="334710"/>
                </a:lnTo>
                <a:lnTo>
                  <a:pt x="0" y="378899"/>
                </a:lnTo>
                <a:lnTo>
                  <a:pt x="3264" y="425256"/>
                </a:lnTo>
                <a:lnTo>
                  <a:pt x="12800" y="469946"/>
                </a:lnTo>
                <a:lnTo>
                  <a:pt x="28223" y="512639"/>
                </a:lnTo>
                <a:lnTo>
                  <a:pt x="49149" y="553007"/>
                </a:lnTo>
                <a:lnTo>
                  <a:pt x="75193" y="590721"/>
                </a:lnTo>
                <a:lnTo>
                  <a:pt x="105971" y="625453"/>
                </a:lnTo>
                <a:lnTo>
                  <a:pt x="141099" y="656874"/>
                </a:lnTo>
                <a:lnTo>
                  <a:pt x="164902" y="769907"/>
                </a:lnTo>
                <a:lnTo>
                  <a:pt x="184488" y="829326"/>
                </a:lnTo>
                <a:lnTo>
                  <a:pt x="197769" y="852351"/>
                </a:lnTo>
                <a:lnTo>
                  <a:pt x="202660" y="856199"/>
                </a:lnTo>
                <a:lnTo>
                  <a:pt x="340186" y="856199"/>
                </a:lnTo>
                <a:lnTo>
                  <a:pt x="347230" y="844561"/>
                </a:lnTo>
                <a:lnTo>
                  <a:pt x="355569" y="819188"/>
                </a:lnTo>
                <a:lnTo>
                  <a:pt x="364162" y="786597"/>
                </a:lnTo>
                <a:lnTo>
                  <a:pt x="371968" y="753304"/>
                </a:lnTo>
                <a:lnTo>
                  <a:pt x="388716" y="755240"/>
                </a:lnTo>
                <a:lnTo>
                  <a:pt x="405653" y="756647"/>
                </a:lnTo>
                <a:lnTo>
                  <a:pt x="422761" y="757507"/>
                </a:lnTo>
                <a:lnTo>
                  <a:pt x="440027" y="757798"/>
                </a:lnTo>
                <a:lnTo>
                  <a:pt x="454796" y="757594"/>
                </a:lnTo>
                <a:lnTo>
                  <a:pt x="469448" y="756979"/>
                </a:lnTo>
                <a:lnTo>
                  <a:pt x="483967" y="755948"/>
                </a:lnTo>
                <a:lnTo>
                  <a:pt x="498340" y="754495"/>
                </a:lnTo>
                <a:lnTo>
                  <a:pt x="506119" y="787562"/>
                </a:lnTo>
                <a:lnTo>
                  <a:pt x="514644" y="819759"/>
                </a:lnTo>
                <a:lnTo>
                  <a:pt x="522895" y="844750"/>
                </a:lnTo>
                <a:lnTo>
                  <a:pt x="529852" y="856199"/>
                </a:lnTo>
                <a:lnTo>
                  <a:pt x="667432" y="856199"/>
                </a:lnTo>
                <a:lnTo>
                  <a:pt x="672078" y="852601"/>
                </a:lnTo>
                <a:lnTo>
                  <a:pt x="684744" y="831167"/>
                </a:lnTo>
                <a:lnTo>
                  <a:pt x="703522" y="775937"/>
                </a:lnTo>
                <a:lnTo>
                  <a:pt x="726503" y="670951"/>
                </a:lnTo>
                <a:lnTo>
                  <a:pt x="766708" y="660022"/>
                </a:lnTo>
                <a:lnTo>
                  <a:pt x="855582" y="630702"/>
                </a:lnTo>
                <a:lnTo>
                  <a:pt x="945512" y="588195"/>
                </a:lnTo>
                <a:lnTo>
                  <a:pt x="988884" y="537703"/>
                </a:lnTo>
                <a:close/>
              </a:path>
            </a:pathLst>
          </a:custGeom>
          <a:ln w="27071">
            <a:solidFill>
              <a:srgbClr val="287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019966" y="4383315"/>
            <a:ext cx="23178" cy="34290"/>
          </a:xfrm>
          <a:custGeom>
            <a:avLst/>
            <a:gdLst/>
            <a:ahLst/>
            <a:cxnLst/>
            <a:rect l="l" t="t" r="r" b="b"/>
            <a:pathLst>
              <a:path w="46354" h="68579">
                <a:moveTo>
                  <a:pt x="22956" y="68383"/>
                </a:moveTo>
                <a:lnTo>
                  <a:pt x="14024" y="65694"/>
                </a:lnTo>
                <a:lnTo>
                  <a:pt x="6727" y="58360"/>
                </a:lnTo>
                <a:lnTo>
                  <a:pt x="1805" y="47483"/>
                </a:lnTo>
                <a:lnTo>
                  <a:pt x="0" y="34164"/>
                </a:lnTo>
                <a:lnTo>
                  <a:pt x="1805" y="20854"/>
                </a:lnTo>
                <a:lnTo>
                  <a:pt x="6727" y="9996"/>
                </a:lnTo>
                <a:lnTo>
                  <a:pt x="14024" y="2680"/>
                </a:lnTo>
                <a:lnTo>
                  <a:pt x="22956" y="0"/>
                </a:lnTo>
                <a:lnTo>
                  <a:pt x="31920" y="2680"/>
                </a:lnTo>
                <a:lnTo>
                  <a:pt x="39234" y="9996"/>
                </a:lnTo>
                <a:lnTo>
                  <a:pt x="44161" y="20854"/>
                </a:lnTo>
                <a:lnTo>
                  <a:pt x="45968" y="34164"/>
                </a:lnTo>
                <a:lnTo>
                  <a:pt x="44161" y="47483"/>
                </a:lnTo>
                <a:lnTo>
                  <a:pt x="39234" y="58360"/>
                </a:lnTo>
                <a:lnTo>
                  <a:pt x="31920" y="65694"/>
                </a:lnTo>
                <a:lnTo>
                  <a:pt x="22956" y="68383"/>
                </a:lnTo>
                <a:close/>
              </a:path>
            </a:pathLst>
          </a:custGeom>
          <a:solidFill>
            <a:srgbClr val="2873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792805" y="4261591"/>
            <a:ext cx="116205" cy="0"/>
          </a:xfrm>
          <a:custGeom>
            <a:avLst/>
            <a:gdLst/>
            <a:ahLst/>
            <a:cxnLst/>
            <a:rect l="l" t="t" r="r" b="b"/>
            <a:pathLst>
              <a:path w="232409">
                <a:moveTo>
                  <a:pt x="0" y="0"/>
                </a:moveTo>
                <a:lnTo>
                  <a:pt x="232223" y="0"/>
                </a:lnTo>
              </a:path>
            </a:pathLst>
          </a:custGeom>
          <a:ln w="1238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792805" y="4258495"/>
            <a:ext cx="116205" cy="6350"/>
          </a:xfrm>
          <a:custGeom>
            <a:avLst/>
            <a:gdLst/>
            <a:ahLst/>
            <a:cxnLst/>
            <a:rect l="l" t="t" r="r" b="b"/>
            <a:pathLst>
              <a:path w="232409" h="12700">
                <a:moveTo>
                  <a:pt x="0" y="12380"/>
                </a:moveTo>
                <a:lnTo>
                  <a:pt x="17721" y="8253"/>
                </a:lnTo>
                <a:lnTo>
                  <a:pt x="66610" y="1375"/>
                </a:lnTo>
                <a:lnTo>
                  <a:pt x="140249" y="0"/>
                </a:lnTo>
                <a:lnTo>
                  <a:pt x="232223" y="12380"/>
                </a:lnTo>
              </a:path>
            </a:pathLst>
          </a:custGeom>
          <a:ln w="27071">
            <a:solidFill>
              <a:srgbClr val="287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553218" y="4328778"/>
            <a:ext cx="79754" cy="954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003939" y="4281091"/>
            <a:ext cx="39053" cy="47308"/>
          </a:xfrm>
          <a:custGeom>
            <a:avLst/>
            <a:gdLst/>
            <a:ahLst/>
            <a:cxnLst/>
            <a:rect l="l" t="t" r="r" b="b"/>
            <a:pathLst>
              <a:path w="78104" h="94615">
                <a:moveTo>
                  <a:pt x="65189" y="93993"/>
                </a:moveTo>
                <a:lnTo>
                  <a:pt x="59937" y="87777"/>
                </a:lnTo>
                <a:lnTo>
                  <a:pt x="45751" y="72282"/>
                </a:lnTo>
                <a:lnTo>
                  <a:pt x="24987" y="52238"/>
                </a:lnTo>
                <a:lnTo>
                  <a:pt x="0" y="32378"/>
                </a:lnTo>
                <a:lnTo>
                  <a:pt x="78021" y="0"/>
                </a:lnTo>
              </a:path>
            </a:pathLst>
          </a:custGeom>
          <a:ln w="27071">
            <a:solidFill>
              <a:srgbClr val="287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758802" y="4047094"/>
            <a:ext cx="168910" cy="169228"/>
          </a:xfrm>
          <a:custGeom>
            <a:avLst/>
            <a:gdLst/>
            <a:ahLst/>
            <a:cxnLst/>
            <a:rect l="l" t="t" r="r" b="b"/>
            <a:pathLst>
              <a:path w="337820" h="338454">
                <a:moveTo>
                  <a:pt x="168928" y="337831"/>
                </a:moveTo>
                <a:lnTo>
                  <a:pt x="124023" y="331796"/>
                </a:lnTo>
                <a:lnTo>
                  <a:pt x="83670" y="314765"/>
                </a:lnTo>
                <a:lnTo>
                  <a:pt x="49480" y="288350"/>
                </a:lnTo>
                <a:lnTo>
                  <a:pt x="23065" y="254160"/>
                </a:lnTo>
                <a:lnTo>
                  <a:pt x="6034" y="213807"/>
                </a:lnTo>
                <a:lnTo>
                  <a:pt x="0" y="168901"/>
                </a:lnTo>
                <a:lnTo>
                  <a:pt x="6034" y="123998"/>
                </a:lnTo>
                <a:lnTo>
                  <a:pt x="23065" y="83650"/>
                </a:lnTo>
                <a:lnTo>
                  <a:pt x="49480" y="49467"/>
                </a:lnTo>
                <a:lnTo>
                  <a:pt x="83670" y="23058"/>
                </a:lnTo>
                <a:lnTo>
                  <a:pt x="124023" y="6032"/>
                </a:lnTo>
                <a:lnTo>
                  <a:pt x="168928" y="0"/>
                </a:lnTo>
                <a:lnTo>
                  <a:pt x="213811" y="6032"/>
                </a:lnTo>
                <a:lnTo>
                  <a:pt x="254149" y="23058"/>
                </a:lnTo>
                <a:lnTo>
                  <a:pt x="288329" y="49467"/>
                </a:lnTo>
                <a:lnTo>
                  <a:pt x="314740" y="83650"/>
                </a:lnTo>
                <a:lnTo>
                  <a:pt x="331769" y="123998"/>
                </a:lnTo>
                <a:lnTo>
                  <a:pt x="337803" y="168901"/>
                </a:lnTo>
                <a:lnTo>
                  <a:pt x="331769" y="213807"/>
                </a:lnTo>
                <a:lnTo>
                  <a:pt x="314740" y="254160"/>
                </a:lnTo>
                <a:lnTo>
                  <a:pt x="288329" y="288350"/>
                </a:lnTo>
                <a:lnTo>
                  <a:pt x="254149" y="314765"/>
                </a:lnTo>
                <a:lnTo>
                  <a:pt x="213811" y="331796"/>
                </a:lnTo>
                <a:lnTo>
                  <a:pt x="168928" y="337831"/>
                </a:lnTo>
                <a:close/>
              </a:path>
            </a:pathLst>
          </a:custGeom>
          <a:solidFill>
            <a:srgbClr val="7DD08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758802" y="4047081"/>
            <a:ext cx="168910" cy="169228"/>
          </a:xfrm>
          <a:custGeom>
            <a:avLst/>
            <a:gdLst/>
            <a:ahLst/>
            <a:cxnLst/>
            <a:rect l="l" t="t" r="r" b="b"/>
            <a:pathLst>
              <a:path w="337820" h="338454">
                <a:moveTo>
                  <a:pt x="337803" y="168929"/>
                </a:moveTo>
                <a:lnTo>
                  <a:pt x="331769" y="213834"/>
                </a:lnTo>
                <a:lnTo>
                  <a:pt x="314740" y="254187"/>
                </a:lnTo>
                <a:lnTo>
                  <a:pt x="288329" y="288377"/>
                </a:lnTo>
                <a:lnTo>
                  <a:pt x="254149" y="314792"/>
                </a:lnTo>
                <a:lnTo>
                  <a:pt x="213811" y="331823"/>
                </a:lnTo>
                <a:lnTo>
                  <a:pt x="168929" y="337858"/>
                </a:lnTo>
                <a:lnTo>
                  <a:pt x="124023" y="331823"/>
                </a:lnTo>
                <a:lnTo>
                  <a:pt x="83670" y="314792"/>
                </a:lnTo>
                <a:lnTo>
                  <a:pt x="49480" y="288377"/>
                </a:lnTo>
                <a:lnTo>
                  <a:pt x="23065" y="254187"/>
                </a:lnTo>
                <a:lnTo>
                  <a:pt x="6034" y="213834"/>
                </a:lnTo>
                <a:lnTo>
                  <a:pt x="0" y="168929"/>
                </a:lnTo>
                <a:lnTo>
                  <a:pt x="6034" y="124023"/>
                </a:lnTo>
                <a:lnTo>
                  <a:pt x="23065" y="83670"/>
                </a:lnTo>
                <a:lnTo>
                  <a:pt x="49480" y="49480"/>
                </a:lnTo>
                <a:lnTo>
                  <a:pt x="83670" y="23065"/>
                </a:lnTo>
                <a:lnTo>
                  <a:pt x="124023" y="6034"/>
                </a:lnTo>
                <a:lnTo>
                  <a:pt x="168929" y="0"/>
                </a:lnTo>
                <a:lnTo>
                  <a:pt x="213811" y="6034"/>
                </a:lnTo>
                <a:lnTo>
                  <a:pt x="254149" y="23065"/>
                </a:lnTo>
                <a:lnTo>
                  <a:pt x="288329" y="49480"/>
                </a:lnTo>
                <a:lnTo>
                  <a:pt x="314740" y="83670"/>
                </a:lnTo>
                <a:lnTo>
                  <a:pt x="331769" y="124023"/>
                </a:lnTo>
                <a:lnTo>
                  <a:pt x="337803" y="168929"/>
                </a:lnTo>
                <a:close/>
              </a:path>
            </a:pathLst>
          </a:custGeom>
          <a:ln w="27071">
            <a:solidFill>
              <a:srgbClr val="287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819850" y="4093537"/>
            <a:ext cx="46834" cy="738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202634" y="4039725"/>
            <a:ext cx="666750" cy="6667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303694" y="4282912"/>
            <a:ext cx="426720" cy="396558"/>
          </a:xfrm>
          <a:custGeom>
            <a:avLst/>
            <a:gdLst/>
            <a:ahLst/>
            <a:cxnLst/>
            <a:rect l="l" t="t" r="r" b="b"/>
            <a:pathLst>
              <a:path w="853440" h="793115">
                <a:moveTo>
                  <a:pt x="0" y="443941"/>
                </a:moveTo>
                <a:lnTo>
                  <a:pt x="590952" y="0"/>
                </a:lnTo>
                <a:lnTo>
                  <a:pt x="853029" y="348862"/>
                </a:lnTo>
                <a:lnTo>
                  <a:pt x="262076" y="792804"/>
                </a:lnTo>
                <a:lnTo>
                  <a:pt x="0" y="443941"/>
                </a:lnTo>
                <a:close/>
              </a:path>
            </a:pathLst>
          </a:custGeom>
          <a:solidFill>
            <a:srgbClr val="59992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367123" y="4346224"/>
            <a:ext cx="299720" cy="269875"/>
          </a:xfrm>
          <a:custGeom>
            <a:avLst/>
            <a:gdLst/>
            <a:ahLst/>
            <a:cxnLst/>
            <a:rect l="l" t="t" r="r" b="b"/>
            <a:pathLst>
              <a:path w="599440" h="539750">
                <a:moveTo>
                  <a:pt x="117030" y="528802"/>
                </a:moveTo>
                <a:lnTo>
                  <a:pt x="0" y="372984"/>
                </a:lnTo>
                <a:lnTo>
                  <a:pt x="14117" y="357110"/>
                </a:lnTo>
                <a:lnTo>
                  <a:pt x="20825" y="337724"/>
                </a:lnTo>
                <a:lnTo>
                  <a:pt x="19777" y="317235"/>
                </a:lnTo>
                <a:lnTo>
                  <a:pt x="10627" y="298050"/>
                </a:lnTo>
                <a:lnTo>
                  <a:pt x="407380" y="0"/>
                </a:lnTo>
                <a:lnTo>
                  <a:pt x="423255" y="14136"/>
                </a:lnTo>
                <a:lnTo>
                  <a:pt x="442640" y="20853"/>
                </a:lnTo>
                <a:lnTo>
                  <a:pt x="489971" y="20853"/>
                </a:lnTo>
                <a:lnTo>
                  <a:pt x="599345" y="166477"/>
                </a:lnTo>
                <a:lnTo>
                  <a:pt x="585228" y="182352"/>
                </a:lnTo>
                <a:lnTo>
                  <a:pt x="578520" y="201737"/>
                </a:lnTo>
                <a:lnTo>
                  <a:pt x="579568" y="222226"/>
                </a:lnTo>
                <a:lnTo>
                  <a:pt x="588718" y="241412"/>
                </a:lnTo>
                <a:lnTo>
                  <a:pt x="219724" y="518608"/>
                </a:lnTo>
                <a:lnTo>
                  <a:pt x="156705" y="518608"/>
                </a:lnTo>
                <a:lnTo>
                  <a:pt x="136216" y="519653"/>
                </a:lnTo>
                <a:lnTo>
                  <a:pt x="117030" y="528802"/>
                </a:lnTo>
                <a:close/>
              </a:path>
              <a:path w="599440" h="539750">
                <a:moveTo>
                  <a:pt x="489971" y="20853"/>
                </a:moveTo>
                <a:lnTo>
                  <a:pt x="442640" y="20853"/>
                </a:lnTo>
                <a:lnTo>
                  <a:pt x="463129" y="19808"/>
                </a:lnTo>
                <a:lnTo>
                  <a:pt x="482315" y="10659"/>
                </a:lnTo>
                <a:lnTo>
                  <a:pt x="489971" y="20853"/>
                </a:lnTo>
                <a:close/>
              </a:path>
              <a:path w="599440" h="539750">
                <a:moveTo>
                  <a:pt x="191965" y="539462"/>
                </a:moveTo>
                <a:lnTo>
                  <a:pt x="176090" y="525326"/>
                </a:lnTo>
                <a:lnTo>
                  <a:pt x="156705" y="518608"/>
                </a:lnTo>
                <a:lnTo>
                  <a:pt x="219724" y="518608"/>
                </a:lnTo>
                <a:lnTo>
                  <a:pt x="191965" y="539462"/>
                </a:lnTo>
                <a:close/>
              </a:path>
            </a:pathLst>
          </a:custGeom>
          <a:solidFill>
            <a:srgbClr val="FBDE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453751" y="4417887"/>
            <a:ext cx="126412" cy="12640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303703" y="4383437"/>
            <a:ext cx="423863" cy="337820"/>
          </a:xfrm>
          <a:custGeom>
            <a:avLst/>
            <a:gdLst/>
            <a:ahLst/>
            <a:cxnLst/>
            <a:rect l="l" t="t" r="r" b="b"/>
            <a:pathLst>
              <a:path w="847725" h="675640">
                <a:moveTo>
                  <a:pt x="0" y="268657"/>
                </a:moveTo>
                <a:lnTo>
                  <a:pt x="688572" y="0"/>
                </a:lnTo>
                <a:lnTo>
                  <a:pt x="847171" y="406491"/>
                </a:lnTo>
                <a:lnTo>
                  <a:pt x="158599" y="675149"/>
                </a:lnTo>
                <a:lnTo>
                  <a:pt x="0" y="268657"/>
                </a:lnTo>
                <a:close/>
              </a:path>
            </a:pathLst>
          </a:custGeom>
          <a:solidFill>
            <a:srgbClr val="60A2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357275" y="4436813"/>
            <a:ext cx="316548" cy="231140"/>
          </a:xfrm>
          <a:custGeom>
            <a:avLst/>
            <a:gdLst/>
            <a:ahLst/>
            <a:cxnLst/>
            <a:rect l="l" t="t" r="r" b="b"/>
            <a:pathLst>
              <a:path w="633095" h="462279">
                <a:moveTo>
                  <a:pt x="70829" y="431245"/>
                </a:moveTo>
                <a:lnTo>
                  <a:pt x="0" y="249716"/>
                </a:lnTo>
                <a:lnTo>
                  <a:pt x="17890" y="238221"/>
                </a:lnTo>
                <a:lnTo>
                  <a:pt x="29575" y="221350"/>
                </a:lnTo>
                <a:lnTo>
                  <a:pt x="34078" y="201328"/>
                </a:lnTo>
                <a:lnTo>
                  <a:pt x="30419" y="180382"/>
                </a:lnTo>
                <a:lnTo>
                  <a:pt x="492688" y="0"/>
                </a:lnTo>
                <a:lnTo>
                  <a:pt x="504183" y="17890"/>
                </a:lnTo>
                <a:lnTo>
                  <a:pt x="521054" y="29575"/>
                </a:lnTo>
                <a:lnTo>
                  <a:pt x="541076" y="34078"/>
                </a:lnTo>
                <a:lnTo>
                  <a:pt x="563449" y="34078"/>
                </a:lnTo>
                <a:lnTo>
                  <a:pt x="632851" y="211979"/>
                </a:lnTo>
                <a:lnTo>
                  <a:pt x="614979" y="223461"/>
                </a:lnTo>
                <a:lnTo>
                  <a:pt x="603299" y="240334"/>
                </a:lnTo>
                <a:lnTo>
                  <a:pt x="598791" y="260362"/>
                </a:lnTo>
                <a:lnTo>
                  <a:pt x="602432" y="281313"/>
                </a:lnTo>
                <a:lnTo>
                  <a:pt x="227511" y="427586"/>
                </a:lnTo>
                <a:lnTo>
                  <a:pt x="91775" y="427586"/>
                </a:lnTo>
                <a:lnTo>
                  <a:pt x="70829" y="431245"/>
                </a:lnTo>
                <a:close/>
              </a:path>
              <a:path w="633095" h="462279">
                <a:moveTo>
                  <a:pt x="563449" y="34078"/>
                </a:moveTo>
                <a:lnTo>
                  <a:pt x="541076" y="34078"/>
                </a:lnTo>
                <a:lnTo>
                  <a:pt x="562022" y="30419"/>
                </a:lnTo>
                <a:lnTo>
                  <a:pt x="563449" y="34078"/>
                </a:lnTo>
                <a:close/>
              </a:path>
              <a:path w="633095" h="462279">
                <a:moveTo>
                  <a:pt x="140163" y="461664"/>
                </a:moveTo>
                <a:lnTo>
                  <a:pt x="128667" y="443774"/>
                </a:lnTo>
                <a:lnTo>
                  <a:pt x="111796" y="432088"/>
                </a:lnTo>
                <a:lnTo>
                  <a:pt x="91775" y="427586"/>
                </a:lnTo>
                <a:lnTo>
                  <a:pt x="227511" y="427586"/>
                </a:lnTo>
                <a:lnTo>
                  <a:pt x="140163" y="461664"/>
                </a:lnTo>
                <a:close/>
              </a:path>
            </a:pathLst>
          </a:custGeom>
          <a:solidFill>
            <a:srgbClr val="FEF0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451664" y="4488398"/>
            <a:ext cx="127952" cy="127952"/>
          </a:xfrm>
          <a:custGeom>
            <a:avLst/>
            <a:gdLst/>
            <a:ahLst/>
            <a:cxnLst/>
            <a:rect l="l" t="t" r="r" b="b"/>
            <a:pathLst>
              <a:path w="255904" h="255904">
                <a:moveTo>
                  <a:pt x="124136" y="255328"/>
                </a:moveTo>
                <a:lnTo>
                  <a:pt x="76383" y="244589"/>
                </a:lnTo>
                <a:lnTo>
                  <a:pt x="36141" y="216727"/>
                </a:lnTo>
                <a:lnTo>
                  <a:pt x="8723" y="174070"/>
                </a:lnTo>
                <a:lnTo>
                  <a:pt x="0" y="124132"/>
                </a:lnTo>
                <a:lnTo>
                  <a:pt x="10740" y="76377"/>
                </a:lnTo>
                <a:lnTo>
                  <a:pt x="38609" y="36128"/>
                </a:lnTo>
                <a:lnTo>
                  <a:pt x="81271" y="8706"/>
                </a:lnTo>
                <a:lnTo>
                  <a:pt x="131223" y="0"/>
                </a:lnTo>
                <a:lnTo>
                  <a:pt x="178976" y="10746"/>
                </a:lnTo>
                <a:lnTo>
                  <a:pt x="219218" y="38609"/>
                </a:lnTo>
                <a:lnTo>
                  <a:pt x="246635" y="81253"/>
                </a:lnTo>
                <a:lnTo>
                  <a:pt x="255346" y="131209"/>
                </a:lnTo>
                <a:lnTo>
                  <a:pt x="244607" y="178970"/>
                </a:lnTo>
                <a:lnTo>
                  <a:pt x="216745" y="219213"/>
                </a:lnTo>
                <a:lnTo>
                  <a:pt x="174088" y="246617"/>
                </a:lnTo>
                <a:lnTo>
                  <a:pt x="124136" y="255328"/>
                </a:lnTo>
                <a:close/>
              </a:path>
            </a:pathLst>
          </a:custGeom>
          <a:solidFill>
            <a:srgbClr val="69B4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483699" y="4504875"/>
            <a:ext cx="63571" cy="9471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303707" y="4502854"/>
            <a:ext cx="369570" cy="218440"/>
          </a:xfrm>
          <a:custGeom>
            <a:avLst/>
            <a:gdLst/>
            <a:ahLst/>
            <a:cxnLst/>
            <a:rect l="l" t="t" r="r" b="b"/>
            <a:pathLst>
              <a:path w="739140" h="436879">
                <a:moveTo>
                  <a:pt x="0" y="0"/>
                </a:moveTo>
                <a:lnTo>
                  <a:pt x="739127" y="0"/>
                </a:lnTo>
                <a:lnTo>
                  <a:pt x="739127" y="436336"/>
                </a:lnTo>
                <a:lnTo>
                  <a:pt x="0" y="436336"/>
                </a:lnTo>
                <a:lnTo>
                  <a:pt x="0" y="0"/>
                </a:lnTo>
                <a:close/>
              </a:path>
            </a:pathLst>
          </a:custGeom>
          <a:solidFill>
            <a:srgbClr val="69B4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337674" y="4536455"/>
            <a:ext cx="301943" cy="151130"/>
          </a:xfrm>
          <a:custGeom>
            <a:avLst/>
            <a:gdLst/>
            <a:ahLst/>
            <a:cxnLst/>
            <a:rect l="l" t="t" r="r" b="b"/>
            <a:pathLst>
              <a:path w="603884" h="302259">
                <a:moveTo>
                  <a:pt x="549739" y="301900"/>
                </a:moveTo>
                <a:lnTo>
                  <a:pt x="53519" y="301900"/>
                </a:lnTo>
                <a:lnTo>
                  <a:pt x="49314" y="281067"/>
                </a:lnTo>
                <a:lnTo>
                  <a:pt x="37844" y="264055"/>
                </a:lnTo>
                <a:lnTo>
                  <a:pt x="20833" y="252586"/>
                </a:lnTo>
                <a:lnTo>
                  <a:pt x="0" y="248380"/>
                </a:lnTo>
                <a:lnTo>
                  <a:pt x="0" y="53519"/>
                </a:lnTo>
                <a:lnTo>
                  <a:pt x="20833" y="49314"/>
                </a:lnTo>
                <a:lnTo>
                  <a:pt x="37844" y="37844"/>
                </a:lnTo>
                <a:lnTo>
                  <a:pt x="49314" y="20833"/>
                </a:lnTo>
                <a:lnTo>
                  <a:pt x="53519" y="0"/>
                </a:lnTo>
                <a:lnTo>
                  <a:pt x="549739" y="0"/>
                </a:lnTo>
                <a:lnTo>
                  <a:pt x="553945" y="20833"/>
                </a:lnTo>
                <a:lnTo>
                  <a:pt x="565414" y="37844"/>
                </a:lnTo>
                <a:lnTo>
                  <a:pt x="582426" y="49314"/>
                </a:lnTo>
                <a:lnTo>
                  <a:pt x="603259" y="53519"/>
                </a:lnTo>
                <a:lnTo>
                  <a:pt x="603259" y="248412"/>
                </a:lnTo>
                <a:lnTo>
                  <a:pt x="582426" y="252617"/>
                </a:lnTo>
                <a:lnTo>
                  <a:pt x="565414" y="264083"/>
                </a:lnTo>
                <a:lnTo>
                  <a:pt x="553945" y="281085"/>
                </a:lnTo>
                <a:lnTo>
                  <a:pt x="549739" y="3019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424538" y="4547959"/>
            <a:ext cx="127952" cy="127952"/>
          </a:xfrm>
          <a:custGeom>
            <a:avLst/>
            <a:gdLst/>
            <a:ahLst/>
            <a:cxnLst/>
            <a:rect l="l" t="t" r="r" b="b"/>
            <a:pathLst>
              <a:path w="255904" h="255904">
                <a:moveTo>
                  <a:pt x="165919" y="250115"/>
                </a:moveTo>
                <a:lnTo>
                  <a:pt x="149615" y="254035"/>
                </a:lnTo>
                <a:lnTo>
                  <a:pt x="141350" y="255180"/>
                </a:lnTo>
                <a:lnTo>
                  <a:pt x="124595" y="255844"/>
                </a:lnTo>
                <a:lnTo>
                  <a:pt x="116265" y="255355"/>
                </a:lnTo>
                <a:lnTo>
                  <a:pt x="75894" y="244833"/>
                </a:lnTo>
                <a:lnTo>
                  <a:pt x="35115" y="216024"/>
                </a:lnTo>
                <a:lnTo>
                  <a:pt x="8464" y="173802"/>
                </a:lnTo>
                <a:lnTo>
                  <a:pt x="0" y="124595"/>
                </a:lnTo>
                <a:lnTo>
                  <a:pt x="488" y="116265"/>
                </a:lnTo>
                <a:lnTo>
                  <a:pt x="11010" y="75894"/>
                </a:lnTo>
                <a:lnTo>
                  <a:pt x="39819" y="35115"/>
                </a:lnTo>
                <a:lnTo>
                  <a:pt x="82041" y="8464"/>
                </a:lnTo>
                <a:lnTo>
                  <a:pt x="131248" y="0"/>
                </a:lnTo>
                <a:lnTo>
                  <a:pt x="139578" y="488"/>
                </a:lnTo>
                <a:lnTo>
                  <a:pt x="179949" y="11010"/>
                </a:lnTo>
                <a:lnTo>
                  <a:pt x="220728" y="39819"/>
                </a:lnTo>
                <a:lnTo>
                  <a:pt x="247379" y="82041"/>
                </a:lnTo>
                <a:lnTo>
                  <a:pt x="255844" y="131248"/>
                </a:lnTo>
                <a:lnTo>
                  <a:pt x="255355" y="139578"/>
                </a:lnTo>
                <a:lnTo>
                  <a:pt x="244833" y="179949"/>
                </a:lnTo>
                <a:lnTo>
                  <a:pt x="216024" y="220728"/>
                </a:lnTo>
                <a:lnTo>
                  <a:pt x="173802" y="247379"/>
                </a:lnTo>
                <a:lnTo>
                  <a:pt x="165919" y="250115"/>
                </a:lnTo>
                <a:close/>
              </a:path>
            </a:pathLst>
          </a:custGeom>
          <a:solidFill>
            <a:srgbClr val="69B4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463790" y="4562435"/>
            <a:ext cx="49367" cy="9900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294415" y="2209764"/>
            <a:ext cx="945832" cy="948690"/>
          </a:xfrm>
          <a:custGeom>
            <a:avLst/>
            <a:gdLst/>
            <a:ahLst/>
            <a:cxnLst/>
            <a:rect l="l" t="t" r="r" b="b"/>
            <a:pathLst>
              <a:path w="1891665" h="1897379">
                <a:moveTo>
                  <a:pt x="1431858" y="1374732"/>
                </a:moveTo>
                <a:lnTo>
                  <a:pt x="1406159" y="1417800"/>
                </a:lnTo>
                <a:lnTo>
                  <a:pt x="1379069" y="1459290"/>
                </a:lnTo>
                <a:lnTo>
                  <a:pt x="1350570" y="1499168"/>
                </a:lnTo>
                <a:lnTo>
                  <a:pt x="1320644" y="1537399"/>
                </a:lnTo>
                <a:lnTo>
                  <a:pt x="1289273" y="1573947"/>
                </a:lnTo>
                <a:lnTo>
                  <a:pt x="1256441" y="1608778"/>
                </a:lnTo>
                <a:lnTo>
                  <a:pt x="1222128" y="1641857"/>
                </a:lnTo>
                <a:lnTo>
                  <a:pt x="1186319" y="1673148"/>
                </a:lnTo>
                <a:lnTo>
                  <a:pt x="1148995" y="1702616"/>
                </a:lnTo>
                <a:lnTo>
                  <a:pt x="1110138" y="1730226"/>
                </a:lnTo>
                <a:lnTo>
                  <a:pt x="1069732" y="1755944"/>
                </a:lnTo>
                <a:lnTo>
                  <a:pt x="1027758" y="1779734"/>
                </a:lnTo>
                <a:lnTo>
                  <a:pt x="984199" y="1801561"/>
                </a:lnTo>
                <a:lnTo>
                  <a:pt x="939038" y="1821391"/>
                </a:lnTo>
                <a:lnTo>
                  <a:pt x="892257" y="1839187"/>
                </a:lnTo>
                <a:lnTo>
                  <a:pt x="843837" y="1854915"/>
                </a:lnTo>
                <a:lnTo>
                  <a:pt x="792604" y="1868784"/>
                </a:lnTo>
                <a:lnTo>
                  <a:pt x="741490" y="1879819"/>
                </a:lnTo>
                <a:lnTo>
                  <a:pt x="690503" y="1888087"/>
                </a:lnTo>
                <a:lnTo>
                  <a:pt x="639651" y="1893655"/>
                </a:lnTo>
                <a:lnTo>
                  <a:pt x="588940" y="1896589"/>
                </a:lnTo>
                <a:lnTo>
                  <a:pt x="538379" y="1896957"/>
                </a:lnTo>
                <a:lnTo>
                  <a:pt x="487974" y="1894825"/>
                </a:lnTo>
                <a:lnTo>
                  <a:pt x="437734" y="1890261"/>
                </a:lnTo>
                <a:lnTo>
                  <a:pt x="387665" y="1883332"/>
                </a:lnTo>
                <a:lnTo>
                  <a:pt x="337775" y="1874103"/>
                </a:lnTo>
                <a:lnTo>
                  <a:pt x="288071" y="1862643"/>
                </a:lnTo>
                <a:lnTo>
                  <a:pt x="238562" y="1849018"/>
                </a:lnTo>
                <a:lnTo>
                  <a:pt x="189253" y="1833296"/>
                </a:lnTo>
                <a:lnTo>
                  <a:pt x="140153" y="1815542"/>
                </a:lnTo>
                <a:lnTo>
                  <a:pt x="91270" y="1795825"/>
                </a:lnTo>
                <a:lnTo>
                  <a:pt x="34342" y="1758070"/>
                </a:lnTo>
                <a:lnTo>
                  <a:pt x="0" y="1703190"/>
                </a:lnTo>
                <a:lnTo>
                  <a:pt x="25074" y="1708616"/>
                </a:lnTo>
                <a:lnTo>
                  <a:pt x="48816" y="1713617"/>
                </a:lnTo>
                <a:lnTo>
                  <a:pt x="71526" y="1718791"/>
                </a:lnTo>
                <a:lnTo>
                  <a:pt x="93506" y="1724734"/>
                </a:lnTo>
                <a:lnTo>
                  <a:pt x="140134" y="1737747"/>
                </a:lnTo>
                <a:lnTo>
                  <a:pt x="186975" y="1748734"/>
                </a:lnTo>
                <a:lnTo>
                  <a:pt x="234052" y="1757630"/>
                </a:lnTo>
                <a:lnTo>
                  <a:pt x="281389" y="1764368"/>
                </a:lnTo>
                <a:lnTo>
                  <a:pt x="329009" y="1768883"/>
                </a:lnTo>
                <a:lnTo>
                  <a:pt x="376936" y="1771108"/>
                </a:lnTo>
                <a:lnTo>
                  <a:pt x="425191" y="1770977"/>
                </a:lnTo>
                <a:lnTo>
                  <a:pt x="473800" y="1768425"/>
                </a:lnTo>
                <a:lnTo>
                  <a:pt x="525195" y="1763025"/>
                </a:lnTo>
                <a:lnTo>
                  <a:pt x="575348" y="1754950"/>
                </a:lnTo>
                <a:lnTo>
                  <a:pt x="624277" y="1744243"/>
                </a:lnTo>
                <a:lnTo>
                  <a:pt x="672109" y="1730909"/>
                </a:lnTo>
                <a:lnTo>
                  <a:pt x="718545" y="1715098"/>
                </a:lnTo>
                <a:lnTo>
                  <a:pt x="763925" y="1696745"/>
                </a:lnTo>
                <a:lnTo>
                  <a:pt x="808161" y="1675927"/>
                </a:lnTo>
                <a:lnTo>
                  <a:pt x="851274" y="1652688"/>
                </a:lnTo>
                <a:lnTo>
                  <a:pt x="893283" y="1627068"/>
                </a:lnTo>
                <a:lnTo>
                  <a:pt x="934209" y="1599110"/>
                </a:lnTo>
                <a:lnTo>
                  <a:pt x="974071" y="1568856"/>
                </a:lnTo>
                <a:lnTo>
                  <a:pt x="1012890" y="1536349"/>
                </a:lnTo>
                <a:lnTo>
                  <a:pt x="1050686" y="1501630"/>
                </a:lnTo>
                <a:lnTo>
                  <a:pt x="1077904" y="1473568"/>
                </a:lnTo>
                <a:lnTo>
                  <a:pt x="1103861" y="1444143"/>
                </a:lnTo>
                <a:lnTo>
                  <a:pt x="1129508" y="1414348"/>
                </a:lnTo>
                <a:lnTo>
                  <a:pt x="1189710" y="1346954"/>
                </a:lnTo>
                <a:lnTo>
                  <a:pt x="1220804" y="1307590"/>
                </a:lnTo>
                <a:lnTo>
                  <a:pt x="1249227" y="1267148"/>
                </a:lnTo>
                <a:lnTo>
                  <a:pt x="1275131" y="1225691"/>
                </a:lnTo>
                <a:lnTo>
                  <a:pt x="1646856" y="592830"/>
                </a:lnTo>
                <a:lnTo>
                  <a:pt x="1615082" y="859995"/>
                </a:lnTo>
                <a:lnTo>
                  <a:pt x="1607591" y="909628"/>
                </a:lnTo>
                <a:lnTo>
                  <a:pt x="1596551" y="958547"/>
                </a:lnTo>
                <a:lnTo>
                  <a:pt x="1582929" y="1006441"/>
                </a:lnTo>
                <a:lnTo>
                  <a:pt x="1568411" y="1054015"/>
                </a:lnTo>
                <a:lnTo>
                  <a:pt x="1552884" y="1101221"/>
                </a:lnTo>
                <a:lnTo>
                  <a:pt x="1536235" y="1148014"/>
                </a:lnTo>
                <a:lnTo>
                  <a:pt x="1518353" y="1194347"/>
                </a:lnTo>
                <a:lnTo>
                  <a:pt x="1499124" y="1240174"/>
                </a:lnTo>
                <a:lnTo>
                  <a:pt x="1478438" y="1285448"/>
                </a:lnTo>
                <a:lnTo>
                  <a:pt x="1456182" y="1330122"/>
                </a:lnTo>
                <a:lnTo>
                  <a:pt x="1431858" y="1374732"/>
                </a:lnTo>
                <a:close/>
              </a:path>
              <a:path w="1891665" h="1897379">
                <a:moveTo>
                  <a:pt x="1310748" y="681071"/>
                </a:moveTo>
                <a:lnTo>
                  <a:pt x="1240911" y="669341"/>
                </a:lnTo>
                <a:lnTo>
                  <a:pt x="1183379" y="635817"/>
                </a:lnTo>
                <a:lnTo>
                  <a:pt x="1160577" y="596409"/>
                </a:lnTo>
                <a:lnTo>
                  <a:pt x="1164863" y="578942"/>
                </a:lnTo>
                <a:lnTo>
                  <a:pt x="1178551" y="542222"/>
                </a:lnTo>
                <a:lnTo>
                  <a:pt x="1204923" y="468379"/>
                </a:lnTo>
                <a:lnTo>
                  <a:pt x="1218750" y="431740"/>
                </a:lnTo>
                <a:lnTo>
                  <a:pt x="1380358" y="25976"/>
                </a:lnTo>
                <a:lnTo>
                  <a:pt x="1423430" y="0"/>
                </a:lnTo>
                <a:lnTo>
                  <a:pt x="1451309" y="4525"/>
                </a:lnTo>
                <a:lnTo>
                  <a:pt x="1474866" y="14562"/>
                </a:lnTo>
                <a:lnTo>
                  <a:pt x="1478787" y="16865"/>
                </a:lnTo>
                <a:lnTo>
                  <a:pt x="1500622" y="34341"/>
                </a:lnTo>
                <a:lnTo>
                  <a:pt x="1507702" y="40819"/>
                </a:lnTo>
                <a:lnTo>
                  <a:pt x="1515673" y="46545"/>
                </a:lnTo>
                <a:lnTo>
                  <a:pt x="1524231" y="51431"/>
                </a:lnTo>
                <a:lnTo>
                  <a:pt x="1533069" y="55392"/>
                </a:lnTo>
                <a:lnTo>
                  <a:pt x="1565987" y="72994"/>
                </a:lnTo>
                <a:lnTo>
                  <a:pt x="1591960" y="96667"/>
                </a:lnTo>
                <a:lnTo>
                  <a:pt x="1611529" y="125858"/>
                </a:lnTo>
                <a:lnTo>
                  <a:pt x="1612886" y="129239"/>
                </a:lnTo>
                <a:lnTo>
                  <a:pt x="1456048" y="396255"/>
                </a:lnTo>
                <a:lnTo>
                  <a:pt x="1310748" y="681071"/>
                </a:lnTo>
                <a:close/>
              </a:path>
              <a:path w="1891665" h="1897379">
                <a:moveTo>
                  <a:pt x="1646856" y="592830"/>
                </a:moveTo>
                <a:lnTo>
                  <a:pt x="1275131" y="1225691"/>
                </a:lnTo>
                <a:lnTo>
                  <a:pt x="1298668" y="1183279"/>
                </a:lnTo>
                <a:lnTo>
                  <a:pt x="1319988" y="1139976"/>
                </a:lnTo>
                <a:lnTo>
                  <a:pt x="1339243" y="1095842"/>
                </a:lnTo>
                <a:lnTo>
                  <a:pt x="1356583" y="1050940"/>
                </a:lnTo>
                <a:lnTo>
                  <a:pt x="1372161" y="1005331"/>
                </a:lnTo>
                <a:lnTo>
                  <a:pt x="1386126" y="959078"/>
                </a:lnTo>
                <a:lnTo>
                  <a:pt x="1398631" y="912241"/>
                </a:lnTo>
                <a:lnTo>
                  <a:pt x="1409827" y="864883"/>
                </a:lnTo>
                <a:lnTo>
                  <a:pt x="1419864" y="817065"/>
                </a:lnTo>
                <a:lnTo>
                  <a:pt x="1428894" y="768850"/>
                </a:lnTo>
                <a:lnTo>
                  <a:pt x="1437068" y="720299"/>
                </a:lnTo>
                <a:lnTo>
                  <a:pt x="1444538" y="671474"/>
                </a:lnTo>
                <a:lnTo>
                  <a:pt x="1450410" y="625946"/>
                </a:lnTo>
                <a:lnTo>
                  <a:pt x="1455063" y="580251"/>
                </a:lnTo>
                <a:lnTo>
                  <a:pt x="1466383" y="442846"/>
                </a:lnTo>
                <a:lnTo>
                  <a:pt x="1466770" y="432118"/>
                </a:lnTo>
                <a:lnTo>
                  <a:pt x="1465624" y="421019"/>
                </a:lnTo>
                <a:lnTo>
                  <a:pt x="1462273" y="409186"/>
                </a:lnTo>
                <a:lnTo>
                  <a:pt x="1456048" y="396255"/>
                </a:lnTo>
                <a:lnTo>
                  <a:pt x="1612886" y="129239"/>
                </a:lnTo>
                <a:lnTo>
                  <a:pt x="1625236" y="160013"/>
                </a:lnTo>
                <a:lnTo>
                  <a:pt x="1638533" y="204992"/>
                </a:lnTo>
                <a:lnTo>
                  <a:pt x="1677697" y="340222"/>
                </a:lnTo>
                <a:lnTo>
                  <a:pt x="1691275" y="385128"/>
                </a:lnTo>
                <a:lnTo>
                  <a:pt x="1700699" y="414265"/>
                </a:lnTo>
                <a:lnTo>
                  <a:pt x="1710990" y="443165"/>
                </a:lnTo>
                <a:lnTo>
                  <a:pt x="1714881" y="453045"/>
                </a:lnTo>
                <a:lnTo>
                  <a:pt x="1650371" y="562872"/>
                </a:lnTo>
                <a:lnTo>
                  <a:pt x="1646856" y="592830"/>
                </a:lnTo>
                <a:close/>
              </a:path>
              <a:path w="1891665" h="1897379">
                <a:moveTo>
                  <a:pt x="1891133" y="666758"/>
                </a:moveTo>
                <a:lnTo>
                  <a:pt x="1879067" y="677595"/>
                </a:lnTo>
                <a:lnTo>
                  <a:pt x="1866904" y="680840"/>
                </a:lnTo>
                <a:lnTo>
                  <a:pt x="1854958" y="678858"/>
                </a:lnTo>
                <a:lnTo>
                  <a:pt x="1808811" y="656501"/>
                </a:lnTo>
                <a:lnTo>
                  <a:pt x="1774024" y="638505"/>
                </a:lnTo>
                <a:lnTo>
                  <a:pt x="1739920" y="620385"/>
                </a:lnTo>
                <a:lnTo>
                  <a:pt x="1700740" y="598703"/>
                </a:lnTo>
                <a:lnTo>
                  <a:pt x="1665915" y="574319"/>
                </a:lnTo>
                <a:lnTo>
                  <a:pt x="1650371" y="562872"/>
                </a:lnTo>
                <a:lnTo>
                  <a:pt x="1714881" y="453045"/>
                </a:lnTo>
                <a:lnTo>
                  <a:pt x="1722219" y="471681"/>
                </a:lnTo>
                <a:lnTo>
                  <a:pt x="1734457" y="499669"/>
                </a:lnTo>
                <a:lnTo>
                  <a:pt x="1771982" y="554093"/>
                </a:lnTo>
                <a:lnTo>
                  <a:pt x="1826906" y="592831"/>
                </a:lnTo>
                <a:lnTo>
                  <a:pt x="1849834" y="605276"/>
                </a:lnTo>
                <a:lnTo>
                  <a:pt x="1869867" y="620722"/>
                </a:lnTo>
                <a:lnTo>
                  <a:pt x="1884476" y="640704"/>
                </a:lnTo>
                <a:lnTo>
                  <a:pt x="1891133" y="666758"/>
                </a:lnTo>
                <a:close/>
              </a:path>
            </a:pathLst>
          </a:custGeom>
          <a:solidFill>
            <a:srgbClr val="00A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>
            <a:spLocks noGrp="1"/>
          </p:cNvSpPr>
          <p:nvPr>
            <p:ph type="title"/>
          </p:nvPr>
        </p:nvSpPr>
        <p:spPr>
          <a:xfrm>
            <a:off x="832430" y="866165"/>
            <a:ext cx="8220710" cy="364523"/>
          </a:xfrm>
          <a:prstGeom prst="rect">
            <a:avLst/>
          </a:prstGeom>
        </p:spPr>
        <p:txBody>
          <a:bodyPr vert="horz" wrap="square" lIns="0" tIns="6668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6350">
              <a:spcBef>
                <a:spcPts val="53"/>
              </a:spcBef>
            </a:pPr>
            <a:r>
              <a:rPr sz="2325" b="1" spc="-118" dirty="0">
                <a:latin typeface="Lucida Sans"/>
                <a:cs typeface="Lucida Sans"/>
              </a:rPr>
              <a:t>MODALITÀDI </a:t>
            </a:r>
            <a:r>
              <a:rPr sz="2325" b="1" spc="-98" dirty="0">
                <a:latin typeface="Lucida Sans"/>
                <a:cs typeface="Lucida Sans"/>
              </a:rPr>
              <a:t>INCENTIVAZIONE </a:t>
            </a:r>
            <a:r>
              <a:rPr sz="2325" b="1" spc="-105" dirty="0">
                <a:latin typeface="Lucida Sans"/>
                <a:cs typeface="Lucida Sans"/>
              </a:rPr>
              <a:t>MOTIVAZIONE</a:t>
            </a:r>
            <a:r>
              <a:rPr sz="2325" b="1" spc="-455" dirty="0">
                <a:latin typeface="Lucida Sans"/>
                <a:cs typeface="Lucida Sans"/>
              </a:rPr>
              <a:t> </a:t>
            </a:r>
            <a:r>
              <a:rPr sz="2325" b="1" spc="-100" dirty="0">
                <a:latin typeface="Lucida Sans"/>
                <a:cs typeface="Lucida Sans"/>
              </a:rPr>
              <a:t>PREMIALITÀ</a:t>
            </a:r>
            <a:endParaRPr sz="2325">
              <a:latin typeface="Lucida Sans"/>
              <a:cs typeface="Lucida Sans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120471" y="1134893"/>
            <a:ext cx="5644833" cy="364523"/>
          </a:xfrm>
          <a:prstGeom prst="rect">
            <a:avLst/>
          </a:prstGeom>
        </p:spPr>
        <p:txBody>
          <a:bodyPr vert="horz" wrap="square" lIns="0" tIns="6668" rIns="0" bIns="0" rtlCol="0">
            <a:spAutoFit/>
          </a:bodyPr>
          <a:lstStyle/>
          <a:p>
            <a:pPr marL="6350">
              <a:spcBef>
                <a:spcPts val="53"/>
              </a:spcBef>
            </a:pPr>
            <a:r>
              <a:rPr sz="2325" b="1" spc="-75" dirty="0">
                <a:latin typeface="Lucida Sans"/>
                <a:cs typeface="Lucida Sans"/>
              </a:rPr>
              <a:t>PER</a:t>
            </a:r>
            <a:r>
              <a:rPr sz="2325" b="1" spc="-235" dirty="0">
                <a:latin typeface="Lucida Sans"/>
                <a:cs typeface="Lucida Sans"/>
              </a:rPr>
              <a:t> </a:t>
            </a:r>
            <a:r>
              <a:rPr sz="2325" b="1" spc="-63" dirty="0">
                <a:latin typeface="Lucida Sans"/>
                <a:cs typeface="Lucida Sans"/>
              </a:rPr>
              <a:t>GLI</a:t>
            </a:r>
            <a:r>
              <a:rPr sz="2325" b="1" spc="-235" dirty="0">
                <a:latin typeface="Lucida Sans"/>
                <a:cs typeface="Lucida Sans"/>
              </a:rPr>
              <a:t> </a:t>
            </a:r>
            <a:r>
              <a:rPr sz="2325" b="1" spc="-138" dirty="0">
                <a:latin typeface="Lucida Sans"/>
                <a:cs typeface="Lucida Sans"/>
              </a:rPr>
              <a:t>STAKEHOLDER</a:t>
            </a:r>
            <a:r>
              <a:rPr sz="2325" b="1" spc="-233" dirty="0">
                <a:latin typeface="Lucida Sans"/>
                <a:cs typeface="Lucida Sans"/>
              </a:rPr>
              <a:t> </a:t>
            </a:r>
            <a:r>
              <a:rPr sz="2325" b="1" spc="-85" dirty="0">
                <a:latin typeface="Lucida Sans"/>
                <a:cs typeface="Lucida Sans"/>
              </a:rPr>
              <a:t>DI</a:t>
            </a:r>
            <a:r>
              <a:rPr sz="2325" b="1" spc="-235" dirty="0">
                <a:latin typeface="Lucida Sans"/>
                <a:cs typeface="Lucida Sans"/>
              </a:rPr>
              <a:t> </a:t>
            </a:r>
            <a:r>
              <a:rPr sz="2325" b="1" spc="50" dirty="0">
                <a:latin typeface="Lucida Sans"/>
                <a:cs typeface="Lucida Sans"/>
              </a:rPr>
              <a:t>UN</a:t>
            </a:r>
            <a:r>
              <a:rPr sz="2325" b="1" spc="-235" dirty="0">
                <a:latin typeface="Lucida Sans"/>
                <a:cs typeface="Lucida Sans"/>
              </a:rPr>
              <a:t> </a:t>
            </a:r>
            <a:r>
              <a:rPr sz="2325" b="1" spc="-108" dirty="0">
                <a:latin typeface="Lucida Sans"/>
                <a:cs typeface="Lucida Sans"/>
              </a:rPr>
              <a:t>PROCESSO</a:t>
            </a:r>
            <a:endParaRPr sz="2325">
              <a:latin typeface="Lucida Sans"/>
              <a:cs typeface="Lucida Sans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5226447" y="2396663"/>
            <a:ext cx="666750" cy="6667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699008" y="2770355"/>
            <a:ext cx="129223" cy="270510"/>
          </a:xfrm>
          <a:custGeom>
            <a:avLst/>
            <a:gdLst/>
            <a:ahLst/>
            <a:cxnLst/>
            <a:rect l="l" t="t" r="r" b="b"/>
            <a:pathLst>
              <a:path w="258445" h="541020">
                <a:moveTo>
                  <a:pt x="0" y="540552"/>
                </a:moveTo>
                <a:lnTo>
                  <a:pt x="58756" y="14343"/>
                </a:lnTo>
                <a:lnTo>
                  <a:pt x="104672" y="0"/>
                </a:lnTo>
                <a:lnTo>
                  <a:pt x="162745" y="126417"/>
                </a:lnTo>
                <a:lnTo>
                  <a:pt x="255565" y="126417"/>
                </a:lnTo>
                <a:lnTo>
                  <a:pt x="258096" y="307941"/>
                </a:lnTo>
                <a:lnTo>
                  <a:pt x="0" y="540552"/>
                </a:lnTo>
                <a:close/>
              </a:path>
              <a:path w="258445" h="541020">
                <a:moveTo>
                  <a:pt x="255565" y="126417"/>
                </a:moveTo>
                <a:lnTo>
                  <a:pt x="162745" y="126417"/>
                </a:lnTo>
                <a:lnTo>
                  <a:pt x="254441" y="45793"/>
                </a:lnTo>
                <a:lnTo>
                  <a:pt x="255565" y="126417"/>
                </a:lnTo>
                <a:close/>
              </a:path>
            </a:pathLst>
          </a:custGeom>
          <a:solidFill>
            <a:srgbClr val="EB6A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841716" y="2770355"/>
            <a:ext cx="131763" cy="268605"/>
          </a:xfrm>
          <a:custGeom>
            <a:avLst/>
            <a:gdLst/>
            <a:ahLst/>
            <a:cxnLst/>
            <a:rect l="l" t="t" r="r" b="b"/>
            <a:pathLst>
              <a:path w="263525" h="537210">
                <a:moveTo>
                  <a:pt x="213974" y="126417"/>
                </a:moveTo>
                <a:lnTo>
                  <a:pt x="86400" y="126417"/>
                </a:lnTo>
                <a:lnTo>
                  <a:pt x="144469" y="0"/>
                </a:lnTo>
                <a:lnTo>
                  <a:pt x="201020" y="17662"/>
                </a:lnTo>
                <a:lnTo>
                  <a:pt x="213974" y="126417"/>
                </a:lnTo>
                <a:close/>
              </a:path>
              <a:path w="263525" h="537210">
                <a:moveTo>
                  <a:pt x="262896" y="537138"/>
                </a:moveTo>
                <a:lnTo>
                  <a:pt x="3562" y="306157"/>
                </a:lnTo>
                <a:lnTo>
                  <a:pt x="0" y="50454"/>
                </a:lnTo>
                <a:lnTo>
                  <a:pt x="86400" y="126417"/>
                </a:lnTo>
                <a:lnTo>
                  <a:pt x="213974" y="126417"/>
                </a:lnTo>
                <a:lnTo>
                  <a:pt x="262896" y="537138"/>
                </a:lnTo>
                <a:close/>
              </a:path>
            </a:pathLst>
          </a:custGeom>
          <a:solidFill>
            <a:srgbClr val="00A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3608375" y="2362936"/>
            <a:ext cx="448628" cy="445453"/>
          </a:xfrm>
          <a:custGeom>
            <a:avLst/>
            <a:gdLst/>
            <a:ahLst/>
            <a:cxnLst/>
            <a:rect l="l" t="t" r="r" b="b"/>
            <a:pathLst>
              <a:path w="897254" h="890904">
                <a:moveTo>
                  <a:pt x="523098" y="100100"/>
                </a:moveTo>
                <a:lnTo>
                  <a:pt x="373986" y="100100"/>
                </a:lnTo>
                <a:lnTo>
                  <a:pt x="448541" y="0"/>
                </a:lnTo>
                <a:lnTo>
                  <a:pt x="523098" y="100100"/>
                </a:lnTo>
                <a:close/>
              </a:path>
              <a:path w="897254" h="890904">
                <a:moveTo>
                  <a:pt x="316237" y="160652"/>
                </a:moveTo>
                <a:lnTo>
                  <a:pt x="237781" y="160652"/>
                </a:lnTo>
                <a:lnTo>
                  <a:pt x="265094" y="38928"/>
                </a:lnTo>
                <a:lnTo>
                  <a:pt x="373986" y="100100"/>
                </a:lnTo>
                <a:lnTo>
                  <a:pt x="645718" y="100100"/>
                </a:lnTo>
                <a:lnTo>
                  <a:pt x="652970" y="132417"/>
                </a:lnTo>
                <a:lnTo>
                  <a:pt x="447699" y="132417"/>
                </a:lnTo>
                <a:lnTo>
                  <a:pt x="399957" y="135926"/>
                </a:lnTo>
                <a:lnTo>
                  <a:pt x="354369" y="146115"/>
                </a:lnTo>
                <a:lnTo>
                  <a:pt x="316237" y="160652"/>
                </a:lnTo>
                <a:close/>
              </a:path>
              <a:path w="897254" h="890904">
                <a:moveTo>
                  <a:pt x="645718" y="100100"/>
                </a:moveTo>
                <a:lnTo>
                  <a:pt x="523098" y="100100"/>
                </a:lnTo>
                <a:lnTo>
                  <a:pt x="631991" y="38928"/>
                </a:lnTo>
                <a:lnTo>
                  <a:pt x="645718" y="100100"/>
                </a:lnTo>
                <a:close/>
              </a:path>
              <a:path w="897254" h="890904">
                <a:moveTo>
                  <a:pt x="593913" y="778356"/>
                </a:moveTo>
                <a:lnTo>
                  <a:pt x="447699" y="778356"/>
                </a:lnTo>
                <a:lnTo>
                  <a:pt x="495443" y="774847"/>
                </a:lnTo>
                <a:lnTo>
                  <a:pt x="541034" y="764658"/>
                </a:lnTo>
                <a:lnTo>
                  <a:pt x="583966" y="748292"/>
                </a:lnTo>
                <a:lnTo>
                  <a:pt x="623736" y="726251"/>
                </a:lnTo>
                <a:lnTo>
                  <a:pt x="659840" y="699040"/>
                </a:lnTo>
                <a:lnTo>
                  <a:pt x="691772" y="667162"/>
                </a:lnTo>
                <a:lnTo>
                  <a:pt x="719029" y="631120"/>
                </a:lnTo>
                <a:lnTo>
                  <a:pt x="741107" y="591419"/>
                </a:lnTo>
                <a:lnTo>
                  <a:pt x="757501" y="548560"/>
                </a:lnTo>
                <a:lnTo>
                  <a:pt x="767707" y="503049"/>
                </a:lnTo>
                <a:lnTo>
                  <a:pt x="771220" y="455388"/>
                </a:lnTo>
                <a:lnTo>
                  <a:pt x="767706" y="407726"/>
                </a:lnTo>
                <a:lnTo>
                  <a:pt x="757500" y="362214"/>
                </a:lnTo>
                <a:lnTo>
                  <a:pt x="741105" y="319355"/>
                </a:lnTo>
                <a:lnTo>
                  <a:pt x="719027" y="279653"/>
                </a:lnTo>
                <a:lnTo>
                  <a:pt x="691770" y="243611"/>
                </a:lnTo>
                <a:lnTo>
                  <a:pt x="659837" y="211733"/>
                </a:lnTo>
                <a:lnTo>
                  <a:pt x="623734" y="184522"/>
                </a:lnTo>
                <a:lnTo>
                  <a:pt x="583964" y="162481"/>
                </a:lnTo>
                <a:lnTo>
                  <a:pt x="541032" y="146115"/>
                </a:lnTo>
                <a:lnTo>
                  <a:pt x="495443" y="135926"/>
                </a:lnTo>
                <a:lnTo>
                  <a:pt x="447699" y="132417"/>
                </a:lnTo>
                <a:lnTo>
                  <a:pt x="652970" y="132417"/>
                </a:lnTo>
                <a:lnTo>
                  <a:pt x="659307" y="160652"/>
                </a:lnTo>
                <a:lnTo>
                  <a:pt x="781359" y="160652"/>
                </a:lnTo>
                <a:lnTo>
                  <a:pt x="759078" y="271269"/>
                </a:lnTo>
                <a:lnTo>
                  <a:pt x="877484" y="311124"/>
                </a:lnTo>
                <a:lnTo>
                  <a:pt x="805162" y="412843"/>
                </a:lnTo>
                <a:lnTo>
                  <a:pt x="897088" y="497321"/>
                </a:lnTo>
                <a:lnTo>
                  <a:pt x="789579" y="560877"/>
                </a:lnTo>
                <a:lnTo>
                  <a:pt x="839146" y="675384"/>
                </a:lnTo>
                <a:lnTo>
                  <a:pt x="715027" y="689795"/>
                </a:lnTo>
                <a:lnTo>
                  <a:pt x="714066" y="777278"/>
                </a:lnTo>
                <a:lnTo>
                  <a:pt x="594408" y="777278"/>
                </a:lnTo>
                <a:lnTo>
                  <a:pt x="593913" y="778356"/>
                </a:lnTo>
                <a:close/>
              </a:path>
              <a:path w="897254" h="890904">
                <a:moveTo>
                  <a:pt x="183440" y="814526"/>
                </a:moveTo>
                <a:lnTo>
                  <a:pt x="182066" y="689795"/>
                </a:lnTo>
                <a:lnTo>
                  <a:pt x="57947" y="675384"/>
                </a:lnTo>
                <a:lnTo>
                  <a:pt x="107515" y="560877"/>
                </a:lnTo>
                <a:lnTo>
                  <a:pt x="0" y="497321"/>
                </a:lnTo>
                <a:lnTo>
                  <a:pt x="91931" y="412843"/>
                </a:lnTo>
                <a:lnTo>
                  <a:pt x="19604" y="311121"/>
                </a:lnTo>
                <a:lnTo>
                  <a:pt x="138004" y="271266"/>
                </a:lnTo>
                <a:lnTo>
                  <a:pt x="113379" y="148975"/>
                </a:lnTo>
                <a:lnTo>
                  <a:pt x="237781" y="160652"/>
                </a:lnTo>
                <a:lnTo>
                  <a:pt x="316237" y="160652"/>
                </a:lnTo>
                <a:lnTo>
                  <a:pt x="311438" y="162481"/>
                </a:lnTo>
                <a:lnTo>
                  <a:pt x="271670" y="184522"/>
                </a:lnTo>
                <a:lnTo>
                  <a:pt x="235567" y="211733"/>
                </a:lnTo>
                <a:lnTo>
                  <a:pt x="203636" y="243611"/>
                </a:lnTo>
                <a:lnTo>
                  <a:pt x="176379" y="279653"/>
                </a:lnTo>
                <a:lnTo>
                  <a:pt x="154301" y="319355"/>
                </a:lnTo>
                <a:lnTo>
                  <a:pt x="137907" y="362214"/>
                </a:lnTo>
                <a:lnTo>
                  <a:pt x="127701" y="407726"/>
                </a:lnTo>
                <a:lnTo>
                  <a:pt x="124187" y="455388"/>
                </a:lnTo>
                <a:lnTo>
                  <a:pt x="127701" y="503049"/>
                </a:lnTo>
                <a:lnTo>
                  <a:pt x="137907" y="548560"/>
                </a:lnTo>
                <a:lnTo>
                  <a:pt x="154301" y="591419"/>
                </a:lnTo>
                <a:lnTo>
                  <a:pt x="176379" y="631120"/>
                </a:lnTo>
                <a:lnTo>
                  <a:pt x="203636" y="667162"/>
                </a:lnTo>
                <a:lnTo>
                  <a:pt x="235567" y="699040"/>
                </a:lnTo>
                <a:lnTo>
                  <a:pt x="271670" y="726251"/>
                </a:lnTo>
                <a:lnTo>
                  <a:pt x="311438" y="748292"/>
                </a:lnTo>
                <a:lnTo>
                  <a:pt x="354369" y="764658"/>
                </a:lnTo>
                <a:lnTo>
                  <a:pt x="399957" y="774847"/>
                </a:lnTo>
                <a:lnTo>
                  <a:pt x="433033" y="777278"/>
                </a:lnTo>
                <a:lnTo>
                  <a:pt x="302688" y="777278"/>
                </a:lnTo>
                <a:lnTo>
                  <a:pt x="183440" y="814526"/>
                </a:lnTo>
                <a:close/>
              </a:path>
              <a:path w="897254" h="890904">
                <a:moveTo>
                  <a:pt x="781359" y="160652"/>
                </a:moveTo>
                <a:lnTo>
                  <a:pt x="659307" y="160652"/>
                </a:lnTo>
                <a:lnTo>
                  <a:pt x="783711" y="148975"/>
                </a:lnTo>
                <a:lnTo>
                  <a:pt x="781359" y="160652"/>
                </a:lnTo>
                <a:close/>
              </a:path>
              <a:path w="897254" h="890904">
                <a:moveTo>
                  <a:pt x="354777" y="890677"/>
                </a:moveTo>
                <a:lnTo>
                  <a:pt x="302688" y="777278"/>
                </a:lnTo>
                <a:lnTo>
                  <a:pt x="433033" y="777278"/>
                </a:lnTo>
                <a:lnTo>
                  <a:pt x="447699" y="778356"/>
                </a:lnTo>
                <a:lnTo>
                  <a:pt x="593913" y="778356"/>
                </a:lnTo>
                <a:lnTo>
                  <a:pt x="580188" y="808232"/>
                </a:lnTo>
                <a:lnTo>
                  <a:pt x="448544" y="808232"/>
                </a:lnTo>
                <a:lnTo>
                  <a:pt x="354777" y="890677"/>
                </a:lnTo>
                <a:close/>
              </a:path>
              <a:path w="897254" h="890904">
                <a:moveTo>
                  <a:pt x="713656" y="814526"/>
                </a:moveTo>
                <a:lnTo>
                  <a:pt x="594408" y="777278"/>
                </a:lnTo>
                <a:lnTo>
                  <a:pt x="714066" y="777278"/>
                </a:lnTo>
                <a:lnTo>
                  <a:pt x="713656" y="814526"/>
                </a:lnTo>
                <a:close/>
              </a:path>
              <a:path w="897254" h="890904">
                <a:moveTo>
                  <a:pt x="542313" y="890677"/>
                </a:moveTo>
                <a:lnTo>
                  <a:pt x="448544" y="808232"/>
                </a:lnTo>
                <a:lnTo>
                  <a:pt x="580188" y="808232"/>
                </a:lnTo>
                <a:lnTo>
                  <a:pt x="542313" y="890677"/>
                </a:lnTo>
                <a:close/>
              </a:path>
            </a:pathLst>
          </a:custGeom>
          <a:solidFill>
            <a:srgbClr val="F1BE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3685921" y="2444570"/>
            <a:ext cx="292735" cy="292418"/>
          </a:xfrm>
          <a:custGeom>
            <a:avLst/>
            <a:gdLst/>
            <a:ahLst/>
            <a:cxnLst/>
            <a:rect l="l" t="t" r="r" b="b"/>
            <a:pathLst>
              <a:path w="585470" h="584835">
                <a:moveTo>
                  <a:pt x="292606" y="584231"/>
                </a:moveTo>
                <a:lnTo>
                  <a:pt x="245207" y="580401"/>
                </a:lnTo>
                <a:lnTo>
                  <a:pt x="200219" y="569314"/>
                </a:lnTo>
                <a:lnTo>
                  <a:pt x="158250" y="551577"/>
                </a:lnTo>
                <a:lnTo>
                  <a:pt x="119908" y="527795"/>
                </a:lnTo>
                <a:lnTo>
                  <a:pt x="85799" y="498576"/>
                </a:lnTo>
                <a:lnTo>
                  <a:pt x="56530" y="464524"/>
                </a:lnTo>
                <a:lnTo>
                  <a:pt x="32708" y="426246"/>
                </a:lnTo>
                <a:lnTo>
                  <a:pt x="14942" y="384348"/>
                </a:lnTo>
                <a:lnTo>
                  <a:pt x="3836" y="339436"/>
                </a:lnTo>
                <a:lnTo>
                  <a:pt x="0" y="292117"/>
                </a:lnTo>
                <a:lnTo>
                  <a:pt x="3836" y="244797"/>
                </a:lnTo>
                <a:lnTo>
                  <a:pt x="14942" y="199884"/>
                </a:lnTo>
                <a:lnTo>
                  <a:pt x="32709" y="157986"/>
                </a:lnTo>
                <a:lnTo>
                  <a:pt x="56531" y="119707"/>
                </a:lnTo>
                <a:lnTo>
                  <a:pt x="85800" y="85655"/>
                </a:lnTo>
                <a:lnTo>
                  <a:pt x="119909" y="56435"/>
                </a:lnTo>
                <a:lnTo>
                  <a:pt x="158252" y="32654"/>
                </a:lnTo>
                <a:lnTo>
                  <a:pt x="200220" y="14917"/>
                </a:lnTo>
                <a:lnTo>
                  <a:pt x="245207" y="3830"/>
                </a:lnTo>
                <a:lnTo>
                  <a:pt x="292606" y="0"/>
                </a:lnTo>
                <a:lnTo>
                  <a:pt x="340008" y="3830"/>
                </a:lnTo>
                <a:lnTo>
                  <a:pt x="384997" y="14917"/>
                </a:lnTo>
                <a:lnTo>
                  <a:pt x="402585" y="22350"/>
                </a:lnTo>
                <a:lnTo>
                  <a:pt x="292606" y="22350"/>
                </a:lnTo>
                <a:lnTo>
                  <a:pt x="244097" y="26704"/>
                </a:lnTo>
                <a:lnTo>
                  <a:pt x="198414" y="39255"/>
                </a:lnTo>
                <a:lnTo>
                  <a:pt x="156328" y="59234"/>
                </a:lnTo>
                <a:lnTo>
                  <a:pt x="118606" y="85874"/>
                </a:lnTo>
                <a:lnTo>
                  <a:pt x="86018" y="118408"/>
                </a:lnTo>
                <a:lnTo>
                  <a:pt x="59333" y="156067"/>
                </a:lnTo>
                <a:lnTo>
                  <a:pt x="39321" y="198084"/>
                </a:lnTo>
                <a:lnTo>
                  <a:pt x="26749" y="243691"/>
                </a:lnTo>
                <a:lnTo>
                  <a:pt x="22388" y="292120"/>
                </a:lnTo>
                <a:lnTo>
                  <a:pt x="26749" y="340547"/>
                </a:lnTo>
                <a:lnTo>
                  <a:pt x="39321" y="386153"/>
                </a:lnTo>
                <a:lnTo>
                  <a:pt x="59333" y="428168"/>
                </a:lnTo>
                <a:lnTo>
                  <a:pt x="86018" y="465827"/>
                </a:lnTo>
                <a:lnTo>
                  <a:pt x="118606" y="498360"/>
                </a:lnTo>
                <a:lnTo>
                  <a:pt x="156328" y="525000"/>
                </a:lnTo>
                <a:lnTo>
                  <a:pt x="198414" y="544979"/>
                </a:lnTo>
                <a:lnTo>
                  <a:pt x="244097" y="557530"/>
                </a:lnTo>
                <a:lnTo>
                  <a:pt x="292606" y="561884"/>
                </a:lnTo>
                <a:lnTo>
                  <a:pt x="402579" y="561884"/>
                </a:lnTo>
                <a:lnTo>
                  <a:pt x="384997" y="569314"/>
                </a:lnTo>
                <a:lnTo>
                  <a:pt x="340008" y="580401"/>
                </a:lnTo>
                <a:lnTo>
                  <a:pt x="292606" y="584231"/>
                </a:lnTo>
                <a:close/>
              </a:path>
              <a:path w="585470" h="584835">
                <a:moveTo>
                  <a:pt x="402579" y="561884"/>
                </a:moveTo>
                <a:lnTo>
                  <a:pt x="292606" y="561884"/>
                </a:lnTo>
                <a:lnTo>
                  <a:pt x="341118" y="557530"/>
                </a:lnTo>
                <a:lnTo>
                  <a:pt x="386802" y="544979"/>
                </a:lnTo>
                <a:lnTo>
                  <a:pt x="428890" y="524999"/>
                </a:lnTo>
                <a:lnTo>
                  <a:pt x="466614" y="498359"/>
                </a:lnTo>
                <a:lnTo>
                  <a:pt x="499203" y="465826"/>
                </a:lnTo>
                <a:lnTo>
                  <a:pt x="525888" y="428167"/>
                </a:lnTo>
                <a:lnTo>
                  <a:pt x="545902" y="386151"/>
                </a:lnTo>
                <a:lnTo>
                  <a:pt x="558473" y="340547"/>
                </a:lnTo>
                <a:lnTo>
                  <a:pt x="562833" y="292117"/>
                </a:lnTo>
                <a:lnTo>
                  <a:pt x="558472" y="243691"/>
                </a:lnTo>
                <a:lnTo>
                  <a:pt x="545901" y="198084"/>
                </a:lnTo>
                <a:lnTo>
                  <a:pt x="525888" y="156067"/>
                </a:lnTo>
                <a:lnTo>
                  <a:pt x="499202" y="118408"/>
                </a:lnTo>
                <a:lnTo>
                  <a:pt x="466614" y="85874"/>
                </a:lnTo>
                <a:lnTo>
                  <a:pt x="428891" y="59234"/>
                </a:lnTo>
                <a:lnTo>
                  <a:pt x="386803" y="39255"/>
                </a:lnTo>
                <a:lnTo>
                  <a:pt x="341118" y="26704"/>
                </a:lnTo>
                <a:lnTo>
                  <a:pt x="292606" y="22350"/>
                </a:lnTo>
                <a:lnTo>
                  <a:pt x="402585" y="22350"/>
                </a:lnTo>
                <a:lnTo>
                  <a:pt x="465311" y="56435"/>
                </a:lnTo>
                <a:lnTo>
                  <a:pt x="499422" y="85655"/>
                </a:lnTo>
                <a:lnTo>
                  <a:pt x="528692" y="119708"/>
                </a:lnTo>
                <a:lnTo>
                  <a:pt x="552514" y="157986"/>
                </a:lnTo>
                <a:lnTo>
                  <a:pt x="570282" y="199884"/>
                </a:lnTo>
                <a:lnTo>
                  <a:pt x="581388" y="244797"/>
                </a:lnTo>
                <a:lnTo>
                  <a:pt x="585225" y="292120"/>
                </a:lnTo>
                <a:lnTo>
                  <a:pt x="581388" y="339437"/>
                </a:lnTo>
                <a:lnTo>
                  <a:pt x="570282" y="384349"/>
                </a:lnTo>
                <a:lnTo>
                  <a:pt x="552514" y="426247"/>
                </a:lnTo>
                <a:lnTo>
                  <a:pt x="528692" y="464525"/>
                </a:lnTo>
                <a:lnTo>
                  <a:pt x="499422" y="498577"/>
                </a:lnTo>
                <a:lnTo>
                  <a:pt x="465311" y="527796"/>
                </a:lnTo>
                <a:lnTo>
                  <a:pt x="426967" y="551577"/>
                </a:lnTo>
                <a:lnTo>
                  <a:pt x="402579" y="561884"/>
                </a:lnTo>
                <a:close/>
              </a:path>
            </a:pathLst>
          </a:custGeom>
          <a:solidFill>
            <a:srgbClr val="F1BE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712568" y="2471170"/>
            <a:ext cx="239395" cy="239078"/>
          </a:xfrm>
          <a:custGeom>
            <a:avLst/>
            <a:gdLst/>
            <a:ahLst/>
            <a:cxnLst/>
            <a:rect l="l" t="t" r="r" b="b"/>
            <a:pathLst>
              <a:path w="478790" h="478154">
                <a:moveTo>
                  <a:pt x="239313" y="477827"/>
                </a:moveTo>
                <a:lnTo>
                  <a:pt x="191143" y="472965"/>
                </a:lnTo>
                <a:lnTo>
                  <a:pt x="146250" y="459023"/>
                </a:lnTo>
                <a:lnTo>
                  <a:pt x="105603" y="436970"/>
                </a:lnTo>
                <a:lnTo>
                  <a:pt x="70172" y="407774"/>
                </a:lnTo>
                <a:lnTo>
                  <a:pt x="40926" y="372402"/>
                </a:lnTo>
                <a:lnTo>
                  <a:pt x="18836" y="331823"/>
                </a:lnTo>
                <a:lnTo>
                  <a:pt x="4870" y="287005"/>
                </a:lnTo>
                <a:lnTo>
                  <a:pt x="0" y="238916"/>
                </a:lnTo>
                <a:lnTo>
                  <a:pt x="4870" y="190827"/>
                </a:lnTo>
                <a:lnTo>
                  <a:pt x="18836" y="146009"/>
                </a:lnTo>
                <a:lnTo>
                  <a:pt x="40926" y="105429"/>
                </a:lnTo>
                <a:lnTo>
                  <a:pt x="70172" y="70056"/>
                </a:lnTo>
                <a:lnTo>
                  <a:pt x="105603" y="40859"/>
                </a:lnTo>
                <a:lnTo>
                  <a:pt x="146250" y="18805"/>
                </a:lnTo>
                <a:lnTo>
                  <a:pt x="191143" y="4862"/>
                </a:lnTo>
                <a:lnTo>
                  <a:pt x="239313" y="0"/>
                </a:lnTo>
                <a:lnTo>
                  <a:pt x="287484" y="4862"/>
                </a:lnTo>
                <a:lnTo>
                  <a:pt x="332380" y="18805"/>
                </a:lnTo>
                <a:lnTo>
                  <a:pt x="373029" y="40859"/>
                </a:lnTo>
                <a:lnTo>
                  <a:pt x="408462" y="70056"/>
                </a:lnTo>
                <a:lnTo>
                  <a:pt x="437709" y="105429"/>
                </a:lnTo>
                <a:lnTo>
                  <a:pt x="459800" y="146009"/>
                </a:lnTo>
                <a:lnTo>
                  <a:pt x="473767" y="190827"/>
                </a:lnTo>
                <a:lnTo>
                  <a:pt x="478637" y="238916"/>
                </a:lnTo>
                <a:lnTo>
                  <a:pt x="473767" y="287005"/>
                </a:lnTo>
                <a:lnTo>
                  <a:pt x="459800" y="331823"/>
                </a:lnTo>
                <a:lnTo>
                  <a:pt x="437709" y="372402"/>
                </a:lnTo>
                <a:lnTo>
                  <a:pt x="408462" y="407774"/>
                </a:lnTo>
                <a:lnTo>
                  <a:pt x="373029" y="436970"/>
                </a:lnTo>
                <a:lnTo>
                  <a:pt x="332380" y="459023"/>
                </a:lnTo>
                <a:lnTo>
                  <a:pt x="287484" y="472965"/>
                </a:lnTo>
                <a:lnTo>
                  <a:pt x="239313" y="477827"/>
                </a:lnTo>
                <a:close/>
              </a:path>
            </a:pathLst>
          </a:custGeom>
          <a:solidFill>
            <a:srgbClr val="F1BE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3582617" y="2337084"/>
            <a:ext cx="500063" cy="742315"/>
          </a:xfrm>
          <a:custGeom>
            <a:avLst/>
            <a:gdLst/>
            <a:ahLst/>
            <a:cxnLst/>
            <a:rect l="l" t="t" r="r" b="b"/>
            <a:pathLst>
              <a:path w="1000125" h="1484629">
                <a:moveTo>
                  <a:pt x="455448" y="111593"/>
                </a:moveTo>
                <a:lnTo>
                  <a:pt x="416942" y="111593"/>
                </a:lnTo>
                <a:lnTo>
                  <a:pt x="500059" y="0"/>
                </a:lnTo>
                <a:lnTo>
                  <a:pt x="538567" y="51701"/>
                </a:lnTo>
                <a:lnTo>
                  <a:pt x="500056" y="51701"/>
                </a:lnTo>
                <a:lnTo>
                  <a:pt x="455448" y="111593"/>
                </a:lnTo>
                <a:close/>
              </a:path>
              <a:path w="1000125" h="1484629">
                <a:moveTo>
                  <a:pt x="646189" y="111593"/>
                </a:moveTo>
                <a:lnTo>
                  <a:pt x="583176" y="111593"/>
                </a:lnTo>
                <a:lnTo>
                  <a:pt x="704579" y="43391"/>
                </a:lnTo>
                <a:lnTo>
                  <a:pt x="715178" y="90629"/>
                </a:lnTo>
                <a:lnTo>
                  <a:pt x="683506" y="90629"/>
                </a:lnTo>
                <a:lnTo>
                  <a:pt x="646189" y="111593"/>
                </a:lnTo>
                <a:close/>
              </a:path>
              <a:path w="1000125" h="1484629">
                <a:moveTo>
                  <a:pt x="296756" y="179095"/>
                </a:moveTo>
                <a:lnTo>
                  <a:pt x="265088" y="179095"/>
                </a:lnTo>
                <a:lnTo>
                  <a:pt x="295539" y="43391"/>
                </a:lnTo>
                <a:lnTo>
                  <a:pt x="379626" y="90629"/>
                </a:lnTo>
                <a:lnTo>
                  <a:pt x="316606" y="90629"/>
                </a:lnTo>
                <a:lnTo>
                  <a:pt x="296756" y="179095"/>
                </a:lnTo>
                <a:close/>
              </a:path>
              <a:path w="1000125" h="1484629">
                <a:moveTo>
                  <a:pt x="574614" y="151802"/>
                </a:moveTo>
                <a:lnTo>
                  <a:pt x="500056" y="51701"/>
                </a:lnTo>
                <a:lnTo>
                  <a:pt x="538567" y="51701"/>
                </a:lnTo>
                <a:lnTo>
                  <a:pt x="583176" y="111593"/>
                </a:lnTo>
                <a:lnTo>
                  <a:pt x="646189" y="111593"/>
                </a:lnTo>
                <a:lnTo>
                  <a:pt x="574614" y="151802"/>
                </a:lnTo>
                <a:close/>
              </a:path>
              <a:path w="1000125" h="1484629">
                <a:moveTo>
                  <a:pt x="425501" y="151802"/>
                </a:moveTo>
                <a:lnTo>
                  <a:pt x="316606" y="90629"/>
                </a:lnTo>
                <a:lnTo>
                  <a:pt x="379626" y="90629"/>
                </a:lnTo>
                <a:lnTo>
                  <a:pt x="416942" y="111593"/>
                </a:lnTo>
                <a:lnTo>
                  <a:pt x="455448" y="111593"/>
                </a:lnTo>
                <a:lnTo>
                  <a:pt x="425501" y="151802"/>
                </a:lnTo>
                <a:close/>
              </a:path>
              <a:path w="1000125" h="1484629">
                <a:moveTo>
                  <a:pt x="710822" y="212353"/>
                </a:moveTo>
                <a:lnTo>
                  <a:pt x="683506" y="90629"/>
                </a:lnTo>
                <a:lnTo>
                  <a:pt x="715178" y="90629"/>
                </a:lnTo>
                <a:lnTo>
                  <a:pt x="735027" y="179095"/>
                </a:lnTo>
                <a:lnTo>
                  <a:pt x="871091" y="179095"/>
                </a:lnTo>
                <a:lnTo>
                  <a:pt x="866745" y="200676"/>
                </a:lnTo>
                <a:lnTo>
                  <a:pt x="835226" y="200676"/>
                </a:lnTo>
                <a:lnTo>
                  <a:pt x="710822" y="212353"/>
                </a:lnTo>
                <a:close/>
              </a:path>
              <a:path w="1000125" h="1484629">
                <a:moveTo>
                  <a:pt x="871091" y="179095"/>
                </a:moveTo>
                <a:lnTo>
                  <a:pt x="735027" y="179095"/>
                </a:lnTo>
                <a:lnTo>
                  <a:pt x="873713" y="166076"/>
                </a:lnTo>
                <a:lnTo>
                  <a:pt x="871091" y="179095"/>
                </a:lnTo>
                <a:close/>
              </a:path>
              <a:path w="1000125" h="1484629">
                <a:moveTo>
                  <a:pt x="204508" y="908069"/>
                </a:moveTo>
                <a:lnTo>
                  <a:pt x="202979" y="769009"/>
                </a:lnTo>
                <a:lnTo>
                  <a:pt x="64606" y="752941"/>
                </a:lnTo>
                <a:lnTo>
                  <a:pt x="119866" y="625283"/>
                </a:lnTo>
                <a:lnTo>
                  <a:pt x="0" y="554429"/>
                </a:lnTo>
                <a:lnTo>
                  <a:pt x="102487" y="460245"/>
                </a:lnTo>
                <a:lnTo>
                  <a:pt x="21858" y="346849"/>
                </a:lnTo>
                <a:lnTo>
                  <a:pt x="153858" y="302416"/>
                </a:lnTo>
                <a:lnTo>
                  <a:pt x="126402" y="166079"/>
                </a:lnTo>
                <a:lnTo>
                  <a:pt x="265088" y="179095"/>
                </a:lnTo>
                <a:lnTo>
                  <a:pt x="296756" y="179095"/>
                </a:lnTo>
                <a:lnTo>
                  <a:pt x="291913" y="200676"/>
                </a:lnTo>
                <a:lnTo>
                  <a:pt x="164892" y="200676"/>
                </a:lnTo>
                <a:lnTo>
                  <a:pt x="189507" y="322970"/>
                </a:lnTo>
                <a:lnTo>
                  <a:pt x="71116" y="362822"/>
                </a:lnTo>
                <a:lnTo>
                  <a:pt x="143443" y="464544"/>
                </a:lnTo>
                <a:lnTo>
                  <a:pt x="51512" y="549023"/>
                </a:lnTo>
                <a:lnTo>
                  <a:pt x="159027" y="612579"/>
                </a:lnTo>
                <a:lnTo>
                  <a:pt x="109460" y="727085"/>
                </a:lnTo>
                <a:lnTo>
                  <a:pt x="233579" y="741496"/>
                </a:lnTo>
                <a:lnTo>
                  <a:pt x="234953" y="866230"/>
                </a:lnTo>
                <a:lnTo>
                  <a:pt x="371311" y="866230"/>
                </a:lnTo>
                <a:lnTo>
                  <a:pt x="371455" y="866542"/>
                </a:lnTo>
                <a:lnTo>
                  <a:pt x="337454" y="866542"/>
                </a:lnTo>
                <a:lnTo>
                  <a:pt x="291539" y="880885"/>
                </a:lnTo>
                <a:lnTo>
                  <a:pt x="290415" y="890944"/>
                </a:lnTo>
                <a:lnTo>
                  <a:pt x="259321" y="890944"/>
                </a:lnTo>
                <a:lnTo>
                  <a:pt x="204508" y="908069"/>
                </a:lnTo>
                <a:close/>
              </a:path>
              <a:path w="1000125" h="1484629">
                <a:moveTo>
                  <a:pt x="289293" y="212353"/>
                </a:moveTo>
                <a:lnTo>
                  <a:pt x="164892" y="200676"/>
                </a:lnTo>
                <a:lnTo>
                  <a:pt x="291913" y="200676"/>
                </a:lnTo>
                <a:lnTo>
                  <a:pt x="289293" y="212353"/>
                </a:lnTo>
                <a:close/>
              </a:path>
              <a:path w="1000125" h="1484629">
                <a:moveTo>
                  <a:pt x="796073" y="866230"/>
                </a:moveTo>
                <a:lnTo>
                  <a:pt x="765165" y="866230"/>
                </a:lnTo>
                <a:lnTo>
                  <a:pt x="766543" y="741496"/>
                </a:lnTo>
                <a:lnTo>
                  <a:pt x="890659" y="727085"/>
                </a:lnTo>
                <a:lnTo>
                  <a:pt x="841094" y="612579"/>
                </a:lnTo>
                <a:lnTo>
                  <a:pt x="948604" y="549023"/>
                </a:lnTo>
                <a:lnTo>
                  <a:pt x="856678" y="464544"/>
                </a:lnTo>
                <a:lnTo>
                  <a:pt x="928999" y="362825"/>
                </a:lnTo>
                <a:lnTo>
                  <a:pt x="810594" y="322967"/>
                </a:lnTo>
                <a:lnTo>
                  <a:pt x="835226" y="200676"/>
                </a:lnTo>
                <a:lnTo>
                  <a:pt x="866745" y="200676"/>
                </a:lnTo>
                <a:lnTo>
                  <a:pt x="846266" y="302419"/>
                </a:lnTo>
                <a:lnTo>
                  <a:pt x="978263" y="346846"/>
                </a:lnTo>
                <a:lnTo>
                  <a:pt x="897638" y="460248"/>
                </a:lnTo>
                <a:lnTo>
                  <a:pt x="1000128" y="554429"/>
                </a:lnTo>
                <a:lnTo>
                  <a:pt x="880258" y="625283"/>
                </a:lnTo>
                <a:lnTo>
                  <a:pt x="935518" y="752941"/>
                </a:lnTo>
                <a:lnTo>
                  <a:pt x="797148" y="769009"/>
                </a:lnTo>
                <a:lnTo>
                  <a:pt x="796073" y="866230"/>
                </a:lnTo>
                <a:close/>
              </a:path>
              <a:path w="1000125" h="1484629">
                <a:moveTo>
                  <a:pt x="371311" y="866230"/>
                </a:moveTo>
                <a:lnTo>
                  <a:pt x="234953" y="866230"/>
                </a:lnTo>
                <a:lnTo>
                  <a:pt x="354200" y="828979"/>
                </a:lnTo>
                <a:lnTo>
                  <a:pt x="371311" y="866230"/>
                </a:lnTo>
                <a:close/>
              </a:path>
              <a:path w="1000125" h="1484629">
                <a:moveTo>
                  <a:pt x="627836" y="942378"/>
                </a:moveTo>
                <a:lnTo>
                  <a:pt x="593828" y="942378"/>
                </a:lnTo>
                <a:lnTo>
                  <a:pt x="645921" y="828979"/>
                </a:lnTo>
                <a:lnTo>
                  <a:pt x="765165" y="866230"/>
                </a:lnTo>
                <a:lnTo>
                  <a:pt x="796073" y="866230"/>
                </a:lnTo>
                <a:lnTo>
                  <a:pt x="796069" y="866542"/>
                </a:lnTo>
                <a:lnTo>
                  <a:pt x="662673" y="866542"/>
                </a:lnTo>
                <a:lnTo>
                  <a:pt x="627836" y="942378"/>
                </a:lnTo>
                <a:close/>
              </a:path>
              <a:path w="1000125" h="1484629">
                <a:moveTo>
                  <a:pt x="453054" y="942378"/>
                </a:moveTo>
                <a:lnTo>
                  <a:pt x="406289" y="942378"/>
                </a:lnTo>
                <a:lnTo>
                  <a:pt x="500056" y="859936"/>
                </a:lnTo>
                <a:lnTo>
                  <a:pt x="559660" y="912338"/>
                </a:lnTo>
                <a:lnTo>
                  <a:pt x="487220" y="912338"/>
                </a:lnTo>
                <a:lnTo>
                  <a:pt x="453054" y="942378"/>
                </a:lnTo>
                <a:close/>
              </a:path>
              <a:path w="1000125" h="1484629">
                <a:moveTo>
                  <a:pt x="812210" y="1403680"/>
                </a:moveTo>
                <a:lnTo>
                  <a:pt x="781094" y="1403680"/>
                </a:lnTo>
                <a:lnTo>
                  <a:pt x="719220" y="884204"/>
                </a:lnTo>
                <a:lnTo>
                  <a:pt x="662673" y="866542"/>
                </a:lnTo>
                <a:lnTo>
                  <a:pt x="796069" y="866542"/>
                </a:lnTo>
                <a:lnTo>
                  <a:pt x="795762" y="894299"/>
                </a:lnTo>
                <a:lnTo>
                  <a:pt x="751542" y="894299"/>
                </a:lnTo>
                <a:lnTo>
                  <a:pt x="812210" y="1403680"/>
                </a:lnTo>
                <a:close/>
              </a:path>
              <a:path w="1000125" h="1484629">
                <a:moveTo>
                  <a:pt x="395524" y="992960"/>
                </a:moveTo>
                <a:lnTo>
                  <a:pt x="337454" y="866542"/>
                </a:lnTo>
                <a:lnTo>
                  <a:pt x="371455" y="866542"/>
                </a:lnTo>
                <a:lnTo>
                  <a:pt x="406289" y="942378"/>
                </a:lnTo>
                <a:lnTo>
                  <a:pt x="453054" y="942378"/>
                </a:lnTo>
                <a:lnTo>
                  <a:pt x="395524" y="992960"/>
                </a:lnTo>
                <a:close/>
              </a:path>
              <a:path w="1000125" h="1484629">
                <a:moveTo>
                  <a:pt x="193046" y="1484471"/>
                </a:moveTo>
                <a:lnTo>
                  <a:pt x="259321" y="890944"/>
                </a:lnTo>
                <a:lnTo>
                  <a:pt x="290415" y="890944"/>
                </a:lnTo>
                <a:lnTo>
                  <a:pt x="232782" y="1407095"/>
                </a:lnTo>
                <a:lnTo>
                  <a:pt x="278901" y="1407095"/>
                </a:lnTo>
                <a:lnTo>
                  <a:pt x="193046" y="1484471"/>
                </a:lnTo>
                <a:close/>
              </a:path>
              <a:path w="1000125" h="1484629">
                <a:moveTo>
                  <a:pt x="795610" y="908069"/>
                </a:moveTo>
                <a:lnTo>
                  <a:pt x="751542" y="894299"/>
                </a:lnTo>
                <a:lnTo>
                  <a:pt x="795762" y="894299"/>
                </a:lnTo>
                <a:lnTo>
                  <a:pt x="795610" y="908069"/>
                </a:lnTo>
                <a:close/>
              </a:path>
              <a:path w="1000125" h="1484629">
                <a:moveTo>
                  <a:pt x="278901" y="1407095"/>
                </a:moveTo>
                <a:lnTo>
                  <a:pt x="232782" y="1407095"/>
                </a:lnTo>
                <a:lnTo>
                  <a:pt x="490875" y="1174487"/>
                </a:lnTo>
                <a:lnTo>
                  <a:pt x="487220" y="912338"/>
                </a:lnTo>
                <a:lnTo>
                  <a:pt x="559660" y="912338"/>
                </a:lnTo>
                <a:lnTo>
                  <a:pt x="564958" y="916996"/>
                </a:lnTo>
                <a:lnTo>
                  <a:pt x="518203" y="916996"/>
                </a:lnTo>
                <a:lnTo>
                  <a:pt x="521763" y="1172700"/>
                </a:lnTo>
                <a:lnTo>
                  <a:pt x="553770" y="1201207"/>
                </a:lnTo>
                <a:lnTo>
                  <a:pt x="507348" y="1201207"/>
                </a:lnTo>
                <a:lnTo>
                  <a:pt x="278901" y="1407095"/>
                </a:lnTo>
                <a:close/>
              </a:path>
              <a:path w="1000125" h="1484629">
                <a:moveTo>
                  <a:pt x="604600" y="992960"/>
                </a:moveTo>
                <a:lnTo>
                  <a:pt x="518203" y="916996"/>
                </a:lnTo>
                <a:lnTo>
                  <a:pt x="564958" y="916996"/>
                </a:lnTo>
                <a:lnTo>
                  <a:pt x="593828" y="942378"/>
                </a:lnTo>
                <a:lnTo>
                  <a:pt x="627836" y="942378"/>
                </a:lnTo>
                <a:lnTo>
                  <a:pt x="604600" y="992960"/>
                </a:lnTo>
                <a:close/>
              </a:path>
              <a:path w="1000125" h="1484629">
                <a:moveTo>
                  <a:pt x="821412" y="1480947"/>
                </a:moveTo>
                <a:lnTo>
                  <a:pt x="507348" y="1201207"/>
                </a:lnTo>
                <a:lnTo>
                  <a:pt x="553770" y="1201207"/>
                </a:lnTo>
                <a:lnTo>
                  <a:pt x="781094" y="1403680"/>
                </a:lnTo>
                <a:lnTo>
                  <a:pt x="812210" y="1403680"/>
                </a:lnTo>
                <a:lnTo>
                  <a:pt x="821412" y="1480947"/>
                </a:lnTo>
                <a:close/>
              </a:path>
            </a:pathLst>
          </a:custGeom>
          <a:solidFill>
            <a:srgbClr val="0056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3670468" y="2429143"/>
            <a:ext cx="323533" cy="323215"/>
          </a:xfrm>
          <a:custGeom>
            <a:avLst/>
            <a:gdLst/>
            <a:ahLst/>
            <a:cxnLst/>
            <a:rect l="l" t="t" r="r" b="b"/>
            <a:pathLst>
              <a:path w="647065" h="646429">
                <a:moveTo>
                  <a:pt x="323512" y="645938"/>
                </a:moveTo>
                <a:lnTo>
                  <a:pt x="275770" y="642430"/>
                </a:lnTo>
                <a:lnTo>
                  <a:pt x="230182" y="632240"/>
                </a:lnTo>
                <a:lnTo>
                  <a:pt x="187251" y="615874"/>
                </a:lnTo>
                <a:lnTo>
                  <a:pt x="147482" y="593833"/>
                </a:lnTo>
                <a:lnTo>
                  <a:pt x="111380" y="566622"/>
                </a:lnTo>
                <a:lnTo>
                  <a:pt x="79448" y="534744"/>
                </a:lnTo>
                <a:lnTo>
                  <a:pt x="52191" y="498703"/>
                </a:lnTo>
                <a:lnTo>
                  <a:pt x="30114" y="459001"/>
                </a:lnTo>
                <a:lnTo>
                  <a:pt x="13720" y="416143"/>
                </a:lnTo>
                <a:lnTo>
                  <a:pt x="3514" y="370631"/>
                </a:lnTo>
                <a:lnTo>
                  <a:pt x="0" y="322970"/>
                </a:lnTo>
                <a:lnTo>
                  <a:pt x="3514" y="275308"/>
                </a:lnTo>
                <a:lnTo>
                  <a:pt x="13720" y="229796"/>
                </a:lnTo>
                <a:lnTo>
                  <a:pt x="30114" y="186937"/>
                </a:lnTo>
                <a:lnTo>
                  <a:pt x="52191" y="147235"/>
                </a:lnTo>
                <a:lnTo>
                  <a:pt x="79448" y="111194"/>
                </a:lnTo>
                <a:lnTo>
                  <a:pt x="111380" y="79315"/>
                </a:lnTo>
                <a:lnTo>
                  <a:pt x="147482" y="52104"/>
                </a:lnTo>
                <a:lnTo>
                  <a:pt x="187251" y="30064"/>
                </a:lnTo>
                <a:lnTo>
                  <a:pt x="230182" y="13697"/>
                </a:lnTo>
                <a:lnTo>
                  <a:pt x="275770" y="3508"/>
                </a:lnTo>
                <a:lnTo>
                  <a:pt x="323512" y="0"/>
                </a:lnTo>
                <a:lnTo>
                  <a:pt x="371256" y="3508"/>
                </a:lnTo>
                <a:lnTo>
                  <a:pt x="416846" y="13697"/>
                </a:lnTo>
                <a:lnTo>
                  <a:pt x="459779" y="30064"/>
                </a:lnTo>
                <a:lnTo>
                  <a:pt x="461203" y="30853"/>
                </a:lnTo>
                <a:lnTo>
                  <a:pt x="323512" y="30853"/>
                </a:lnTo>
                <a:lnTo>
                  <a:pt x="276112" y="34683"/>
                </a:lnTo>
                <a:lnTo>
                  <a:pt x="231125" y="45770"/>
                </a:lnTo>
                <a:lnTo>
                  <a:pt x="189156" y="63507"/>
                </a:lnTo>
                <a:lnTo>
                  <a:pt x="150814" y="87289"/>
                </a:lnTo>
                <a:lnTo>
                  <a:pt x="116704" y="116509"/>
                </a:lnTo>
                <a:lnTo>
                  <a:pt x="87435" y="150561"/>
                </a:lnTo>
                <a:lnTo>
                  <a:pt x="63614" y="188839"/>
                </a:lnTo>
                <a:lnTo>
                  <a:pt x="45847" y="230737"/>
                </a:lnTo>
                <a:lnTo>
                  <a:pt x="34742" y="275650"/>
                </a:lnTo>
                <a:lnTo>
                  <a:pt x="30905" y="322970"/>
                </a:lnTo>
                <a:lnTo>
                  <a:pt x="34742" y="370290"/>
                </a:lnTo>
                <a:lnTo>
                  <a:pt x="45847" y="415202"/>
                </a:lnTo>
                <a:lnTo>
                  <a:pt x="63615" y="457100"/>
                </a:lnTo>
                <a:lnTo>
                  <a:pt x="87436" y="495378"/>
                </a:lnTo>
                <a:lnTo>
                  <a:pt x="116705" y="529430"/>
                </a:lnTo>
                <a:lnTo>
                  <a:pt x="150815" y="558650"/>
                </a:lnTo>
                <a:lnTo>
                  <a:pt x="189157" y="582431"/>
                </a:lnTo>
                <a:lnTo>
                  <a:pt x="231126" y="600168"/>
                </a:lnTo>
                <a:lnTo>
                  <a:pt x="276113" y="611254"/>
                </a:lnTo>
                <a:lnTo>
                  <a:pt x="323512" y="615084"/>
                </a:lnTo>
                <a:lnTo>
                  <a:pt x="461201" y="615084"/>
                </a:lnTo>
                <a:lnTo>
                  <a:pt x="459777" y="615874"/>
                </a:lnTo>
                <a:lnTo>
                  <a:pt x="416845" y="632240"/>
                </a:lnTo>
                <a:lnTo>
                  <a:pt x="371255" y="642430"/>
                </a:lnTo>
                <a:lnTo>
                  <a:pt x="323512" y="645938"/>
                </a:lnTo>
                <a:close/>
              </a:path>
              <a:path w="647065" h="646429">
                <a:moveTo>
                  <a:pt x="461201" y="615084"/>
                </a:moveTo>
                <a:lnTo>
                  <a:pt x="323512" y="615084"/>
                </a:lnTo>
                <a:lnTo>
                  <a:pt x="370913" y="611254"/>
                </a:lnTo>
                <a:lnTo>
                  <a:pt x="415903" y="600168"/>
                </a:lnTo>
                <a:lnTo>
                  <a:pt x="457873" y="582431"/>
                </a:lnTo>
                <a:lnTo>
                  <a:pt x="496217" y="558650"/>
                </a:lnTo>
                <a:lnTo>
                  <a:pt x="530327" y="529430"/>
                </a:lnTo>
                <a:lnTo>
                  <a:pt x="559598" y="495378"/>
                </a:lnTo>
                <a:lnTo>
                  <a:pt x="583420" y="457100"/>
                </a:lnTo>
                <a:lnTo>
                  <a:pt x="601188" y="415202"/>
                </a:lnTo>
                <a:lnTo>
                  <a:pt x="612294" y="370290"/>
                </a:lnTo>
                <a:lnTo>
                  <a:pt x="616130" y="322970"/>
                </a:lnTo>
                <a:lnTo>
                  <a:pt x="612294" y="275650"/>
                </a:lnTo>
                <a:lnTo>
                  <a:pt x="601188" y="230737"/>
                </a:lnTo>
                <a:lnTo>
                  <a:pt x="583420" y="188839"/>
                </a:lnTo>
                <a:lnTo>
                  <a:pt x="559598" y="150561"/>
                </a:lnTo>
                <a:lnTo>
                  <a:pt x="530327" y="116509"/>
                </a:lnTo>
                <a:lnTo>
                  <a:pt x="496217" y="87289"/>
                </a:lnTo>
                <a:lnTo>
                  <a:pt x="457873" y="63507"/>
                </a:lnTo>
                <a:lnTo>
                  <a:pt x="415903" y="45770"/>
                </a:lnTo>
                <a:lnTo>
                  <a:pt x="370913" y="34683"/>
                </a:lnTo>
                <a:lnTo>
                  <a:pt x="323512" y="30853"/>
                </a:lnTo>
                <a:lnTo>
                  <a:pt x="461203" y="30853"/>
                </a:lnTo>
                <a:lnTo>
                  <a:pt x="499549" y="52104"/>
                </a:lnTo>
                <a:lnTo>
                  <a:pt x="535652" y="79315"/>
                </a:lnTo>
                <a:lnTo>
                  <a:pt x="567585" y="111194"/>
                </a:lnTo>
                <a:lnTo>
                  <a:pt x="594842" y="147235"/>
                </a:lnTo>
                <a:lnTo>
                  <a:pt x="616920" y="186937"/>
                </a:lnTo>
                <a:lnTo>
                  <a:pt x="633314" y="229796"/>
                </a:lnTo>
                <a:lnTo>
                  <a:pt x="643520" y="275308"/>
                </a:lnTo>
                <a:lnTo>
                  <a:pt x="647033" y="322970"/>
                </a:lnTo>
                <a:lnTo>
                  <a:pt x="643519" y="370631"/>
                </a:lnTo>
                <a:lnTo>
                  <a:pt x="633312" y="416143"/>
                </a:lnTo>
                <a:lnTo>
                  <a:pt x="616918" y="459001"/>
                </a:lnTo>
                <a:lnTo>
                  <a:pt x="594840" y="498703"/>
                </a:lnTo>
                <a:lnTo>
                  <a:pt x="567582" y="534744"/>
                </a:lnTo>
                <a:lnTo>
                  <a:pt x="535650" y="566622"/>
                </a:lnTo>
                <a:lnTo>
                  <a:pt x="499547" y="593833"/>
                </a:lnTo>
                <a:lnTo>
                  <a:pt x="461201" y="615084"/>
                </a:lnTo>
                <a:close/>
              </a:path>
            </a:pathLst>
          </a:custGeom>
          <a:solidFill>
            <a:srgbClr val="0056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3697115" y="2455743"/>
            <a:ext cx="270510" cy="269875"/>
          </a:xfrm>
          <a:custGeom>
            <a:avLst/>
            <a:gdLst/>
            <a:ahLst/>
            <a:cxnLst/>
            <a:rect l="l" t="t" r="r" b="b"/>
            <a:pathLst>
              <a:path w="541020" h="539750">
                <a:moveTo>
                  <a:pt x="270218" y="539534"/>
                </a:moveTo>
                <a:lnTo>
                  <a:pt x="221709" y="535180"/>
                </a:lnTo>
                <a:lnTo>
                  <a:pt x="176026" y="522629"/>
                </a:lnTo>
                <a:lnTo>
                  <a:pt x="133940" y="502650"/>
                </a:lnTo>
                <a:lnTo>
                  <a:pt x="96218" y="476010"/>
                </a:lnTo>
                <a:lnTo>
                  <a:pt x="63630" y="443477"/>
                </a:lnTo>
                <a:lnTo>
                  <a:pt x="36945" y="405818"/>
                </a:lnTo>
                <a:lnTo>
                  <a:pt x="16933" y="363802"/>
                </a:lnTo>
                <a:lnTo>
                  <a:pt x="4361" y="318197"/>
                </a:lnTo>
                <a:lnTo>
                  <a:pt x="0" y="269770"/>
                </a:lnTo>
                <a:lnTo>
                  <a:pt x="4361" y="221340"/>
                </a:lnTo>
                <a:lnTo>
                  <a:pt x="16933" y="175734"/>
                </a:lnTo>
                <a:lnTo>
                  <a:pt x="36946" y="133717"/>
                </a:lnTo>
                <a:lnTo>
                  <a:pt x="63631" y="96058"/>
                </a:lnTo>
                <a:lnTo>
                  <a:pt x="96219" y="63524"/>
                </a:lnTo>
                <a:lnTo>
                  <a:pt x="133941" y="36884"/>
                </a:lnTo>
                <a:lnTo>
                  <a:pt x="176027" y="16904"/>
                </a:lnTo>
                <a:lnTo>
                  <a:pt x="221710" y="4354"/>
                </a:lnTo>
                <a:lnTo>
                  <a:pt x="270218" y="0"/>
                </a:lnTo>
                <a:lnTo>
                  <a:pt x="318729" y="4354"/>
                </a:lnTo>
                <a:lnTo>
                  <a:pt x="364414" y="16904"/>
                </a:lnTo>
                <a:lnTo>
                  <a:pt x="393798" y="30853"/>
                </a:lnTo>
                <a:lnTo>
                  <a:pt x="270218" y="30853"/>
                </a:lnTo>
                <a:lnTo>
                  <a:pt x="222048" y="35715"/>
                </a:lnTo>
                <a:lnTo>
                  <a:pt x="177155" y="49658"/>
                </a:lnTo>
                <a:lnTo>
                  <a:pt x="136508" y="71712"/>
                </a:lnTo>
                <a:lnTo>
                  <a:pt x="101076" y="100909"/>
                </a:lnTo>
                <a:lnTo>
                  <a:pt x="71831" y="136282"/>
                </a:lnTo>
                <a:lnTo>
                  <a:pt x="49741" y="176862"/>
                </a:lnTo>
                <a:lnTo>
                  <a:pt x="35776" y="221680"/>
                </a:lnTo>
                <a:lnTo>
                  <a:pt x="30905" y="269770"/>
                </a:lnTo>
                <a:lnTo>
                  <a:pt x="35776" y="317859"/>
                </a:lnTo>
                <a:lnTo>
                  <a:pt x="49741" y="362676"/>
                </a:lnTo>
                <a:lnTo>
                  <a:pt x="71832" y="403255"/>
                </a:lnTo>
                <a:lnTo>
                  <a:pt x="101077" y="438627"/>
                </a:lnTo>
                <a:lnTo>
                  <a:pt x="136508" y="467823"/>
                </a:lnTo>
                <a:lnTo>
                  <a:pt x="177156" y="489876"/>
                </a:lnTo>
                <a:lnTo>
                  <a:pt x="222049" y="503818"/>
                </a:lnTo>
                <a:lnTo>
                  <a:pt x="270218" y="508681"/>
                </a:lnTo>
                <a:lnTo>
                  <a:pt x="393799" y="508681"/>
                </a:lnTo>
                <a:lnTo>
                  <a:pt x="364415" y="522629"/>
                </a:lnTo>
                <a:lnTo>
                  <a:pt x="318730" y="535180"/>
                </a:lnTo>
                <a:lnTo>
                  <a:pt x="270218" y="539534"/>
                </a:lnTo>
                <a:close/>
              </a:path>
              <a:path w="541020" h="539750">
                <a:moveTo>
                  <a:pt x="393799" y="508681"/>
                </a:moveTo>
                <a:lnTo>
                  <a:pt x="270218" y="508681"/>
                </a:lnTo>
                <a:lnTo>
                  <a:pt x="318390" y="503818"/>
                </a:lnTo>
                <a:lnTo>
                  <a:pt x="363285" y="489876"/>
                </a:lnTo>
                <a:lnTo>
                  <a:pt x="403934" y="467823"/>
                </a:lnTo>
                <a:lnTo>
                  <a:pt x="439367" y="438627"/>
                </a:lnTo>
                <a:lnTo>
                  <a:pt x="468614" y="403255"/>
                </a:lnTo>
                <a:lnTo>
                  <a:pt x="490706" y="362676"/>
                </a:lnTo>
                <a:lnTo>
                  <a:pt x="504672" y="317859"/>
                </a:lnTo>
                <a:lnTo>
                  <a:pt x="509543" y="269770"/>
                </a:lnTo>
                <a:lnTo>
                  <a:pt x="504672" y="221680"/>
                </a:lnTo>
                <a:lnTo>
                  <a:pt x="490705" y="176861"/>
                </a:lnTo>
                <a:lnTo>
                  <a:pt x="468613" y="136281"/>
                </a:lnTo>
                <a:lnTo>
                  <a:pt x="439366" y="100908"/>
                </a:lnTo>
                <a:lnTo>
                  <a:pt x="403933" y="71711"/>
                </a:lnTo>
                <a:lnTo>
                  <a:pt x="363284" y="49657"/>
                </a:lnTo>
                <a:lnTo>
                  <a:pt x="318389" y="35715"/>
                </a:lnTo>
                <a:lnTo>
                  <a:pt x="270218" y="30853"/>
                </a:lnTo>
                <a:lnTo>
                  <a:pt x="393798" y="30853"/>
                </a:lnTo>
                <a:lnTo>
                  <a:pt x="444226" y="63524"/>
                </a:lnTo>
                <a:lnTo>
                  <a:pt x="476815" y="96058"/>
                </a:lnTo>
                <a:lnTo>
                  <a:pt x="503500" y="133717"/>
                </a:lnTo>
                <a:lnTo>
                  <a:pt x="523513" y="175734"/>
                </a:lnTo>
                <a:lnTo>
                  <a:pt x="536085" y="221340"/>
                </a:lnTo>
                <a:lnTo>
                  <a:pt x="540446" y="269770"/>
                </a:lnTo>
                <a:lnTo>
                  <a:pt x="536084" y="318197"/>
                </a:lnTo>
                <a:lnTo>
                  <a:pt x="523513" y="363802"/>
                </a:lnTo>
                <a:lnTo>
                  <a:pt x="503500" y="405818"/>
                </a:lnTo>
                <a:lnTo>
                  <a:pt x="476814" y="443477"/>
                </a:lnTo>
                <a:lnTo>
                  <a:pt x="444226" y="476010"/>
                </a:lnTo>
                <a:lnTo>
                  <a:pt x="406503" y="502650"/>
                </a:lnTo>
                <a:lnTo>
                  <a:pt x="393799" y="508681"/>
                </a:lnTo>
                <a:close/>
              </a:path>
            </a:pathLst>
          </a:custGeom>
          <a:solidFill>
            <a:srgbClr val="0056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/>
          <p:nvPr/>
        </p:nvSpPr>
        <p:spPr>
          <a:xfrm>
            <a:off x="3162143" y="5232317"/>
            <a:ext cx="2773998" cy="682880"/>
          </a:xfrm>
          <a:prstGeom prst="rect">
            <a:avLst/>
          </a:prstGeom>
        </p:spPr>
        <p:txBody>
          <a:bodyPr vert="horz" wrap="square" lIns="0" tIns="6033" rIns="0" bIns="0" rtlCol="0">
            <a:spAutoFit/>
          </a:bodyPr>
          <a:lstStyle/>
          <a:p>
            <a:pPr marL="824230" marR="2540" indent="-818198">
              <a:lnSpc>
                <a:spcPct val="124800"/>
              </a:lnSpc>
              <a:spcBef>
                <a:spcPts val="48"/>
              </a:spcBef>
              <a:tabLst>
                <a:tab pos="1730375" algn="l"/>
              </a:tabLst>
            </a:pPr>
            <a:r>
              <a:rPr sz="1850" b="1" spc="-10" dirty="0">
                <a:latin typeface="Arial"/>
                <a:cs typeface="Arial"/>
              </a:rPr>
              <a:t>I</a:t>
            </a:r>
            <a:r>
              <a:rPr sz="1850" b="1" spc="-15" dirty="0">
                <a:latin typeface="Arial"/>
                <a:cs typeface="Arial"/>
              </a:rPr>
              <a:t>n</a:t>
            </a:r>
            <a:r>
              <a:rPr sz="1850" b="1" spc="30" dirty="0">
                <a:latin typeface="Arial"/>
                <a:cs typeface="Arial"/>
              </a:rPr>
              <a:t>d</a:t>
            </a:r>
            <a:r>
              <a:rPr sz="1850" b="1" spc="-57" dirty="0">
                <a:latin typeface="Arial"/>
                <a:cs typeface="Arial"/>
              </a:rPr>
              <a:t>i</a:t>
            </a:r>
            <a:r>
              <a:rPr sz="1850" b="1" spc="-18" dirty="0">
                <a:latin typeface="Arial"/>
                <a:cs typeface="Arial"/>
              </a:rPr>
              <a:t>v</a:t>
            </a:r>
            <a:r>
              <a:rPr sz="1850" b="1" spc="-57" dirty="0">
                <a:latin typeface="Arial"/>
                <a:cs typeface="Arial"/>
              </a:rPr>
              <a:t>i</a:t>
            </a:r>
            <a:r>
              <a:rPr sz="1850" b="1" spc="30" dirty="0">
                <a:latin typeface="Arial"/>
                <a:cs typeface="Arial"/>
              </a:rPr>
              <a:t>d</a:t>
            </a:r>
            <a:r>
              <a:rPr sz="1850" b="1" spc="-20" dirty="0">
                <a:latin typeface="Arial"/>
                <a:cs typeface="Arial"/>
              </a:rPr>
              <a:t>u</a:t>
            </a:r>
            <a:r>
              <a:rPr sz="1850" b="1" spc="-25" dirty="0">
                <a:latin typeface="Arial"/>
                <a:cs typeface="Arial"/>
              </a:rPr>
              <a:t>a</a:t>
            </a:r>
            <a:r>
              <a:rPr sz="1850" b="1" spc="-35" dirty="0">
                <a:latin typeface="Arial"/>
                <a:cs typeface="Arial"/>
              </a:rPr>
              <a:t>l</a:t>
            </a:r>
            <a:r>
              <a:rPr sz="1850" b="1" spc="43" dirty="0">
                <a:latin typeface="Arial"/>
                <a:cs typeface="Arial"/>
              </a:rPr>
              <a:t>e</a:t>
            </a:r>
            <a:r>
              <a:rPr sz="1850" b="1" dirty="0">
                <a:latin typeface="Arial"/>
                <a:cs typeface="Arial"/>
              </a:rPr>
              <a:t>	</a:t>
            </a:r>
            <a:r>
              <a:rPr sz="1850" b="1" spc="-43" dirty="0">
                <a:latin typeface="Arial"/>
                <a:cs typeface="Arial"/>
              </a:rPr>
              <a:t>Co</a:t>
            </a:r>
            <a:r>
              <a:rPr sz="1850" b="1" spc="-35" dirty="0">
                <a:latin typeface="Arial"/>
                <a:cs typeface="Arial"/>
              </a:rPr>
              <a:t>ll</a:t>
            </a:r>
            <a:r>
              <a:rPr sz="1850" b="1" spc="5" dirty="0">
                <a:latin typeface="Arial"/>
                <a:cs typeface="Arial"/>
              </a:rPr>
              <a:t>e</a:t>
            </a:r>
            <a:r>
              <a:rPr sz="1850" b="1" spc="15" dirty="0">
                <a:latin typeface="Arial"/>
                <a:cs typeface="Arial"/>
              </a:rPr>
              <a:t>tt</a:t>
            </a:r>
            <a:r>
              <a:rPr sz="1850" b="1" spc="-57" dirty="0">
                <a:latin typeface="Arial"/>
                <a:cs typeface="Arial"/>
              </a:rPr>
              <a:t>i</a:t>
            </a:r>
            <a:r>
              <a:rPr sz="1850" b="1" spc="-18" dirty="0">
                <a:latin typeface="Arial"/>
                <a:cs typeface="Arial"/>
              </a:rPr>
              <a:t>v</a:t>
            </a:r>
            <a:r>
              <a:rPr sz="1850" b="1" spc="8" dirty="0">
                <a:latin typeface="Arial"/>
                <a:cs typeface="Arial"/>
              </a:rPr>
              <a:t>a  </a:t>
            </a:r>
            <a:r>
              <a:rPr sz="1850" b="1" spc="-60" dirty="0">
                <a:latin typeface="Arial"/>
                <a:cs typeface="Arial"/>
              </a:rPr>
              <a:t>PREMIALITÀ</a:t>
            </a:r>
            <a:endParaRPr sz="185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82428" y="3467520"/>
            <a:ext cx="2684780" cy="1065356"/>
          </a:xfrm>
          <a:prstGeom prst="rect">
            <a:avLst/>
          </a:prstGeom>
        </p:spPr>
        <p:txBody>
          <a:bodyPr vert="horz" wrap="square" lIns="0" tIns="7303" rIns="0" bIns="0" rtlCol="0">
            <a:spAutoFit/>
          </a:bodyPr>
          <a:lstStyle/>
          <a:p>
            <a:pPr marL="6350">
              <a:spcBef>
                <a:spcPts val="57"/>
              </a:spcBef>
            </a:pPr>
            <a:r>
              <a:rPr sz="1850" b="1" spc="-28" dirty="0">
                <a:latin typeface="Arial"/>
                <a:cs typeface="Arial"/>
              </a:rPr>
              <a:t>INCENTIVAZIONE</a:t>
            </a:r>
            <a:endParaRPr sz="18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3175">
              <a:latin typeface="Times New Roman"/>
              <a:cs typeface="Times New Roman"/>
            </a:endParaRPr>
          </a:p>
          <a:p>
            <a:pPr marL="1532573">
              <a:spcBef>
                <a:spcPts val="3"/>
              </a:spcBef>
            </a:pPr>
            <a:r>
              <a:rPr sz="1850" b="1" spc="-115" dirty="0">
                <a:latin typeface="Arial"/>
                <a:cs typeface="Arial"/>
              </a:rPr>
              <a:t>P</a:t>
            </a:r>
            <a:r>
              <a:rPr sz="1850" b="1" spc="5" dirty="0">
                <a:latin typeface="Arial"/>
                <a:cs typeface="Arial"/>
              </a:rPr>
              <a:t>e</a:t>
            </a:r>
            <a:r>
              <a:rPr sz="1850" b="1" spc="-25" dirty="0">
                <a:latin typeface="Arial"/>
                <a:cs typeface="Arial"/>
              </a:rPr>
              <a:t>c</a:t>
            </a:r>
            <a:r>
              <a:rPr sz="1850" b="1" spc="-20" dirty="0">
                <a:latin typeface="Arial"/>
                <a:cs typeface="Arial"/>
              </a:rPr>
              <a:t>u</a:t>
            </a:r>
            <a:r>
              <a:rPr sz="1850" b="1" spc="-15" dirty="0">
                <a:latin typeface="Arial"/>
                <a:cs typeface="Arial"/>
              </a:rPr>
              <a:t>n</a:t>
            </a:r>
            <a:r>
              <a:rPr sz="1850" b="1" spc="-57" dirty="0">
                <a:latin typeface="Arial"/>
                <a:cs typeface="Arial"/>
              </a:rPr>
              <a:t>i</a:t>
            </a:r>
            <a:r>
              <a:rPr sz="1850" b="1" spc="-25" dirty="0">
                <a:latin typeface="Arial"/>
                <a:cs typeface="Arial"/>
              </a:rPr>
              <a:t>a</a:t>
            </a:r>
            <a:r>
              <a:rPr sz="1850" b="1" spc="-53" dirty="0">
                <a:latin typeface="Arial"/>
                <a:cs typeface="Arial"/>
              </a:rPr>
              <a:t>r</a:t>
            </a:r>
            <a:r>
              <a:rPr sz="1850" b="1" spc="-57" dirty="0">
                <a:latin typeface="Arial"/>
                <a:cs typeface="Arial"/>
              </a:rPr>
              <a:t>i</a:t>
            </a:r>
            <a:r>
              <a:rPr sz="1850" b="1" spc="13" dirty="0">
                <a:latin typeface="Arial"/>
                <a:cs typeface="Arial"/>
              </a:rPr>
              <a:t>a</a:t>
            </a:r>
            <a:endParaRPr sz="185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379552" y="2553280"/>
            <a:ext cx="1503363" cy="292068"/>
          </a:xfrm>
          <a:prstGeom prst="rect">
            <a:avLst/>
          </a:prstGeom>
        </p:spPr>
        <p:txBody>
          <a:bodyPr vert="horz" wrap="square" lIns="0" tIns="7303" rIns="0" bIns="0" rtlCol="0">
            <a:spAutoFit/>
          </a:bodyPr>
          <a:lstStyle/>
          <a:p>
            <a:pPr marL="6350">
              <a:spcBef>
                <a:spcPts val="57"/>
              </a:spcBef>
            </a:pPr>
            <a:r>
              <a:rPr sz="1850" b="1" spc="-35" dirty="0">
                <a:latin typeface="Arial"/>
                <a:cs typeface="Arial"/>
              </a:rPr>
              <a:t>Promozionale</a:t>
            </a:r>
            <a:endParaRPr sz="185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4670905" y="3161561"/>
            <a:ext cx="1737677" cy="381515"/>
          </a:xfrm>
          <a:prstGeom prst="rect">
            <a:avLst/>
          </a:prstGeom>
        </p:spPr>
        <p:txBody>
          <a:bodyPr vert="horz" wrap="square" lIns="0" tIns="32385" rIns="0" bIns="0" rtlCol="0">
            <a:spAutoFit/>
          </a:bodyPr>
          <a:lstStyle/>
          <a:p>
            <a:pPr marL="417195" indent="-61278">
              <a:spcBef>
                <a:spcPts val="255"/>
              </a:spcBef>
              <a:buChar char="-"/>
              <a:tabLst>
                <a:tab pos="417513" algn="l"/>
              </a:tabLst>
            </a:pPr>
            <a:r>
              <a:rPr sz="1050" b="1" spc="-23" dirty="0">
                <a:latin typeface="Arial"/>
                <a:cs typeface="Arial"/>
              </a:rPr>
              <a:t>Servizi</a:t>
            </a:r>
            <a:endParaRPr sz="1050">
              <a:latin typeface="Arial"/>
              <a:cs typeface="Arial"/>
            </a:endParaRPr>
          </a:p>
          <a:p>
            <a:pPr marL="414972" indent="-60325">
              <a:spcBef>
                <a:spcPts val="190"/>
              </a:spcBef>
              <a:buChar char="-"/>
              <a:tabLst>
                <a:tab pos="415290" algn="l"/>
              </a:tabLst>
            </a:pPr>
            <a:r>
              <a:rPr sz="1050" b="1" spc="-18" dirty="0">
                <a:latin typeface="Arial"/>
                <a:cs typeface="Arial"/>
              </a:rPr>
              <a:t>Qualità</a:t>
            </a:r>
            <a:r>
              <a:rPr sz="1050" b="1" spc="-135" dirty="0">
                <a:latin typeface="Arial"/>
                <a:cs typeface="Arial"/>
              </a:rPr>
              <a:t> </a:t>
            </a:r>
            <a:r>
              <a:rPr sz="1050" b="1" spc="-5" dirty="0">
                <a:latin typeface="Arial"/>
                <a:cs typeface="Arial"/>
              </a:rPr>
              <a:t>della</a:t>
            </a:r>
            <a:r>
              <a:rPr sz="1050" b="1" spc="-135" dirty="0">
                <a:latin typeface="Arial"/>
                <a:cs typeface="Arial"/>
              </a:rPr>
              <a:t> </a:t>
            </a:r>
            <a:r>
              <a:rPr sz="1050" b="1" spc="-10" dirty="0">
                <a:latin typeface="Arial"/>
                <a:cs typeface="Arial"/>
              </a:rPr>
              <a:t>vita</a:t>
            </a:r>
            <a:endParaRPr sz="105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2929820" y="3159429"/>
            <a:ext cx="1741170" cy="314189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446088" indent="-60325">
              <a:lnSpc>
                <a:spcPts val="1208"/>
              </a:lnSpc>
              <a:spcBef>
                <a:spcPts val="50"/>
              </a:spcBef>
              <a:buChar char="-"/>
              <a:tabLst>
                <a:tab pos="446405" algn="l"/>
              </a:tabLst>
            </a:pPr>
            <a:r>
              <a:rPr sz="1050" b="1" spc="-28" dirty="0">
                <a:latin typeface="Arial"/>
                <a:cs typeface="Arial"/>
              </a:rPr>
              <a:t>Riconoscimenti</a:t>
            </a:r>
            <a:endParaRPr sz="1050">
              <a:latin typeface="Arial"/>
              <a:cs typeface="Arial"/>
            </a:endParaRPr>
          </a:p>
          <a:p>
            <a:pPr marL="447993" indent="-60325">
              <a:lnSpc>
                <a:spcPts val="1208"/>
              </a:lnSpc>
              <a:buChar char="-"/>
              <a:tabLst>
                <a:tab pos="448310" algn="l"/>
              </a:tabLst>
            </a:pPr>
            <a:r>
              <a:rPr sz="1050" b="1" spc="-13" dirty="0">
                <a:latin typeface="Arial"/>
                <a:cs typeface="Arial"/>
              </a:rPr>
              <a:t>Opportunità</a:t>
            </a:r>
            <a:endParaRPr sz="105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20121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2711" y="1067475"/>
            <a:ext cx="476250" cy="475615"/>
          </a:xfrm>
          <a:custGeom>
            <a:avLst/>
            <a:gdLst/>
            <a:ahLst/>
            <a:cxnLst/>
            <a:rect l="l" t="t" r="r" b="b"/>
            <a:pathLst>
              <a:path w="952500" h="951230">
                <a:moveTo>
                  <a:pt x="511042" y="1270"/>
                </a:moveTo>
                <a:lnTo>
                  <a:pt x="441012" y="1270"/>
                </a:lnTo>
                <a:lnTo>
                  <a:pt x="452669" y="0"/>
                </a:lnTo>
                <a:lnTo>
                  <a:pt x="499385" y="0"/>
                </a:lnTo>
                <a:lnTo>
                  <a:pt x="511042" y="1270"/>
                </a:lnTo>
                <a:close/>
              </a:path>
              <a:path w="952500" h="951230">
                <a:moveTo>
                  <a:pt x="499385" y="951230"/>
                </a:moveTo>
                <a:lnTo>
                  <a:pt x="452669" y="951230"/>
                </a:lnTo>
                <a:lnTo>
                  <a:pt x="394648" y="944880"/>
                </a:lnTo>
                <a:lnTo>
                  <a:pt x="349068" y="934720"/>
                </a:lnTo>
                <a:lnTo>
                  <a:pt x="293859" y="915670"/>
                </a:lnTo>
                <a:lnTo>
                  <a:pt x="251629" y="895350"/>
                </a:lnTo>
                <a:lnTo>
                  <a:pt x="241391" y="889000"/>
                </a:lnTo>
                <a:lnTo>
                  <a:pt x="231300" y="883920"/>
                </a:lnTo>
                <a:lnTo>
                  <a:pt x="211560" y="871220"/>
                </a:lnTo>
                <a:lnTo>
                  <a:pt x="201923" y="864870"/>
                </a:lnTo>
                <a:lnTo>
                  <a:pt x="192458" y="857250"/>
                </a:lnTo>
                <a:lnTo>
                  <a:pt x="183162" y="850900"/>
                </a:lnTo>
                <a:lnTo>
                  <a:pt x="147789" y="820420"/>
                </a:lnTo>
                <a:lnTo>
                  <a:pt x="139425" y="811530"/>
                </a:lnTo>
                <a:lnTo>
                  <a:pt x="131263" y="803910"/>
                </a:lnTo>
                <a:lnTo>
                  <a:pt x="100750" y="768350"/>
                </a:lnTo>
                <a:lnTo>
                  <a:pt x="86836" y="749300"/>
                </a:lnTo>
                <a:lnTo>
                  <a:pt x="80225" y="740410"/>
                </a:lnTo>
                <a:lnTo>
                  <a:pt x="56208" y="699770"/>
                </a:lnTo>
                <a:lnTo>
                  <a:pt x="40839" y="668020"/>
                </a:lnTo>
                <a:lnTo>
                  <a:pt x="36235" y="657860"/>
                </a:lnTo>
                <a:lnTo>
                  <a:pt x="31895" y="646430"/>
                </a:lnTo>
                <a:lnTo>
                  <a:pt x="27826" y="636270"/>
                </a:lnTo>
                <a:lnTo>
                  <a:pt x="24026" y="624840"/>
                </a:lnTo>
                <a:lnTo>
                  <a:pt x="11567" y="579120"/>
                </a:lnTo>
                <a:lnTo>
                  <a:pt x="3580" y="533400"/>
                </a:lnTo>
                <a:lnTo>
                  <a:pt x="143" y="487680"/>
                </a:lnTo>
                <a:lnTo>
                  <a:pt x="0" y="474980"/>
                </a:lnTo>
                <a:lnTo>
                  <a:pt x="143" y="463550"/>
                </a:lnTo>
                <a:lnTo>
                  <a:pt x="3580" y="416560"/>
                </a:lnTo>
                <a:lnTo>
                  <a:pt x="11567" y="370840"/>
                </a:lnTo>
                <a:lnTo>
                  <a:pt x="20497" y="337820"/>
                </a:lnTo>
                <a:lnTo>
                  <a:pt x="24026" y="326390"/>
                </a:lnTo>
                <a:lnTo>
                  <a:pt x="27826" y="314960"/>
                </a:lnTo>
                <a:lnTo>
                  <a:pt x="31895" y="303530"/>
                </a:lnTo>
                <a:lnTo>
                  <a:pt x="36235" y="293370"/>
                </a:lnTo>
                <a:lnTo>
                  <a:pt x="40839" y="281940"/>
                </a:lnTo>
                <a:lnTo>
                  <a:pt x="61843" y="241300"/>
                </a:lnTo>
                <a:lnTo>
                  <a:pt x="86836" y="200660"/>
                </a:lnTo>
                <a:lnTo>
                  <a:pt x="108053" y="173990"/>
                </a:lnTo>
                <a:lnTo>
                  <a:pt x="115577" y="163830"/>
                </a:lnTo>
                <a:lnTo>
                  <a:pt x="123314" y="156210"/>
                </a:lnTo>
                <a:lnTo>
                  <a:pt x="131263" y="147320"/>
                </a:lnTo>
                <a:lnTo>
                  <a:pt x="139425" y="138430"/>
                </a:lnTo>
                <a:lnTo>
                  <a:pt x="174038" y="107950"/>
                </a:lnTo>
                <a:lnTo>
                  <a:pt x="211560" y="80010"/>
                </a:lnTo>
                <a:lnTo>
                  <a:pt x="262003" y="50800"/>
                </a:lnTo>
                <a:lnTo>
                  <a:pt x="272499" y="44450"/>
                </a:lnTo>
                <a:lnTo>
                  <a:pt x="283118" y="40640"/>
                </a:lnTo>
                <a:lnTo>
                  <a:pt x="293859" y="35560"/>
                </a:lnTo>
                <a:lnTo>
                  <a:pt x="304710" y="31750"/>
                </a:lnTo>
                <a:lnTo>
                  <a:pt x="315658" y="26670"/>
                </a:lnTo>
                <a:lnTo>
                  <a:pt x="326702" y="22860"/>
                </a:lnTo>
                <a:lnTo>
                  <a:pt x="337843" y="20320"/>
                </a:lnTo>
                <a:lnTo>
                  <a:pt x="349068" y="16510"/>
                </a:lnTo>
                <a:lnTo>
                  <a:pt x="394648" y="6350"/>
                </a:lnTo>
                <a:lnTo>
                  <a:pt x="406179" y="5080"/>
                </a:lnTo>
                <a:lnTo>
                  <a:pt x="417753" y="2540"/>
                </a:lnTo>
                <a:lnTo>
                  <a:pt x="429368" y="1270"/>
                </a:lnTo>
                <a:lnTo>
                  <a:pt x="522686" y="1270"/>
                </a:lnTo>
                <a:lnTo>
                  <a:pt x="534301" y="2540"/>
                </a:lnTo>
                <a:lnTo>
                  <a:pt x="545875" y="5080"/>
                </a:lnTo>
                <a:lnTo>
                  <a:pt x="557406" y="6350"/>
                </a:lnTo>
                <a:lnTo>
                  <a:pt x="602986" y="16510"/>
                </a:lnTo>
                <a:lnTo>
                  <a:pt x="614210" y="20320"/>
                </a:lnTo>
                <a:lnTo>
                  <a:pt x="625351" y="22860"/>
                </a:lnTo>
                <a:lnTo>
                  <a:pt x="636396" y="26670"/>
                </a:lnTo>
                <a:lnTo>
                  <a:pt x="647344" y="31750"/>
                </a:lnTo>
                <a:lnTo>
                  <a:pt x="658195" y="35560"/>
                </a:lnTo>
                <a:lnTo>
                  <a:pt x="668936" y="40640"/>
                </a:lnTo>
                <a:lnTo>
                  <a:pt x="679555" y="44450"/>
                </a:lnTo>
                <a:lnTo>
                  <a:pt x="690051" y="50800"/>
                </a:lnTo>
                <a:lnTo>
                  <a:pt x="730697" y="73660"/>
                </a:lnTo>
                <a:lnTo>
                  <a:pt x="768891" y="100330"/>
                </a:lnTo>
                <a:lnTo>
                  <a:pt x="804265" y="130810"/>
                </a:lnTo>
                <a:lnTo>
                  <a:pt x="828740" y="156210"/>
                </a:lnTo>
                <a:lnTo>
                  <a:pt x="836477" y="163830"/>
                </a:lnTo>
                <a:lnTo>
                  <a:pt x="844001" y="173990"/>
                </a:lnTo>
                <a:lnTo>
                  <a:pt x="851304" y="182880"/>
                </a:lnTo>
                <a:lnTo>
                  <a:pt x="858376" y="191770"/>
                </a:lnTo>
                <a:lnTo>
                  <a:pt x="884329" y="231140"/>
                </a:lnTo>
                <a:lnTo>
                  <a:pt x="906351" y="271780"/>
                </a:lnTo>
                <a:lnTo>
                  <a:pt x="915819" y="293370"/>
                </a:lnTo>
                <a:lnTo>
                  <a:pt x="920158" y="303530"/>
                </a:lnTo>
                <a:lnTo>
                  <a:pt x="924228" y="314960"/>
                </a:lnTo>
                <a:lnTo>
                  <a:pt x="928027" y="326390"/>
                </a:lnTo>
                <a:lnTo>
                  <a:pt x="931557" y="337820"/>
                </a:lnTo>
                <a:lnTo>
                  <a:pt x="934812" y="347980"/>
                </a:lnTo>
                <a:lnTo>
                  <a:pt x="945047" y="393700"/>
                </a:lnTo>
                <a:lnTo>
                  <a:pt x="950765" y="440690"/>
                </a:lnTo>
                <a:lnTo>
                  <a:pt x="952054" y="474980"/>
                </a:lnTo>
                <a:lnTo>
                  <a:pt x="951911" y="487680"/>
                </a:lnTo>
                <a:lnTo>
                  <a:pt x="948474" y="533400"/>
                </a:lnTo>
                <a:lnTo>
                  <a:pt x="940487" y="579120"/>
                </a:lnTo>
                <a:lnTo>
                  <a:pt x="928027" y="624840"/>
                </a:lnTo>
                <a:lnTo>
                  <a:pt x="920158" y="646430"/>
                </a:lnTo>
                <a:lnTo>
                  <a:pt x="915819" y="657860"/>
                </a:lnTo>
                <a:lnTo>
                  <a:pt x="911215" y="668020"/>
                </a:lnTo>
                <a:lnTo>
                  <a:pt x="906351" y="679450"/>
                </a:lnTo>
                <a:lnTo>
                  <a:pt x="901228" y="689610"/>
                </a:lnTo>
                <a:lnTo>
                  <a:pt x="878202" y="730250"/>
                </a:lnTo>
                <a:lnTo>
                  <a:pt x="865218" y="749300"/>
                </a:lnTo>
                <a:lnTo>
                  <a:pt x="858376" y="759460"/>
                </a:lnTo>
                <a:lnTo>
                  <a:pt x="828740" y="795020"/>
                </a:lnTo>
                <a:lnTo>
                  <a:pt x="812629" y="811530"/>
                </a:lnTo>
                <a:lnTo>
                  <a:pt x="804265" y="820420"/>
                </a:lnTo>
                <a:lnTo>
                  <a:pt x="768891" y="850900"/>
                </a:lnTo>
                <a:lnTo>
                  <a:pt x="759596" y="857250"/>
                </a:lnTo>
                <a:lnTo>
                  <a:pt x="750130" y="864870"/>
                </a:lnTo>
                <a:lnTo>
                  <a:pt x="740493" y="871220"/>
                </a:lnTo>
                <a:lnTo>
                  <a:pt x="720754" y="883920"/>
                </a:lnTo>
                <a:lnTo>
                  <a:pt x="710663" y="889000"/>
                </a:lnTo>
                <a:lnTo>
                  <a:pt x="700425" y="895350"/>
                </a:lnTo>
                <a:lnTo>
                  <a:pt x="668936" y="910590"/>
                </a:lnTo>
                <a:lnTo>
                  <a:pt x="658195" y="915670"/>
                </a:lnTo>
                <a:lnTo>
                  <a:pt x="602986" y="934720"/>
                </a:lnTo>
                <a:lnTo>
                  <a:pt x="557406" y="944880"/>
                </a:lnTo>
                <a:lnTo>
                  <a:pt x="499385" y="951230"/>
                </a:lnTo>
                <a:close/>
              </a:path>
            </a:pathLst>
          </a:custGeom>
          <a:solidFill>
            <a:srgbClr val="FF57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34014" y="1038805"/>
            <a:ext cx="533400" cy="533400"/>
          </a:xfrm>
          <a:custGeom>
            <a:avLst/>
            <a:gdLst/>
            <a:ahLst/>
            <a:cxnLst/>
            <a:rect l="l" t="t" r="r" b="b"/>
            <a:pathLst>
              <a:path w="1066800" h="1066800">
                <a:moveTo>
                  <a:pt x="533378" y="1066767"/>
                </a:moveTo>
                <a:lnTo>
                  <a:pt x="484897" y="1064583"/>
                </a:lnTo>
                <a:lnTo>
                  <a:pt x="437621" y="1058158"/>
                </a:lnTo>
                <a:lnTo>
                  <a:pt x="391741" y="1047680"/>
                </a:lnTo>
                <a:lnTo>
                  <a:pt x="347446" y="1033341"/>
                </a:lnTo>
                <a:lnTo>
                  <a:pt x="304927" y="1015330"/>
                </a:lnTo>
                <a:lnTo>
                  <a:pt x="264371" y="993836"/>
                </a:lnTo>
                <a:lnTo>
                  <a:pt x="225971" y="969049"/>
                </a:lnTo>
                <a:lnTo>
                  <a:pt x="189914" y="941160"/>
                </a:lnTo>
                <a:lnTo>
                  <a:pt x="156391" y="910358"/>
                </a:lnTo>
                <a:lnTo>
                  <a:pt x="125591" y="876833"/>
                </a:lnTo>
                <a:lnTo>
                  <a:pt x="97705" y="840775"/>
                </a:lnTo>
                <a:lnTo>
                  <a:pt x="72921" y="802373"/>
                </a:lnTo>
                <a:lnTo>
                  <a:pt x="51430" y="761818"/>
                </a:lnTo>
                <a:lnTo>
                  <a:pt x="33421" y="719298"/>
                </a:lnTo>
                <a:lnTo>
                  <a:pt x="19084" y="675005"/>
                </a:lnTo>
                <a:lnTo>
                  <a:pt x="8608" y="629127"/>
                </a:lnTo>
                <a:lnTo>
                  <a:pt x="2183" y="581855"/>
                </a:lnTo>
                <a:lnTo>
                  <a:pt x="0" y="533378"/>
                </a:lnTo>
                <a:lnTo>
                  <a:pt x="2183" y="484898"/>
                </a:lnTo>
                <a:lnTo>
                  <a:pt x="8608" y="437624"/>
                </a:lnTo>
                <a:lnTo>
                  <a:pt x="19084" y="391745"/>
                </a:lnTo>
                <a:lnTo>
                  <a:pt x="33421" y="347451"/>
                </a:lnTo>
                <a:lnTo>
                  <a:pt x="51430" y="304931"/>
                </a:lnTo>
                <a:lnTo>
                  <a:pt x="72921" y="264376"/>
                </a:lnTo>
                <a:lnTo>
                  <a:pt x="97705" y="225975"/>
                </a:lnTo>
                <a:lnTo>
                  <a:pt x="125591" y="189918"/>
                </a:lnTo>
                <a:lnTo>
                  <a:pt x="156391" y="156395"/>
                </a:lnTo>
                <a:lnTo>
                  <a:pt x="189914" y="125595"/>
                </a:lnTo>
                <a:lnTo>
                  <a:pt x="225971" y="97708"/>
                </a:lnTo>
                <a:lnTo>
                  <a:pt x="264371" y="72924"/>
                </a:lnTo>
                <a:lnTo>
                  <a:pt x="304927" y="51432"/>
                </a:lnTo>
                <a:lnTo>
                  <a:pt x="347446" y="33422"/>
                </a:lnTo>
                <a:lnTo>
                  <a:pt x="391741" y="19084"/>
                </a:lnTo>
                <a:lnTo>
                  <a:pt x="437621" y="8608"/>
                </a:lnTo>
                <a:lnTo>
                  <a:pt x="484897" y="2183"/>
                </a:lnTo>
                <a:lnTo>
                  <a:pt x="533378" y="0"/>
                </a:lnTo>
                <a:lnTo>
                  <a:pt x="581860" y="2183"/>
                </a:lnTo>
                <a:lnTo>
                  <a:pt x="629137" y="8608"/>
                </a:lnTo>
                <a:lnTo>
                  <a:pt x="675018" y="19084"/>
                </a:lnTo>
                <a:lnTo>
                  <a:pt x="719315" y="33422"/>
                </a:lnTo>
                <a:lnTo>
                  <a:pt x="726721" y="36559"/>
                </a:lnTo>
                <a:lnTo>
                  <a:pt x="533378" y="36559"/>
                </a:lnTo>
                <a:lnTo>
                  <a:pt x="485604" y="38837"/>
                </a:lnTo>
                <a:lnTo>
                  <a:pt x="439098" y="45533"/>
                </a:lnTo>
                <a:lnTo>
                  <a:pt x="394072" y="56437"/>
                </a:lnTo>
                <a:lnTo>
                  <a:pt x="350735" y="71338"/>
                </a:lnTo>
                <a:lnTo>
                  <a:pt x="309297" y="90027"/>
                </a:lnTo>
                <a:lnTo>
                  <a:pt x="269967" y="112294"/>
                </a:lnTo>
                <a:lnTo>
                  <a:pt x="232957" y="137930"/>
                </a:lnTo>
                <a:lnTo>
                  <a:pt x="198475" y="166724"/>
                </a:lnTo>
                <a:lnTo>
                  <a:pt x="166731" y="198466"/>
                </a:lnTo>
                <a:lnTo>
                  <a:pt x="137936" y="232948"/>
                </a:lnTo>
                <a:lnTo>
                  <a:pt x="112300" y="269958"/>
                </a:lnTo>
                <a:lnTo>
                  <a:pt x="90031" y="309287"/>
                </a:lnTo>
                <a:lnTo>
                  <a:pt x="71341" y="350726"/>
                </a:lnTo>
                <a:lnTo>
                  <a:pt x="56439" y="394064"/>
                </a:lnTo>
                <a:lnTo>
                  <a:pt x="45534" y="439092"/>
                </a:lnTo>
                <a:lnTo>
                  <a:pt x="38838" y="485600"/>
                </a:lnTo>
                <a:lnTo>
                  <a:pt x="36559" y="533378"/>
                </a:lnTo>
                <a:lnTo>
                  <a:pt x="38838" y="581158"/>
                </a:lnTo>
                <a:lnTo>
                  <a:pt x="45535" y="627670"/>
                </a:lnTo>
                <a:lnTo>
                  <a:pt x="56439" y="672700"/>
                </a:lnTo>
                <a:lnTo>
                  <a:pt x="71342" y="716040"/>
                </a:lnTo>
                <a:lnTo>
                  <a:pt x="90033" y="757480"/>
                </a:lnTo>
                <a:lnTo>
                  <a:pt x="112302" y="796811"/>
                </a:lnTo>
                <a:lnTo>
                  <a:pt x="137939" y="833822"/>
                </a:lnTo>
                <a:lnTo>
                  <a:pt x="166735" y="868303"/>
                </a:lnTo>
                <a:lnTo>
                  <a:pt x="198479" y="900046"/>
                </a:lnTo>
                <a:lnTo>
                  <a:pt x="232961" y="928839"/>
                </a:lnTo>
                <a:lnTo>
                  <a:pt x="269972" y="954475"/>
                </a:lnTo>
                <a:lnTo>
                  <a:pt x="309301" y="976741"/>
                </a:lnTo>
                <a:lnTo>
                  <a:pt x="350739" y="995430"/>
                </a:lnTo>
                <a:lnTo>
                  <a:pt x="394076" y="1010331"/>
                </a:lnTo>
                <a:lnTo>
                  <a:pt x="439101" y="1021234"/>
                </a:lnTo>
                <a:lnTo>
                  <a:pt x="485605" y="1027930"/>
                </a:lnTo>
                <a:lnTo>
                  <a:pt x="533378" y="1030208"/>
                </a:lnTo>
                <a:lnTo>
                  <a:pt x="726729" y="1030208"/>
                </a:lnTo>
                <a:lnTo>
                  <a:pt x="719332" y="1033341"/>
                </a:lnTo>
                <a:lnTo>
                  <a:pt x="675032" y="1047680"/>
                </a:lnTo>
                <a:lnTo>
                  <a:pt x="629146" y="1058158"/>
                </a:lnTo>
                <a:lnTo>
                  <a:pt x="581865" y="1064583"/>
                </a:lnTo>
                <a:lnTo>
                  <a:pt x="533378" y="1066767"/>
                </a:lnTo>
                <a:close/>
              </a:path>
              <a:path w="1066800" h="1066800">
                <a:moveTo>
                  <a:pt x="726729" y="1030208"/>
                </a:moveTo>
                <a:lnTo>
                  <a:pt x="533378" y="1030208"/>
                </a:lnTo>
                <a:lnTo>
                  <a:pt x="581165" y="1027929"/>
                </a:lnTo>
                <a:lnTo>
                  <a:pt x="627680" y="1021233"/>
                </a:lnTo>
                <a:lnTo>
                  <a:pt x="672714" y="1010330"/>
                </a:lnTo>
                <a:lnTo>
                  <a:pt x="716058" y="995429"/>
                </a:lnTo>
                <a:lnTo>
                  <a:pt x="757501" y="976739"/>
                </a:lnTo>
                <a:lnTo>
                  <a:pt x="796834" y="954472"/>
                </a:lnTo>
                <a:lnTo>
                  <a:pt x="833847" y="928836"/>
                </a:lnTo>
                <a:lnTo>
                  <a:pt x="868330" y="900042"/>
                </a:lnTo>
                <a:lnTo>
                  <a:pt x="900074" y="868299"/>
                </a:lnTo>
                <a:lnTo>
                  <a:pt x="928869" y="833817"/>
                </a:lnTo>
                <a:lnTo>
                  <a:pt x="954505" y="796806"/>
                </a:lnTo>
                <a:lnTo>
                  <a:pt x="976772" y="757476"/>
                </a:lnTo>
                <a:lnTo>
                  <a:pt x="995462" y="716036"/>
                </a:lnTo>
                <a:lnTo>
                  <a:pt x="1010363" y="672697"/>
                </a:lnTo>
                <a:lnTo>
                  <a:pt x="1021266" y="627667"/>
                </a:lnTo>
                <a:lnTo>
                  <a:pt x="1027962" y="581158"/>
                </a:lnTo>
                <a:lnTo>
                  <a:pt x="1030240" y="533378"/>
                </a:lnTo>
                <a:lnTo>
                  <a:pt x="1027961" y="485600"/>
                </a:lnTo>
                <a:lnTo>
                  <a:pt x="1021265" y="439092"/>
                </a:lnTo>
                <a:lnTo>
                  <a:pt x="1010362" y="394064"/>
                </a:lnTo>
                <a:lnTo>
                  <a:pt x="995460" y="350726"/>
                </a:lnTo>
                <a:lnTo>
                  <a:pt x="976771" y="309287"/>
                </a:lnTo>
                <a:lnTo>
                  <a:pt x="954503" y="269958"/>
                </a:lnTo>
                <a:lnTo>
                  <a:pt x="928866" y="232948"/>
                </a:lnTo>
                <a:lnTo>
                  <a:pt x="900071" y="198466"/>
                </a:lnTo>
                <a:lnTo>
                  <a:pt x="868326" y="166724"/>
                </a:lnTo>
                <a:lnTo>
                  <a:pt x="833843" y="137930"/>
                </a:lnTo>
                <a:lnTo>
                  <a:pt x="796829" y="112294"/>
                </a:lnTo>
                <a:lnTo>
                  <a:pt x="757496" y="90027"/>
                </a:lnTo>
                <a:lnTo>
                  <a:pt x="716054" y="71338"/>
                </a:lnTo>
                <a:lnTo>
                  <a:pt x="672711" y="56437"/>
                </a:lnTo>
                <a:lnTo>
                  <a:pt x="627677" y="45533"/>
                </a:lnTo>
                <a:lnTo>
                  <a:pt x="581163" y="38837"/>
                </a:lnTo>
                <a:lnTo>
                  <a:pt x="533378" y="36559"/>
                </a:lnTo>
                <a:lnTo>
                  <a:pt x="726721" y="36559"/>
                </a:lnTo>
                <a:lnTo>
                  <a:pt x="761838" y="51432"/>
                </a:lnTo>
                <a:lnTo>
                  <a:pt x="802396" y="72924"/>
                </a:lnTo>
                <a:lnTo>
                  <a:pt x="840800" y="97708"/>
                </a:lnTo>
                <a:lnTo>
                  <a:pt x="876860" y="125595"/>
                </a:lnTo>
                <a:lnTo>
                  <a:pt x="910386" y="156395"/>
                </a:lnTo>
                <a:lnTo>
                  <a:pt x="941190" y="189918"/>
                </a:lnTo>
                <a:lnTo>
                  <a:pt x="969080" y="225975"/>
                </a:lnTo>
                <a:lnTo>
                  <a:pt x="993867" y="264376"/>
                </a:lnTo>
                <a:lnTo>
                  <a:pt x="1015361" y="304931"/>
                </a:lnTo>
                <a:lnTo>
                  <a:pt x="1033373" y="347451"/>
                </a:lnTo>
                <a:lnTo>
                  <a:pt x="1047712" y="391745"/>
                </a:lnTo>
                <a:lnTo>
                  <a:pt x="1058190" y="437624"/>
                </a:lnTo>
                <a:lnTo>
                  <a:pt x="1064615" y="484898"/>
                </a:lnTo>
                <a:lnTo>
                  <a:pt x="1066799" y="533378"/>
                </a:lnTo>
                <a:lnTo>
                  <a:pt x="1064620" y="581855"/>
                </a:lnTo>
                <a:lnTo>
                  <a:pt x="1058199" y="629127"/>
                </a:lnTo>
                <a:lnTo>
                  <a:pt x="1047725" y="675005"/>
                </a:lnTo>
                <a:lnTo>
                  <a:pt x="1033389" y="719298"/>
                </a:lnTo>
                <a:lnTo>
                  <a:pt x="1015380" y="761818"/>
                </a:lnTo>
                <a:lnTo>
                  <a:pt x="993888" y="802373"/>
                </a:lnTo>
                <a:lnTo>
                  <a:pt x="969102" y="840775"/>
                </a:lnTo>
                <a:lnTo>
                  <a:pt x="941213" y="876833"/>
                </a:lnTo>
                <a:lnTo>
                  <a:pt x="910410" y="910358"/>
                </a:lnTo>
                <a:lnTo>
                  <a:pt x="876884" y="941160"/>
                </a:lnTo>
                <a:lnTo>
                  <a:pt x="840823" y="969049"/>
                </a:lnTo>
                <a:lnTo>
                  <a:pt x="802417" y="993836"/>
                </a:lnTo>
                <a:lnTo>
                  <a:pt x="761857" y="1015330"/>
                </a:lnTo>
                <a:lnTo>
                  <a:pt x="726729" y="1030208"/>
                </a:lnTo>
                <a:close/>
              </a:path>
            </a:pathLst>
          </a:custGeom>
          <a:solidFill>
            <a:srgbClr val="FF57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8519" y="1132838"/>
            <a:ext cx="310515" cy="328613"/>
          </a:xfrm>
          <a:custGeom>
            <a:avLst/>
            <a:gdLst/>
            <a:ahLst/>
            <a:cxnLst/>
            <a:rect l="l" t="t" r="r" b="b"/>
            <a:pathLst>
              <a:path w="621030" h="657225">
                <a:moveTo>
                  <a:pt x="132016" y="292441"/>
                </a:moveTo>
                <a:lnTo>
                  <a:pt x="88747" y="285272"/>
                </a:lnTo>
                <a:lnTo>
                  <a:pt x="52411" y="263712"/>
                </a:lnTo>
                <a:lnTo>
                  <a:pt x="27448" y="228081"/>
                </a:lnTo>
                <a:lnTo>
                  <a:pt x="18412" y="178134"/>
                </a:lnTo>
                <a:lnTo>
                  <a:pt x="19727" y="158476"/>
                </a:lnTo>
                <a:lnTo>
                  <a:pt x="38799" y="104951"/>
                </a:lnTo>
                <a:lnTo>
                  <a:pt x="63413" y="74331"/>
                </a:lnTo>
                <a:lnTo>
                  <a:pt x="96812" y="48368"/>
                </a:lnTo>
                <a:lnTo>
                  <a:pt x="138526" y="27522"/>
                </a:lnTo>
                <a:lnTo>
                  <a:pt x="188162" y="12236"/>
                </a:lnTo>
                <a:lnTo>
                  <a:pt x="245079" y="2945"/>
                </a:lnTo>
                <a:lnTo>
                  <a:pt x="308582" y="0"/>
                </a:lnTo>
                <a:lnTo>
                  <a:pt x="336105" y="607"/>
                </a:lnTo>
                <a:lnTo>
                  <a:pt x="390510" y="4965"/>
                </a:lnTo>
                <a:lnTo>
                  <a:pt x="443405" y="13699"/>
                </a:lnTo>
                <a:lnTo>
                  <a:pt x="490914" y="28104"/>
                </a:lnTo>
                <a:lnTo>
                  <a:pt x="532159" y="48451"/>
                </a:lnTo>
                <a:lnTo>
                  <a:pt x="565588" y="75110"/>
                </a:lnTo>
                <a:lnTo>
                  <a:pt x="590383" y="108301"/>
                </a:lnTo>
                <a:lnTo>
                  <a:pt x="597032" y="124559"/>
                </a:lnTo>
                <a:lnTo>
                  <a:pt x="265387" y="124559"/>
                </a:lnTo>
                <a:lnTo>
                  <a:pt x="244760" y="125083"/>
                </a:lnTo>
                <a:lnTo>
                  <a:pt x="199811" y="133979"/>
                </a:lnTo>
                <a:lnTo>
                  <a:pt x="167615" y="152083"/>
                </a:lnTo>
                <a:lnTo>
                  <a:pt x="173611" y="152648"/>
                </a:lnTo>
                <a:lnTo>
                  <a:pt x="180257" y="154184"/>
                </a:lnTo>
                <a:lnTo>
                  <a:pt x="218875" y="178614"/>
                </a:lnTo>
                <a:lnTo>
                  <a:pt x="229073" y="217371"/>
                </a:lnTo>
                <a:lnTo>
                  <a:pt x="227491" y="233650"/>
                </a:lnTo>
                <a:lnTo>
                  <a:pt x="204302" y="272140"/>
                </a:lnTo>
                <a:lnTo>
                  <a:pt x="154381" y="291241"/>
                </a:lnTo>
                <a:lnTo>
                  <a:pt x="132016" y="292441"/>
                </a:lnTo>
                <a:close/>
              </a:path>
              <a:path w="621030" h="657225">
                <a:moveTo>
                  <a:pt x="565072" y="271116"/>
                </a:moveTo>
                <a:lnTo>
                  <a:pt x="281133" y="271116"/>
                </a:lnTo>
                <a:lnTo>
                  <a:pt x="300999" y="269854"/>
                </a:lnTo>
                <a:lnTo>
                  <a:pt x="318202" y="265970"/>
                </a:lnTo>
                <a:lnTo>
                  <a:pt x="353808" y="239408"/>
                </a:lnTo>
                <a:lnTo>
                  <a:pt x="365730" y="201112"/>
                </a:lnTo>
                <a:lnTo>
                  <a:pt x="365232" y="190631"/>
                </a:lnTo>
                <a:lnTo>
                  <a:pt x="347862" y="150768"/>
                </a:lnTo>
                <a:lnTo>
                  <a:pt x="312711" y="130183"/>
                </a:lnTo>
                <a:lnTo>
                  <a:pt x="265387" y="124559"/>
                </a:lnTo>
                <a:lnTo>
                  <a:pt x="597032" y="124559"/>
                </a:lnTo>
                <a:lnTo>
                  <a:pt x="598287" y="127629"/>
                </a:lnTo>
                <a:lnTo>
                  <a:pt x="602991" y="148824"/>
                </a:lnTo>
                <a:lnTo>
                  <a:pt x="604491" y="171882"/>
                </a:lnTo>
                <a:lnTo>
                  <a:pt x="602170" y="200392"/>
                </a:lnTo>
                <a:lnTo>
                  <a:pt x="595426" y="225942"/>
                </a:lnTo>
                <a:lnTo>
                  <a:pt x="584253" y="248533"/>
                </a:lnTo>
                <a:lnTo>
                  <a:pt x="568646" y="268161"/>
                </a:lnTo>
                <a:lnTo>
                  <a:pt x="565072" y="271116"/>
                </a:lnTo>
                <a:close/>
              </a:path>
              <a:path w="621030" h="657225">
                <a:moveTo>
                  <a:pt x="609677" y="529783"/>
                </a:moveTo>
                <a:lnTo>
                  <a:pt x="261035" y="529783"/>
                </a:lnTo>
                <a:lnTo>
                  <a:pt x="289029" y="528450"/>
                </a:lnTo>
                <a:lnTo>
                  <a:pt x="313041" y="524272"/>
                </a:lnTo>
                <a:lnTo>
                  <a:pt x="349142" y="507359"/>
                </a:lnTo>
                <a:lnTo>
                  <a:pt x="375583" y="462301"/>
                </a:lnTo>
                <a:lnTo>
                  <a:pt x="377380" y="442348"/>
                </a:lnTo>
                <a:lnTo>
                  <a:pt x="376892" y="432217"/>
                </a:lnTo>
                <a:lnTo>
                  <a:pt x="359480" y="392762"/>
                </a:lnTo>
                <a:lnTo>
                  <a:pt x="324476" y="370938"/>
                </a:lnTo>
                <a:lnTo>
                  <a:pt x="280813" y="364077"/>
                </a:lnTo>
                <a:lnTo>
                  <a:pt x="250388" y="363959"/>
                </a:lnTo>
                <a:lnTo>
                  <a:pt x="250708" y="270999"/>
                </a:lnTo>
                <a:lnTo>
                  <a:pt x="565072" y="271116"/>
                </a:lnTo>
                <a:lnTo>
                  <a:pt x="548539" y="284785"/>
                </a:lnTo>
                <a:lnTo>
                  <a:pt x="523888" y="298335"/>
                </a:lnTo>
                <a:lnTo>
                  <a:pt x="494698" y="308813"/>
                </a:lnTo>
                <a:lnTo>
                  <a:pt x="460974" y="316220"/>
                </a:lnTo>
                <a:lnTo>
                  <a:pt x="460942" y="320925"/>
                </a:lnTo>
                <a:lnTo>
                  <a:pt x="525962" y="337104"/>
                </a:lnTo>
                <a:lnTo>
                  <a:pt x="577149" y="368013"/>
                </a:lnTo>
                <a:lnTo>
                  <a:pt x="610233" y="414713"/>
                </a:lnTo>
                <a:lnTo>
                  <a:pt x="621029" y="477465"/>
                </a:lnTo>
                <a:lnTo>
                  <a:pt x="620984" y="479786"/>
                </a:lnTo>
                <a:lnTo>
                  <a:pt x="620023" y="493737"/>
                </a:lnTo>
                <a:lnTo>
                  <a:pt x="616928" y="509354"/>
                </a:lnTo>
                <a:lnTo>
                  <a:pt x="611800" y="525091"/>
                </a:lnTo>
                <a:lnTo>
                  <a:pt x="609677" y="529783"/>
                </a:lnTo>
                <a:close/>
              </a:path>
              <a:path w="621030" h="657225">
                <a:moveTo>
                  <a:pt x="304795" y="657170"/>
                </a:moveTo>
                <a:lnTo>
                  <a:pt x="264610" y="655920"/>
                </a:lnTo>
                <a:lnTo>
                  <a:pt x="193730" y="646899"/>
                </a:lnTo>
                <a:lnTo>
                  <a:pt x="135284" y="629620"/>
                </a:lnTo>
                <a:lnTo>
                  <a:pt x="88025" y="606871"/>
                </a:lnTo>
                <a:lnTo>
                  <a:pt x="51613" y="579281"/>
                </a:lnTo>
                <a:lnTo>
                  <a:pt x="25345" y="547827"/>
                </a:lnTo>
                <a:lnTo>
                  <a:pt x="8932" y="513043"/>
                </a:lnTo>
                <a:lnTo>
                  <a:pt x="0" y="459534"/>
                </a:lnTo>
                <a:lnTo>
                  <a:pt x="584" y="445543"/>
                </a:lnTo>
                <a:lnTo>
                  <a:pt x="8897" y="407944"/>
                </a:lnTo>
                <a:lnTo>
                  <a:pt x="33241" y="369678"/>
                </a:lnTo>
                <a:lnTo>
                  <a:pt x="69288" y="346656"/>
                </a:lnTo>
                <a:lnTo>
                  <a:pt x="112600" y="339082"/>
                </a:lnTo>
                <a:lnTo>
                  <a:pt x="126562" y="339617"/>
                </a:lnTo>
                <a:lnTo>
                  <a:pt x="170760" y="351082"/>
                </a:lnTo>
                <a:lnTo>
                  <a:pt x="202936" y="379343"/>
                </a:lnTo>
                <a:lnTo>
                  <a:pt x="215162" y="420831"/>
                </a:lnTo>
                <a:lnTo>
                  <a:pt x="202847" y="465334"/>
                </a:lnTo>
                <a:lnTo>
                  <a:pt x="170525" y="492417"/>
                </a:lnTo>
                <a:lnTo>
                  <a:pt x="145479" y="503262"/>
                </a:lnTo>
                <a:lnTo>
                  <a:pt x="168728" y="514767"/>
                </a:lnTo>
                <a:lnTo>
                  <a:pt x="195736" y="523023"/>
                </a:lnTo>
                <a:lnTo>
                  <a:pt x="226504" y="528029"/>
                </a:lnTo>
                <a:lnTo>
                  <a:pt x="261035" y="529783"/>
                </a:lnTo>
                <a:lnTo>
                  <a:pt x="609677" y="529783"/>
                </a:lnTo>
                <a:lnTo>
                  <a:pt x="604630" y="540942"/>
                </a:lnTo>
                <a:lnTo>
                  <a:pt x="568259" y="585343"/>
                </a:lnTo>
                <a:lnTo>
                  <a:pt x="530762" y="610956"/>
                </a:lnTo>
                <a:lnTo>
                  <a:pt x="481854" y="632093"/>
                </a:lnTo>
                <a:lnTo>
                  <a:pt x="421118" y="648149"/>
                </a:lnTo>
                <a:lnTo>
                  <a:pt x="346992" y="656260"/>
                </a:lnTo>
                <a:lnTo>
                  <a:pt x="304795" y="6571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672317" y="2148243"/>
            <a:ext cx="1033462" cy="10334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621438" y="2982050"/>
            <a:ext cx="1126087" cy="17481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984447" y="306686"/>
            <a:ext cx="7313613" cy="993221"/>
          </a:xfrm>
          <a:prstGeom prst="rect">
            <a:avLst/>
          </a:prstGeom>
        </p:spPr>
        <p:txBody>
          <a:bodyPr vert="horz" wrap="square" lIns="0" tIns="825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6350">
              <a:spcBef>
                <a:spcPts val="65"/>
              </a:spcBef>
              <a:tabLst>
                <a:tab pos="1294448" algn="l"/>
              </a:tabLst>
            </a:pPr>
            <a:r>
              <a:rPr sz="3200" spc="102" dirty="0"/>
              <a:t>MODELLI	</a:t>
            </a:r>
            <a:r>
              <a:rPr sz="3200" spc="73" dirty="0"/>
              <a:t>ORGANIZZATIVI</a:t>
            </a:r>
            <a:r>
              <a:rPr sz="3200" spc="-18" dirty="0"/>
              <a:t> </a:t>
            </a:r>
            <a:r>
              <a:rPr sz="3200" spc="98" dirty="0"/>
              <a:t>DI</a:t>
            </a:r>
            <a:r>
              <a:rPr sz="3200" spc="-15" dirty="0"/>
              <a:t> </a:t>
            </a:r>
            <a:r>
              <a:rPr sz="3200" spc="130" dirty="0"/>
              <a:t>CONTROLLO</a:t>
            </a:r>
            <a:r>
              <a:rPr sz="3200" spc="-15" dirty="0"/>
              <a:t> </a:t>
            </a:r>
            <a:r>
              <a:rPr sz="3200" spc="123" dirty="0"/>
              <a:t>DEL</a:t>
            </a:r>
            <a:r>
              <a:rPr sz="3200" spc="-15" dirty="0"/>
              <a:t> </a:t>
            </a:r>
            <a:r>
              <a:rPr sz="3200" spc="65" dirty="0"/>
              <a:t>SISTEMA</a:t>
            </a:r>
            <a:r>
              <a:rPr sz="3200" spc="-15" dirty="0"/>
              <a:t> </a:t>
            </a:r>
            <a:r>
              <a:rPr sz="3200" spc="98" dirty="0"/>
              <a:t>DI</a:t>
            </a:r>
          </a:p>
        </p:txBody>
      </p:sp>
      <p:sp>
        <p:nvSpPr>
          <p:cNvPr id="8" name="object 8"/>
          <p:cNvSpPr/>
          <p:nvPr/>
        </p:nvSpPr>
        <p:spPr>
          <a:xfrm>
            <a:off x="5636457" y="3281404"/>
            <a:ext cx="1190625" cy="12430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158573" y="2495098"/>
            <a:ext cx="1190625" cy="12430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179320" y="3011808"/>
            <a:ext cx="1190625" cy="12430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697527" y="2225503"/>
            <a:ext cx="1190625" cy="12430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169783" y="4346457"/>
            <a:ext cx="142875" cy="142875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142875"/>
                </a:moveTo>
                <a:lnTo>
                  <a:pt x="115061" y="137250"/>
                </a:lnTo>
                <a:lnTo>
                  <a:pt x="92355" y="121923"/>
                </a:lnTo>
                <a:lnTo>
                  <a:pt x="77049" y="99213"/>
                </a:lnTo>
                <a:lnTo>
                  <a:pt x="71437" y="71437"/>
                </a:lnTo>
                <a:lnTo>
                  <a:pt x="77049" y="43624"/>
                </a:lnTo>
                <a:lnTo>
                  <a:pt x="92355" y="20917"/>
                </a:lnTo>
                <a:lnTo>
                  <a:pt x="115061" y="5611"/>
                </a:lnTo>
                <a:lnTo>
                  <a:pt x="142875" y="0"/>
                </a:lnTo>
                <a:lnTo>
                  <a:pt x="170688" y="5611"/>
                </a:lnTo>
                <a:lnTo>
                  <a:pt x="193394" y="20917"/>
                </a:lnTo>
                <a:lnTo>
                  <a:pt x="202167" y="33932"/>
                </a:lnTo>
                <a:lnTo>
                  <a:pt x="142875" y="33932"/>
                </a:lnTo>
                <a:lnTo>
                  <a:pt x="128274" y="36879"/>
                </a:lnTo>
                <a:lnTo>
                  <a:pt x="116353" y="44916"/>
                </a:lnTo>
                <a:lnTo>
                  <a:pt x="108317" y="56837"/>
                </a:lnTo>
                <a:lnTo>
                  <a:pt x="105370" y="71437"/>
                </a:lnTo>
                <a:lnTo>
                  <a:pt x="108317" y="86037"/>
                </a:lnTo>
                <a:lnTo>
                  <a:pt x="116353" y="97958"/>
                </a:lnTo>
                <a:lnTo>
                  <a:pt x="128274" y="105995"/>
                </a:lnTo>
                <a:lnTo>
                  <a:pt x="142875" y="108942"/>
                </a:lnTo>
                <a:lnTo>
                  <a:pt x="202143" y="108942"/>
                </a:lnTo>
                <a:lnTo>
                  <a:pt x="193394" y="121923"/>
                </a:lnTo>
                <a:lnTo>
                  <a:pt x="170688" y="137250"/>
                </a:lnTo>
                <a:lnTo>
                  <a:pt x="142875" y="142875"/>
                </a:lnTo>
                <a:close/>
              </a:path>
              <a:path w="285750" h="285750">
                <a:moveTo>
                  <a:pt x="202143" y="108942"/>
                </a:moveTo>
                <a:lnTo>
                  <a:pt x="142875" y="108942"/>
                </a:lnTo>
                <a:lnTo>
                  <a:pt x="157475" y="105995"/>
                </a:lnTo>
                <a:lnTo>
                  <a:pt x="169396" y="97958"/>
                </a:lnTo>
                <a:lnTo>
                  <a:pt x="177432" y="86037"/>
                </a:lnTo>
                <a:lnTo>
                  <a:pt x="180379" y="71437"/>
                </a:lnTo>
                <a:lnTo>
                  <a:pt x="177432" y="56837"/>
                </a:lnTo>
                <a:lnTo>
                  <a:pt x="169396" y="44916"/>
                </a:lnTo>
                <a:lnTo>
                  <a:pt x="157475" y="36879"/>
                </a:lnTo>
                <a:lnTo>
                  <a:pt x="142875" y="33932"/>
                </a:lnTo>
                <a:lnTo>
                  <a:pt x="202167" y="33932"/>
                </a:lnTo>
                <a:lnTo>
                  <a:pt x="208700" y="43624"/>
                </a:lnTo>
                <a:lnTo>
                  <a:pt x="214312" y="71437"/>
                </a:lnTo>
                <a:lnTo>
                  <a:pt x="208700" y="99213"/>
                </a:lnTo>
                <a:lnTo>
                  <a:pt x="202143" y="108942"/>
                </a:lnTo>
                <a:close/>
              </a:path>
              <a:path w="285750" h="285750">
                <a:moveTo>
                  <a:pt x="285750" y="285750"/>
                </a:moveTo>
                <a:lnTo>
                  <a:pt x="0" y="285750"/>
                </a:lnTo>
                <a:lnTo>
                  <a:pt x="0" y="232171"/>
                </a:lnTo>
                <a:lnTo>
                  <a:pt x="15631" y="200930"/>
                </a:lnTo>
                <a:lnTo>
                  <a:pt x="53589" y="178604"/>
                </a:lnTo>
                <a:lnTo>
                  <a:pt x="100471" y="165203"/>
                </a:lnTo>
                <a:lnTo>
                  <a:pt x="142875" y="160734"/>
                </a:lnTo>
                <a:lnTo>
                  <a:pt x="185278" y="165203"/>
                </a:lnTo>
                <a:lnTo>
                  <a:pt x="232160" y="178604"/>
                </a:lnTo>
                <a:lnTo>
                  <a:pt x="259469" y="194667"/>
                </a:lnTo>
                <a:lnTo>
                  <a:pt x="142875" y="194667"/>
                </a:lnTo>
                <a:lnTo>
                  <a:pt x="103437" y="198907"/>
                </a:lnTo>
                <a:lnTo>
                  <a:pt x="68479" y="209099"/>
                </a:lnTo>
                <a:lnTo>
                  <a:pt x="43483" y="221452"/>
                </a:lnTo>
                <a:lnTo>
                  <a:pt x="33932" y="232171"/>
                </a:lnTo>
                <a:lnTo>
                  <a:pt x="33932" y="251817"/>
                </a:lnTo>
                <a:lnTo>
                  <a:pt x="285750" y="251817"/>
                </a:lnTo>
                <a:lnTo>
                  <a:pt x="285750" y="285750"/>
                </a:lnTo>
                <a:close/>
              </a:path>
              <a:path w="285750" h="285750">
                <a:moveTo>
                  <a:pt x="285750" y="251817"/>
                </a:moveTo>
                <a:lnTo>
                  <a:pt x="251817" y="251817"/>
                </a:lnTo>
                <a:lnTo>
                  <a:pt x="251817" y="232171"/>
                </a:lnTo>
                <a:lnTo>
                  <a:pt x="242266" y="221452"/>
                </a:lnTo>
                <a:lnTo>
                  <a:pt x="217270" y="209099"/>
                </a:lnTo>
                <a:lnTo>
                  <a:pt x="182312" y="198907"/>
                </a:lnTo>
                <a:lnTo>
                  <a:pt x="142875" y="194667"/>
                </a:lnTo>
                <a:lnTo>
                  <a:pt x="259469" y="194667"/>
                </a:lnTo>
                <a:lnTo>
                  <a:pt x="270118" y="200930"/>
                </a:lnTo>
                <a:lnTo>
                  <a:pt x="285750" y="232171"/>
                </a:lnTo>
                <a:lnTo>
                  <a:pt x="285750" y="251817"/>
                </a:lnTo>
                <a:close/>
              </a:path>
            </a:pathLst>
          </a:custGeom>
          <a:solidFill>
            <a:srgbClr val="F195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700047" y="4089124"/>
            <a:ext cx="142875" cy="142875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142875"/>
                </a:moveTo>
                <a:lnTo>
                  <a:pt x="115061" y="137250"/>
                </a:lnTo>
                <a:lnTo>
                  <a:pt x="92355" y="121923"/>
                </a:lnTo>
                <a:lnTo>
                  <a:pt x="77049" y="99213"/>
                </a:lnTo>
                <a:lnTo>
                  <a:pt x="71437" y="71437"/>
                </a:lnTo>
                <a:lnTo>
                  <a:pt x="77049" y="43624"/>
                </a:lnTo>
                <a:lnTo>
                  <a:pt x="92355" y="20917"/>
                </a:lnTo>
                <a:lnTo>
                  <a:pt x="115061" y="5611"/>
                </a:lnTo>
                <a:lnTo>
                  <a:pt x="142875" y="0"/>
                </a:lnTo>
                <a:lnTo>
                  <a:pt x="170688" y="5611"/>
                </a:lnTo>
                <a:lnTo>
                  <a:pt x="193394" y="20917"/>
                </a:lnTo>
                <a:lnTo>
                  <a:pt x="202167" y="33932"/>
                </a:lnTo>
                <a:lnTo>
                  <a:pt x="142875" y="33932"/>
                </a:lnTo>
                <a:lnTo>
                  <a:pt x="128274" y="36879"/>
                </a:lnTo>
                <a:lnTo>
                  <a:pt x="116353" y="44916"/>
                </a:lnTo>
                <a:lnTo>
                  <a:pt x="108317" y="56837"/>
                </a:lnTo>
                <a:lnTo>
                  <a:pt x="105370" y="71437"/>
                </a:lnTo>
                <a:lnTo>
                  <a:pt x="108317" y="86037"/>
                </a:lnTo>
                <a:lnTo>
                  <a:pt x="116353" y="97958"/>
                </a:lnTo>
                <a:lnTo>
                  <a:pt x="128274" y="105995"/>
                </a:lnTo>
                <a:lnTo>
                  <a:pt x="142875" y="108942"/>
                </a:lnTo>
                <a:lnTo>
                  <a:pt x="202143" y="108942"/>
                </a:lnTo>
                <a:lnTo>
                  <a:pt x="193394" y="121923"/>
                </a:lnTo>
                <a:lnTo>
                  <a:pt x="170688" y="137250"/>
                </a:lnTo>
                <a:lnTo>
                  <a:pt x="142875" y="142875"/>
                </a:lnTo>
                <a:close/>
              </a:path>
              <a:path w="285750" h="285750">
                <a:moveTo>
                  <a:pt x="202143" y="108942"/>
                </a:moveTo>
                <a:lnTo>
                  <a:pt x="142875" y="108942"/>
                </a:lnTo>
                <a:lnTo>
                  <a:pt x="157475" y="105995"/>
                </a:lnTo>
                <a:lnTo>
                  <a:pt x="169396" y="97958"/>
                </a:lnTo>
                <a:lnTo>
                  <a:pt x="177432" y="86037"/>
                </a:lnTo>
                <a:lnTo>
                  <a:pt x="180379" y="71437"/>
                </a:lnTo>
                <a:lnTo>
                  <a:pt x="177432" y="56837"/>
                </a:lnTo>
                <a:lnTo>
                  <a:pt x="169396" y="44916"/>
                </a:lnTo>
                <a:lnTo>
                  <a:pt x="157475" y="36879"/>
                </a:lnTo>
                <a:lnTo>
                  <a:pt x="142875" y="33932"/>
                </a:lnTo>
                <a:lnTo>
                  <a:pt x="202167" y="33932"/>
                </a:lnTo>
                <a:lnTo>
                  <a:pt x="208700" y="43624"/>
                </a:lnTo>
                <a:lnTo>
                  <a:pt x="214312" y="71437"/>
                </a:lnTo>
                <a:lnTo>
                  <a:pt x="208700" y="99213"/>
                </a:lnTo>
                <a:lnTo>
                  <a:pt x="202143" y="108942"/>
                </a:lnTo>
                <a:close/>
              </a:path>
              <a:path w="285750" h="285750">
                <a:moveTo>
                  <a:pt x="285750" y="285750"/>
                </a:moveTo>
                <a:lnTo>
                  <a:pt x="0" y="285750"/>
                </a:lnTo>
                <a:lnTo>
                  <a:pt x="0" y="232171"/>
                </a:lnTo>
                <a:lnTo>
                  <a:pt x="15631" y="200930"/>
                </a:lnTo>
                <a:lnTo>
                  <a:pt x="53589" y="178604"/>
                </a:lnTo>
                <a:lnTo>
                  <a:pt x="100471" y="165203"/>
                </a:lnTo>
                <a:lnTo>
                  <a:pt x="142875" y="160734"/>
                </a:lnTo>
                <a:lnTo>
                  <a:pt x="185278" y="165203"/>
                </a:lnTo>
                <a:lnTo>
                  <a:pt x="232160" y="178604"/>
                </a:lnTo>
                <a:lnTo>
                  <a:pt x="259469" y="194667"/>
                </a:lnTo>
                <a:lnTo>
                  <a:pt x="142875" y="194667"/>
                </a:lnTo>
                <a:lnTo>
                  <a:pt x="103437" y="198907"/>
                </a:lnTo>
                <a:lnTo>
                  <a:pt x="68479" y="209099"/>
                </a:lnTo>
                <a:lnTo>
                  <a:pt x="43483" y="221452"/>
                </a:lnTo>
                <a:lnTo>
                  <a:pt x="33932" y="232171"/>
                </a:lnTo>
                <a:lnTo>
                  <a:pt x="33932" y="251817"/>
                </a:lnTo>
                <a:lnTo>
                  <a:pt x="285750" y="251817"/>
                </a:lnTo>
                <a:lnTo>
                  <a:pt x="285750" y="285750"/>
                </a:lnTo>
                <a:close/>
              </a:path>
              <a:path w="285750" h="285750">
                <a:moveTo>
                  <a:pt x="285750" y="251817"/>
                </a:moveTo>
                <a:lnTo>
                  <a:pt x="251817" y="251817"/>
                </a:lnTo>
                <a:lnTo>
                  <a:pt x="251817" y="232171"/>
                </a:lnTo>
                <a:lnTo>
                  <a:pt x="242266" y="221452"/>
                </a:lnTo>
                <a:lnTo>
                  <a:pt x="217270" y="209099"/>
                </a:lnTo>
                <a:lnTo>
                  <a:pt x="182312" y="198907"/>
                </a:lnTo>
                <a:lnTo>
                  <a:pt x="142875" y="194667"/>
                </a:lnTo>
                <a:lnTo>
                  <a:pt x="259469" y="194667"/>
                </a:lnTo>
                <a:lnTo>
                  <a:pt x="270118" y="200930"/>
                </a:lnTo>
                <a:lnTo>
                  <a:pt x="285750" y="232171"/>
                </a:lnTo>
                <a:lnTo>
                  <a:pt x="285750" y="251817"/>
                </a:lnTo>
                <a:close/>
              </a:path>
            </a:pathLst>
          </a:custGeom>
          <a:solidFill>
            <a:srgbClr val="F195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695962" y="3558119"/>
            <a:ext cx="142875" cy="142875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142875"/>
                </a:moveTo>
                <a:lnTo>
                  <a:pt x="115061" y="137250"/>
                </a:lnTo>
                <a:lnTo>
                  <a:pt x="92355" y="121923"/>
                </a:lnTo>
                <a:lnTo>
                  <a:pt x="77049" y="99213"/>
                </a:lnTo>
                <a:lnTo>
                  <a:pt x="71437" y="71437"/>
                </a:lnTo>
                <a:lnTo>
                  <a:pt x="77049" y="43624"/>
                </a:lnTo>
                <a:lnTo>
                  <a:pt x="92355" y="20917"/>
                </a:lnTo>
                <a:lnTo>
                  <a:pt x="115061" y="5611"/>
                </a:lnTo>
                <a:lnTo>
                  <a:pt x="142875" y="0"/>
                </a:lnTo>
                <a:lnTo>
                  <a:pt x="170688" y="5611"/>
                </a:lnTo>
                <a:lnTo>
                  <a:pt x="193394" y="20917"/>
                </a:lnTo>
                <a:lnTo>
                  <a:pt x="202167" y="33932"/>
                </a:lnTo>
                <a:lnTo>
                  <a:pt x="142875" y="33932"/>
                </a:lnTo>
                <a:lnTo>
                  <a:pt x="128274" y="36879"/>
                </a:lnTo>
                <a:lnTo>
                  <a:pt x="116353" y="44916"/>
                </a:lnTo>
                <a:lnTo>
                  <a:pt x="108317" y="56837"/>
                </a:lnTo>
                <a:lnTo>
                  <a:pt x="105370" y="71437"/>
                </a:lnTo>
                <a:lnTo>
                  <a:pt x="108317" y="86037"/>
                </a:lnTo>
                <a:lnTo>
                  <a:pt x="116353" y="97958"/>
                </a:lnTo>
                <a:lnTo>
                  <a:pt x="128274" y="105995"/>
                </a:lnTo>
                <a:lnTo>
                  <a:pt x="142875" y="108942"/>
                </a:lnTo>
                <a:lnTo>
                  <a:pt x="202143" y="108942"/>
                </a:lnTo>
                <a:lnTo>
                  <a:pt x="193394" y="121923"/>
                </a:lnTo>
                <a:lnTo>
                  <a:pt x="170688" y="137250"/>
                </a:lnTo>
                <a:lnTo>
                  <a:pt x="142875" y="142875"/>
                </a:lnTo>
                <a:close/>
              </a:path>
              <a:path w="285750" h="285750">
                <a:moveTo>
                  <a:pt x="202143" y="108942"/>
                </a:moveTo>
                <a:lnTo>
                  <a:pt x="142875" y="108942"/>
                </a:lnTo>
                <a:lnTo>
                  <a:pt x="157475" y="105995"/>
                </a:lnTo>
                <a:lnTo>
                  <a:pt x="169396" y="97958"/>
                </a:lnTo>
                <a:lnTo>
                  <a:pt x="177432" y="86037"/>
                </a:lnTo>
                <a:lnTo>
                  <a:pt x="180379" y="71437"/>
                </a:lnTo>
                <a:lnTo>
                  <a:pt x="177432" y="56837"/>
                </a:lnTo>
                <a:lnTo>
                  <a:pt x="169396" y="44916"/>
                </a:lnTo>
                <a:lnTo>
                  <a:pt x="157475" y="36879"/>
                </a:lnTo>
                <a:lnTo>
                  <a:pt x="142875" y="33932"/>
                </a:lnTo>
                <a:lnTo>
                  <a:pt x="202167" y="33932"/>
                </a:lnTo>
                <a:lnTo>
                  <a:pt x="208700" y="43624"/>
                </a:lnTo>
                <a:lnTo>
                  <a:pt x="214312" y="71437"/>
                </a:lnTo>
                <a:lnTo>
                  <a:pt x="208700" y="99213"/>
                </a:lnTo>
                <a:lnTo>
                  <a:pt x="202143" y="108942"/>
                </a:lnTo>
                <a:close/>
              </a:path>
              <a:path w="285750" h="285750">
                <a:moveTo>
                  <a:pt x="285750" y="285750"/>
                </a:moveTo>
                <a:lnTo>
                  <a:pt x="0" y="285750"/>
                </a:lnTo>
                <a:lnTo>
                  <a:pt x="0" y="232171"/>
                </a:lnTo>
                <a:lnTo>
                  <a:pt x="15631" y="200930"/>
                </a:lnTo>
                <a:lnTo>
                  <a:pt x="53589" y="178604"/>
                </a:lnTo>
                <a:lnTo>
                  <a:pt x="100471" y="165203"/>
                </a:lnTo>
                <a:lnTo>
                  <a:pt x="142875" y="160734"/>
                </a:lnTo>
                <a:lnTo>
                  <a:pt x="185278" y="165203"/>
                </a:lnTo>
                <a:lnTo>
                  <a:pt x="232160" y="178604"/>
                </a:lnTo>
                <a:lnTo>
                  <a:pt x="259469" y="194667"/>
                </a:lnTo>
                <a:lnTo>
                  <a:pt x="142875" y="194667"/>
                </a:lnTo>
                <a:lnTo>
                  <a:pt x="103437" y="198907"/>
                </a:lnTo>
                <a:lnTo>
                  <a:pt x="68479" y="209099"/>
                </a:lnTo>
                <a:lnTo>
                  <a:pt x="43483" y="221452"/>
                </a:lnTo>
                <a:lnTo>
                  <a:pt x="33932" y="232171"/>
                </a:lnTo>
                <a:lnTo>
                  <a:pt x="33932" y="251817"/>
                </a:lnTo>
                <a:lnTo>
                  <a:pt x="285750" y="251817"/>
                </a:lnTo>
                <a:lnTo>
                  <a:pt x="285750" y="285750"/>
                </a:lnTo>
                <a:close/>
              </a:path>
              <a:path w="285750" h="285750">
                <a:moveTo>
                  <a:pt x="285750" y="251817"/>
                </a:moveTo>
                <a:lnTo>
                  <a:pt x="251817" y="251817"/>
                </a:lnTo>
                <a:lnTo>
                  <a:pt x="251817" y="232171"/>
                </a:lnTo>
                <a:lnTo>
                  <a:pt x="242266" y="221452"/>
                </a:lnTo>
                <a:lnTo>
                  <a:pt x="217270" y="209099"/>
                </a:lnTo>
                <a:lnTo>
                  <a:pt x="182312" y="198907"/>
                </a:lnTo>
                <a:lnTo>
                  <a:pt x="142875" y="194667"/>
                </a:lnTo>
                <a:lnTo>
                  <a:pt x="259469" y="194667"/>
                </a:lnTo>
                <a:lnTo>
                  <a:pt x="270118" y="200930"/>
                </a:lnTo>
                <a:lnTo>
                  <a:pt x="285750" y="232171"/>
                </a:lnTo>
                <a:lnTo>
                  <a:pt x="285750" y="251817"/>
                </a:lnTo>
                <a:close/>
              </a:path>
            </a:pathLst>
          </a:custGeom>
          <a:solidFill>
            <a:srgbClr val="F195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177952" y="3819535"/>
            <a:ext cx="142875" cy="142875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142875"/>
                </a:moveTo>
                <a:lnTo>
                  <a:pt x="115061" y="137250"/>
                </a:lnTo>
                <a:lnTo>
                  <a:pt x="92355" y="121923"/>
                </a:lnTo>
                <a:lnTo>
                  <a:pt x="77049" y="99213"/>
                </a:lnTo>
                <a:lnTo>
                  <a:pt x="71437" y="71437"/>
                </a:lnTo>
                <a:lnTo>
                  <a:pt x="77049" y="43624"/>
                </a:lnTo>
                <a:lnTo>
                  <a:pt x="92355" y="20917"/>
                </a:lnTo>
                <a:lnTo>
                  <a:pt x="115061" y="5611"/>
                </a:lnTo>
                <a:lnTo>
                  <a:pt x="142875" y="0"/>
                </a:lnTo>
                <a:lnTo>
                  <a:pt x="170688" y="5611"/>
                </a:lnTo>
                <a:lnTo>
                  <a:pt x="193394" y="20917"/>
                </a:lnTo>
                <a:lnTo>
                  <a:pt x="202167" y="33932"/>
                </a:lnTo>
                <a:lnTo>
                  <a:pt x="142875" y="33932"/>
                </a:lnTo>
                <a:lnTo>
                  <a:pt x="128274" y="36879"/>
                </a:lnTo>
                <a:lnTo>
                  <a:pt x="116353" y="44916"/>
                </a:lnTo>
                <a:lnTo>
                  <a:pt x="108317" y="56837"/>
                </a:lnTo>
                <a:lnTo>
                  <a:pt x="105370" y="71437"/>
                </a:lnTo>
                <a:lnTo>
                  <a:pt x="108317" y="86037"/>
                </a:lnTo>
                <a:lnTo>
                  <a:pt x="116353" y="97958"/>
                </a:lnTo>
                <a:lnTo>
                  <a:pt x="128274" y="105995"/>
                </a:lnTo>
                <a:lnTo>
                  <a:pt x="142875" y="108942"/>
                </a:lnTo>
                <a:lnTo>
                  <a:pt x="202143" y="108942"/>
                </a:lnTo>
                <a:lnTo>
                  <a:pt x="193394" y="121923"/>
                </a:lnTo>
                <a:lnTo>
                  <a:pt x="170688" y="137250"/>
                </a:lnTo>
                <a:lnTo>
                  <a:pt x="142875" y="142875"/>
                </a:lnTo>
                <a:close/>
              </a:path>
              <a:path w="285750" h="285750">
                <a:moveTo>
                  <a:pt x="202143" y="108942"/>
                </a:moveTo>
                <a:lnTo>
                  <a:pt x="142875" y="108942"/>
                </a:lnTo>
                <a:lnTo>
                  <a:pt x="157475" y="105995"/>
                </a:lnTo>
                <a:lnTo>
                  <a:pt x="169396" y="97958"/>
                </a:lnTo>
                <a:lnTo>
                  <a:pt x="177432" y="86037"/>
                </a:lnTo>
                <a:lnTo>
                  <a:pt x="180379" y="71437"/>
                </a:lnTo>
                <a:lnTo>
                  <a:pt x="177432" y="56837"/>
                </a:lnTo>
                <a:lnTo>
                  <a:pt x="169396" y="44916"/>
                </a:lnTo>
                <a:lnTo>
                  <a:pt x="157475" y="36879"/>
                </a:lnTo>
                <a:lnTo>
                  <a:pt x="142875" y="33932"/>
                </a:lnTo>
                <a:lnTo>
                  <a:pt x="202167" y="33932"/>
                </a:lnTo>
                <a:lnTo>
                  <a:pt x="208700" y="43624"/>
                </a:lnTo>
                <a:lnTo>
                  <a:pt x="214312" y="71437"/>
                </a:lnTo>
                <a:lnTo>
                  <a:pt x="208700" y="99213"/>
                </a:lnTo>
                <a:lnTo>
                  <a:pt x="202143" y="108942"/>
                </a:lnTo>
                <a:close/>
              </a:path>
              <a:path w="285750" h="285750">
                <a:moveTo>
                  <a:pt x="285750" y="285750"/>
                </a:moveTo>
                <a:lnTo>
                  <a:pt x="0" y="285750"/>
                </a:lnTo>
                <a:lnTo>
                  <a:pt x="0" y="232171"/>
                </a:lnTo>
                <a:lnTo>
                  <a:pt x="15631" y="200930"/>
                </a:lnTo>
                <a:lnTo>
                  <a:pt x="53589" y="178604"/>
                </a:lnTo>
                <a:lnTo>
                  <a:pt x="100471" y="165203"/>
                </a:lnTo>
                <a:lnTo>
                  <a:pt x="142875" y="160734"/>
                </a:lnTo>
                <a:lnTo>
                  <a:pt x="185278" y="165203"/>
                </a:lnTo>
                <a:lnTo>
                  <a:pt x="232160" y="178604"/>
                </a:lnTo>
                <a:lnTo>
                  <a:pt x="259469" y="194667"/>
                </a:lnTo>
                <a:lnTo>
                  <a:pt x="142875" y="194667"/>
                </a:lnTo>
                <a:lnTo>
                  <a:pt x="103437" y="198907"/>
                </a:lnTo>
                <a:lnTo>
                  <a:pt x="68479" y="209099"/>
                </a:lnTo>
                <a:lnTo>
                  <a:pt x="43483" y="221452"/>
                </a:lnTo>
                <a:lnTo>
                  <a:pt x="33932" y="232171"/>
                </a:lnTo>
                <a:lnTo>
                  <a:pt x="33932" y="251817"/>
                </a:lnTo>
                <a:lnTo>
                  <a:pt x="285750" y="251817"/>
                </a:lnTo>
                <a:lnTo>
                  <a:pt x="285750" y="285750"/>
                </a:lnTo>
                <a:close/>
              </a:path>
              <a:path w="285750" h="285750">
                <a:moveTo>
                  <a:pt x="285750" y="251817"/>
                </a:moveTo>
                <a:lnTo>
                  <a:pt x="251817" y="251817"/>
                </a:lnTo>
                <a:lnTo>
                  <a:pt x="251817" y="232171"/>
                </a:lnTo>
                <a:lnTo>
                  <a:pt x="242266" y="221452"/>
                </a:lnTo>
                <a:lnTo>
                  <a:pt x="217270" y="209099"/>
                </a:lnTo>
                <a:lnTo>
                  <a:pt x="182312" y="198907"/>
                </a:lnTo>
                <a:lnTo>
                  <a:pt x="142875" y="194667"/>
                </a:lnTo>
                <a:lnTo>
                  <a:pt x="259469" y="194667"/>
                </a:lnTo>
                <a:lnTo>
                  <a:pt x="270118" y="200930"/>
                </a:lnTo>
                <a:lnTo>
                  <a:pt x="285750" y="232171"/>
                </a:lnTo>
                <a:lnTo>
                  <a:pt x="285750" y="251817"/>
                </a:lnTo>
                <a:close/>
              </a:path>
            </a:pathLst>
          </a:custGeom>
          <a:solidFill>
            <a:srgbClr val="F195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647689" y="4089124"/>
            <a:ext cx="142875" cy="142875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142875"/>
                </a:moveTo>
                <a:lnTo>
                  <a:pt x="115061" y="137250"/>
                </a:lnTo>
                <a:lnTo>
                  <a:pt x="92355" y="121923"/>
                </a:lnTo>
                <a:lnTo>
                  <a:pt x="77049" y="99213"/>
                </a:lnTo>
                <a:lnTo>
                  <a:pt x="71437" y="71437"/>
                </a:lnTo>
                <a:lnTo>
                  <a:pt x="77049" y="43624"/>
                </a:lnTo>
                <a:lnTo>
                  <a:pt x="92355" y="20917"/>
                </a:lnTo>
                <a:lnTo>
                  <a:pt x="115061" y="5611"/>
                </a:lnTo>
                <a:lnTo>
                  <a:pt x="142875" y="0"/>
                </a:lnTo>
                <a:lnTo>
                  <a:pt x="170688" y="5611"/>
                </a:lnTo>
                <a:lnTo>
                  <a:pt x="193394" y="20917"/>
                </a:lnTo>
                <a:lnTo>
                  <a:pt x="202167" y="33932"/>
                </a:lnTo>
                <a:lnTo>
                  <a:pt x="142875" y="33932"/>
                </a:lnTo>
                <a:lnTo>
                  <a:pt x="128274" y="36879"/>
                </a:lnTo>
                <a:lnTo>
                  <a:pt x="116353" y="44916"/>
                </a:lnTo>
                <a:lnTo>
                  <a:pt x="108317" y="56837"/>
                </a:lnTo>
                <a:lnTo>
                  <a:pt x="105370" y="71437"/>
                </a:lnTo>
                <a:lnTo>
                  <a:pt x="108317" y="86037"/>
                </a:lnTo>
                <a:lnTo>
                  <a:pt x="116353" y="97958"/>
                </a:lnTo>
                <a:lnTo>
                  <a:pt x="128274" y="105995"/>
                </a:lnTo>
                <a:lnTo>
                  <a:pt x="142875" y="108942"/>
                </a:lnTo>
                <a:lnTo>
                  <a:pt x="202143" y="108942"/>
                </a:lnTo>
                <a:lnTo>
                  <a:pt x="193394" y="121923"/>
                </a:lnTo>
                <a:lnTo>
                  <a:pt x="170688" y="137250"/>
                </a:lnTo>
                <a:lnTo>
                  <a:pt x="142875" y="142875"/>
                </a:lnTo>
                <a:close/>
              </a:path>
              <a:path w="285750" h="285750">
                <a:moveTo>
                  <a:pt x="202143" y="108942"/>
                </a:moveTo>
                <a:lnTo>
                  <a:pt x="142875" y="108942"/>
                </a:lnTo>
                <a:lnTo>
                  <a:pt x="157475" y="105995"/>
                </a:lnTo>
                <a:lnTo>
                  <a:pt x="169396" y="97958"/>
                </a:lnTo>
                <a:lnTo>
                  <a:pt x="177432" y="86037"/>
                </a:lnTo>
                <a:lnTo>
                  <a:pt x="180379" y="71437"/>
                </a:lnTo>
                <a:lnTo>
                  <a:pt x="177432" y="56837"/>
                </a:lnTo>
                <a:lnTo>
                  <a:pt x="169396" y="44916"/>
                </a:lnTo>
                <a:lnTo>
                  <a:pt x="157475" y="36879"/>
                </a:lnTo>
                <a:lnTo>
                  <a:pt x="142875" y="33932"/>
                </a:lnTo>
                <a:lnTo>
                  <a:pt x="202167" y="33932"/>
                </a:lnTo>
                <a:lnTo>
                  <a:pt x="208700" y="43624"/>
                </a:lnTo>
                <a:lnTo>
                  <a:pt x="214312" y="71437"/>
                </a:lnTo>
                <a:lnTo>
                  <a:pt x="208700" y="99213"/>
                </a:lnTo>
                <a:lnTo>
                  <a:pt x="202143" y="108942"/>
                </a:lnTo>
                <a:close/>
              </a:path>
              <a:path w="285750" h="285750">
                <a:moveTo>
                  <a:pt x="285750" y="285750"/>
                </a:moveTo>
                <a:lnTo>
                  <a:pt x="0" y="285750"/>
                </a:lnTo>
                <a:lnTo>
                  <a:pt x="0" y="232171"/>
                </a:lnTo>
                <a:lnTo>
                  <a:pt x="15631" y="200930"/>
                </a:lnTo>
                <a:lnTo>
                  <a:pt x="53589" y="178604"/>
                </a:lnTo>
                <a:lnTo>
                  <a:pt x="100471" y="165203"/>
                </a:lnTo>
                <a:lnTo>
                  <a:pt x="142875" y="160734"/>
                </a:lnTo>
                <a:lnTo>
                  <a:pt x="185278" y="165203"/>
                </a:lnTo>
                <a:lnTo>
                  <a:pt x="232160" y="178604"/>
                </a:lnTo>
                <a:lnTo>
                  <a:pt x="259469" y="194667"/>
                </a:lnTo>
                <a:lnTo>
                  <a:pt x="142875" y="194667"/>
                </a:lnTo>
                <a:lnTo>
                  <a:pt x="103437" y="198907"/>
                </a:lnTo>
                <a:lnTo>
                  <a:pt x="68479" y="209099"/>
                </a:lnTo>
                <a:lnTo>
                  <a:pt x="43483" y="221452"/>
                </a:lnTo>
                <a:lnTo>
                  <a:pt x="33932" y="232171"/>
                </a:lnTo>
                <a:lnTo>
                  <a:pt x="33932" y="251817"/>
                </a:lnTo>
                <a:lnTo>
                  <a:pt x="285750" y="251817"/>
                </a:lnTo>
                <a:lnTo>
                  <a:pt x="285750" y="285750"/>
                </a:lnTo>
                <a:close/>
              </a:path>
              <a:path w="285750" h="285750">
                <a:moveTo>
                  <a:pt x="285750" y="251817"/>
                </a:moveTo>
                <a:lnTo>
                  <a:pt x="251817" y="251817"/>
                </a:lnTo>
                <a:lnTo>
                  <a:pt x="251817" y="232171"/>
                </a:lnTo>
                <a:lnTo>
                  <a:pt x="242266" y="221452"/>
                </a:lnTo>
                <a:lnTo>
                  <a:pt x="217270" y="209099"/>
                </a:lnTo>
                <a:lnTo>
                  <a:pt x="182312" y="198907"/>
                </a:lnTo>
                <a:lnTo>
                  <a:pt x="142875" y="194667"/>
                </a:lnTo>
                <a:lnTo>
                  <a:pt x="259469" y="194667"/>
                </a:lnTo>
                <a:lnTo>
                  <a:pt x="270118" y="200930"/>
                </a:lnTo>
                <a:lnTo>
                  <a:pt x="285750" y="232171"/>
                </a:lnTo>
                <a:lnTo>
                  <a:pt x="285750" y="251817"/>
                </a:lnTo>
                <a:close/>
              </a:path>
            </a:pathLst>
          </a:custGeom>
          <a:solidFill>
            <a:srgbClr val="F195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668112" y="3566288"/>
            <a:ext cx="142875" cy="142875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142875"/>
                </a:moveTo>
                <a:lnTo>
                  <a:pt x="115061" y="137250"/>
                </a:lnTo>
                <a:lnTo>
                  <a:pt x="92355" y="121923"/>
                </a:lnTo>
                <a:lnTo>
                  <a:pt x="77049" y="99213"/>
                </a:lnTo>
                <a:lnTo>
                  <a:pt x="71437" y="71437"/>
                </a:lnTo>
                <a:lnTo>
                  <a:pt x="77049" y="43624"/>
                </a:lnTo>
                <a:lnTo>
                  <a:pt x="92355" y="20917"/>
                </a:lnTo>
                <a:lnTo>
                  <a:pt x="115061" y="5611"/>
                </a:lnTo>
                <a:lnTo>
                  <a:pt x="142875" y="0"/>
                </a:lnTo>
                <a:lnTo>
                  <a:pt x="170688" y="5611"/>
                </a:lnTo>
                <a:lnTo>
                  <a:pt x="193394" y="20917"/>
                </a:lnTo>
                <a:lnTo>
                  <a:pt x="202167" y="33932"/>
                </a:lnTo>
                <a:lnTo>
                  <a:pt x="142875" y="33932"/>
                </a:lnTo>
                <a:lnTo>
                  <a:pt x="128274" y="36879"/>
                </a:lnTo>
                <a:lnTo>
                  <a:pt x="116353" y="44916"/>
                </a:lnTo>
                <a:lnTo>
                  <a:pt x="108317" y="56837"/>
                </a:lnTo>
                <a:lnTo>
                  <a:pt x="105370" y="71437"/>
                </a:lnTo>
                <a:lnTo>
                  <a:pt x="108317" y="86037"/>
                </a:lnTo>
                <a:lnTo>
                  <a:pt x="116353" y="97958"/>
                </a:lnTo>
                <a:lnTo>
                  <a:pt x="128274" y="105995"/>
                </a:lnTo>
                <a:lnTo>
                  <a:pt x="142875" y="108942"/>
                </a:lnTo>
                <a:lnTo>
                  <a:pt x="202143" y="108942"/>
                </a:lnTo>
                <a:lnTo>
                  <a:pt x="193394" y="121923"/>
                </a:lnTo>
                <a:lnTo>
                  <a:pt x="170688" y="137250"/>
                </a:lnTo>
                <a:lnTo>
                  <a:pt x="142875" y="142875"/>
                </a:lnTo>
                <a:close/>
              </a:path>
              <a:path w="285750" h="285750">
                <a:moveTo>
                  <a:pt x="202143" y="108942"/>
                </a:moveTo>
                <a:lnTo>
                  <a:pt x="142875" y="108942"/>
                </a:lnTo>
                <a:lnTo>
                  <a:pt x="157475" y="105995"/>
                </a:lnTo>
                <a:lnTo>
                  <a:pt x="169396" y="97958"/>
                </a:lnTo>
                <a:lnTo>
                  <a:pt x="177432" y="86037"/>
                </a:lnTo>
                <a:lnTo>
                  <a:pt x="180379" y="71437"/>
                </a:lnTo>
                <a:lnTo>
                  <a:pt x="177432" y="56837"/>
                </a:lnTo>
                <a:lnTo>
                  <a:pt x="169396" y="44916"/>
                </a:lnTo>
                <a:lnTo>
                  <a:pt x="157475" y="36879"/>
                </a:lnTo>
                <a:lnTo>
                  <a:pt x="142875" y="33932"/>
                </a:lnTo>
                <a:lnTo>
                  <a:pt x="202167" y="33932"/>
                </a:lnTo>
                <a:lnTo>
                  <a:pt x="208700" y="43624"/>
                </a:lnTo>
                <a:lnTo>
                  <a:pt x="214312" y="71437"/>
                </a:lnTo>
                <a:lnTo>
                  <a:pt x="208700" y="99213"/>
                </a:lnTo>
                <a:lnTo>
                  <a:pt x="202143" y="108942"/>
                </a:lnTo>
                <a:close/>
              </a:path>
              <a:path w="285750" h="285750">
                <a:moveTo>
                  <a:pt x="285750" y="285750"/>
                </a:moveTo>
                <a:lnTo>
                  <a:pt x="0" y="285750"/>
                </a:lnTo>
                <a:lnTo>
                  <a:pt x="0" y="232171"/>
                </a:lnTo>
                <a:lnTo>
                  <a:pt x="15631" y="200930"/>
                </a:lnTo>
                <a:lnTo>
                  <a:pt x="53589" y="178604"/>
                </a:lnTo>
                <a:lnTo>
                  <a:pt x="100471" y="165203"/>
                </a:lnTo>
                <a:lnTo>
                  <a:pt x="142875" y="160734"/>
                </a:lnTo>
                <a:lnTo>
                  <a:pt x="185278" y="165203"/>
                </a:lnTo>
                <a:lnTo>
                  <a:pt x="232160" y="178604"/>
                </a:lnTo>
                <a:lnTo>
                  <a:pt x="259469" y="194667"/>
                </a:lnTo>
                <a:lnTo>
                  <a:pt x="142875" y="194667"/>
                </a:lnTo>
                <a:lnTo>
                  <a:pt x="103437" y="198907"/>
                </a:lnTo>
                <a:lnTo>
                  <a:pt x="68479" y="209099"/>
                </a:lnTo>
                <a:lnTo>
                  <a:pt x="43483" y="221452"/>
                </a:lnTo>
                <a:lnTo>
                  <a:pt x="33932" y="232171"/>
                </a:lnTo>
                <a:lnTo>
                  <a:pt x="33932" y="251817"/>
                </a:lnTo>
                <a:lnTo>
                  <a:pt x="285750" y="251817"/>
                </a:lnTo>
                <a:lnTo>
                  <a:pt x="285750" y="285750"/>
                </a:lnTo>
                <a:close/>
              </a:path>
              <a:path w="285750" h="285750">
                <a:moveTo>
                  <a:pt x="285750" y="251817"/>
                </a:moveTo>
                <a:lnTo>
                  <a:pt x="251817" y="251817"/>
                </a:lnTo>
                <a:lnTo>
                  <a:pt x="251817" y="232171"/>
                </a:lnTo>
                <a:lnTo>
                  <a:pt x="242266" y="221452"/>
                </a:lnTo>
                <a:lnTo>
                  <a:pt x="217270" y="209099"/>
                </a:lnTo>
                <a:lnTo>
                  <a:pt x="182312" y="198907"/>
                </a:lnTo>
                <a:lnTo>
                  <a:pt x="142875" y="194667"/>
                </a:lnTo>
                <a:lnTo>
                  <a:pt x="259469" y="194667"/>
                </a:lnTo>
                <a:lnTo>
                  <a:pt x="270118" y="200930"/>
                </a:lnTo>
                <a:lnTo>
                  <a:pt x="285750" y="232171"/>
                </a:lnTo>
                <a:lnTo>
                  <a:pt x="285750" y="251817"/>
                </a:lnTo>
                <a:close/>
              </a:path>
            </a:pathLst>
          </a:custGeom>
          <a:solidFill>
            <a:srgbClr val="F195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708959" y="3035281"/>
            <a:ext cx="142875" cy="142875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142875"/>
                </a:moveTo>
                <a:lnTo>
                  <a:pt x="115061" y="137250"/>
                </a:lnTo>
                <a:lnTo>
                  <a:pt x="92355" y="121923"/>
                </a:lnTo>
                <a:lnTo>
                  <a:pt x="77049" y="99213"/>
                </a:lnTo>
                <a:lnTo>
                  <a:pt x="71437" y="71437"/>
                </a:lnTo>
                <a:lnTo>
                  <a:pt x="77049" y="43624"/>
                </a:lnTo>
                <a:lnTo>
                  <a:pt x="92355" y="20917"/>
                </a:lnTo>
                <a:lnTo>
                  <a:pt x="115061" y="5611"/>
                </a:lnTo>
                <a:lnTo>
                  <a:pt x="142875" y="0"/>
                </a:lnTo>
                <a:lnTo>
                  <a:pt x="170688" y="5611"/>
                </a:lnTo>
                <a:lnTo>
                  <a:pt x="193394" y="20917"/>
                </a:lnTo>
                <a:lnTo>
                  <a:pt x="202167" y="33932"/>
                </a:lnTo>
                <a:lnTo>
                  <a:pt x="142875" y="33932"/>
                </a:lnTo>
                <a:lnTo>
                  <a:pt x="128274" y="36879"/>
                </a:lnTo>
                <a:lnTo>
                  <a:pt x="116353" y="44916"/>
                </a:lnTo>
                <a:lnTo>
                  <a:pt x="108317" y="56837"/>
                </a:lnTo>
                <a:lnTo>
                  <a:pt x="105370" y="71437"/>
                </a:lnTo>
                <a:lnTo>
                  <a:pt x="108317" y="86037"/>
                </a:lnTo>
                <a:lnTo>
                  <a:pt x="116353" y="97958"/>
                </a:lnTo>
                <a:lnTo>
                  <a:pt x="128274" y="105995"/>
                </a:lnTo>
                <a:lnTo>
                  <a:pt x="142875" y="108942"/>
                </a:lnTo>
                <a:lnTo>
                  <a:pt x="202143" y="108942"/>
                </a:lnTo>
                <a:lnTo>
                  <a:pt x="193394" y="121923"/>
                </a:lnTo>
                <a:lnTo>
                  <a:pt x="170688" y="137250"/>
                </a:lnTo>
                <a:lnTo>
                  <a:pt x="142875" y="142875"/>
                </a:lnTo>
                <a:close/>
              </a:path>
              <a:path w="285750" h="285750">
                <a:moveTo>
                  <a:pt x="202143" y="108942"/>
                </a:moveTo>
                <a:lnTo>
                  <a:pt x="142875" y="108942"/>
                </a:lnTo>
                <a:lnTo>
                  <a:pt x="157475" y="105995"/>
                </a:lnTo>
                <a:lnTo>
                  <a:pt x="169396" y="97958"/>
                </a:lnTo>
                <a:lnTo>
                  <a:pt x="177432" y="86037"/>
                </a:lnTo>
                <a:lnTo>
                  <a:pt x="180379" y="71437"/>
                </a:lnTo>
                <a:lnTo>
                  <a:pt x="177432" y="56837"/>
                </a:lnTo>
                <a:lnTo>
                  <a:pt x="169396" y="44916"/>
                </a:lnTo>
                <a:lnTo>
                  <a:pt x="157475" y="36879"/>
                </a:lnTo>
                <a:lnTo>
                  <a:pt x="142875" y="33932"/>
                </a:lnTo>
                <a:lnTo>
                  <a:pt x="202167" y="33932"/>
                </a:lnTo>
                <a:lnTo>
                  <a:pt x="208700" y="43624"/>
                </a:lnTo>
                <a:lnTo>
                  <a:pt x="214312" y="71437"/>
                </a:lnTo>
                <a:lnTo>
                  <a:pt x="208700" y="99213"/>
                </a:lnTo>
                <a:lnTo>
                  <a:pt x="202143" y="108942"/>
                </a:lnTo>
                <a:close/>
              </a:path>
              <a:path w="285750" h="285750">
                <a:moveTo>
                  <a:pt x="285750" y="285750"/>
                </a:moveTo>
                <a:lnTo>
                  <a:pt x="0" y="285750"/>
                </a:lnTo>
                <a:lnTo>
                  <a:pt x="0" y="232171"/>
                </a:lnTo>
                <a:lnTo>
                  <a:pt x="15631" y="200930"/>
                </a:lnTo>
                <a:lnTo>
                  <a:pt x="53589" y="178604"/>
                </a:lnTo>
                <a:lnTo>
                  <a:pt x="100471" y="165203"/>
                </a:lnTo>
                <a:lnTo>
                  <a:pt x="142875" y="160734"/>
                </a:lnTo>
                <a:lnTo>
                  <a:pt x="185278" y="165203"/>
                </a:lnTo>
                <a:lnTo>
                  <a:pt x="232160" y="178604"/>
                </a:lnTo>
                <a:lnTo>
                  <a:pt x="259469" y="194667"/>
                </a:lnTo>
                <a:lnTo>
                  <a:pt x="142875" y="194667"/>
                </a:lnTo>
                <a:lnTo>
                  <a:pt x="103437" y="198907"/>
                </a:lnTo>
                <a:lnTo>
                  <a:pt x="68479" y="209099"/>
                </a:lnTo>
                <a:lnTo>
                  <a:pt x="43483" y="221452"/>
                </a:lnTo>
                <a:lnTo>
                  <a:pt x="33932" y="232171"/>
                </a:lnTo>
                <a:lnTo>
                  <a:pt x="33932" y="251817"/>
                </a:lnTo>
                <a:lnTo>
                  <a:pt x="285750" y="251817"/>
                </a:lnTo>
                <a:lnTo>
                  <a:pt x="285750" y="285750"/>
                </a:lnTo>
                <a:close/>
              </a:path>
              <a:path w="285750" h="285750">
                <a:moveTo>
                  <a:pt x="285750" y="251817"/>
                </a:moveTo>
                <a:lnTo>
                  <a:pt x="251817" y="251817"/>
                </a:lnTo>
                <a:lnTo>
                  <a:pt x="251817" y="232171"/>
                </a:lnTo>
                <a:lnTo>
                  <a:pt x="242266" y="221452"/>
                </a:lnTo>
                <a:lnTo>
                  <a:pt x="217270" y="209099"/>
                </a:lnTo>
                <a:lnTo>
                  <a:pt x="182312" y="198907"/>
                </a:lnTo>
                <a:lnTo>
                  <a:pt x="142875" y="194667"/>
                </a:lnTo>
                <a:lnTo>
                  <a:pt x="259469" y="194667"/>
                </a:lnTo>
                <a:lnTo>
                  <a:pt x="270118" y="200930"/>
                </a:lnTo>
                <a:lnTo>
                  <a:pt x="285750" y="232171"/>
                </a:lnTo>
                <a:lnTo>
                  <a:pt x="285750" y="251817"/>
                </a:lnTo>
                <a:close/>
              </a:path>
            </a:pathLst>
          </a:custGeom>
          <a:solidFill>
            <a:srgbClr val="EB7D7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174610" y="3304870"/>
            <a:ext cx="142875" cy="142875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142875"/>
                </a:moveTo>
                <a:lnTo>
                  <a:pt x="115061" y="137250"/>
                </a:lnTo>
                <a:lnTo>
                  <a:pt x="92355" y="121923"/>
                </a:lnTo>
                <a:lnTo>
                  <a:pt x="77049" y="99213"/>
                </a:lnTo>
                <a:lnTo>
                  <a:pt x="71437" y="71437"/>
                </a:lnTo>
                <a:lnTo>
                  <a:pt x="77049" y="43624"/>
                </a:lnTo>
                <a:lnTo>
                  <a:pt x="92355" y="20917"/>
                </a:lnTo>
                <a:lnTo>
                  <a:pt x="115061" y="5611"/>
                </a:lnTo>
                <a:lnTo>
                  <a:pt x="142875" y="0"/>
                </a:lnTo>
                <a:lnTo>
                  <a:pt x="170688" y="5611"/>
                </a:lnTo>
                <a:lnTo>
                  <a:pt x="193394" y="20917"/>
                </a:lnTo>
                <a:lnTo>
                  <a:pt x="202167" y="33932"/>
                </a:lnTo>
                <a:lnTo>
                  <a:pt x="142875" y="33932"/>
                </a:lnTo>
                <a:lnTo>
                  <a:pt x="128274" y="36879"/>
                </a:lnTo>
                <a:lnTo>
                  <a:pt x="116353" y="44916"/>
                </a:lnTo>
                <a:lnTo>
                  <a:pt x="108317" y="56837"/>
                </a:lnTo>
                <a:lnTo>
                  <a:pt x="105370" y="71437"/>
                </a:lnTo>
                <a:lnTo>
                  <a:pt x="108317" y="86037"/>
                </a:lnTo>
                <a:lnTo>
                  <a:pt x="116353" y="97958"/>
                </a:lnTo>
                <a:lnTo>
                  <a:pt x="128274" y="105995"/>
                </a:lnTo>
                <a:lnTo>
                  <a:pt x="142875" y="108942"/>
                </a:lnTo>
                <a:lnTo>
                  <a:pt x="202143" y="108942"/>
                </a:lnTo>
                <a:lnTo>
                  <a:pt x="193394" y="121923"/>
                </a:lnTo>
                <a:lnTo>
                  <a:pt x="170688" y="137250"/>
                </a:lnTo>
                <a:lnTo>
                  <a:pt x="142875" y="142875"/>
                </a:lnTo>
                <a:close/>
              </a:path>
              <a:path w="285750" h="285750">
                <a:moveTo>
                  <a:pt x="202143" y="108942"/>
                </a:moveTo>
                <a:lnTo>
                  <a:pt x="142875" y="108942"/>
                </a:lnTo>
                <a:lnTo>
                  <a:pt x="157475" y="105995"/>
                </a:lnTo>
                <a:lnTo>
                  <a:pt x="169396" y="97958"/>
                </a:lnTo>
                <a:lnTo>
                  <a:pt x="177432" y="86037"/>
                </a:lnTo>
                <a:lnTo>
                  <a:pt x="180379" y="71437"/>
                </a:lnTo>
                <a:lnTo>
                  <a:pt x="177432" y="56837"/>
                </a:lnTo>
                <a:lnTo>
                  <a:pt x="169396" y="44916"/>
                </a:lnTo>
                <a:lnTo>
                  <a:pt x="157475" y="36879"/>
                </a:lnTo>
                <a:lnTo>
                  <a:pt x="142875" y="33932"/>
                </a:lnTo>
                <a:lnTo>
                  <a:pt x="202167" y="33932"/>
                </a:lnTo>
                <a:lnTo>
                  <a:pt x="208700" y="43624"/>
                </a:lnTo>
                <a:lnTo>
                  <a:pt x="214312" y="71437"/>
                </a:lnTo>
                <a:lnTo>
                  <a:pt x="208700" y="99213"/>
                </a:lnTo>
                <a:lnTo>
                  <a:pt x="202143" y="108942"/>
                </a:lnTo>
                <a:close/>
              </a:path>
              <a:path w="285750" h="285750">
                <a:moveTo>
                  <a:pt x="285750" y="285750"/>
                </a:moveTo>
                <a:lnTo>
                  <a:pt x="0" y="285750"/>
                </a:lnTo>
                <a:lnTo>
                  <a:pt x="0" y="232171"/>
                </a:lnTo>
                <a:lnTo>
                  <a:pt x="15631" y="200930"/>
                </a:lnTo>
                <a:lnTo>
                  <a:pt x="53589" y="178604"/>
                </a:lnTo>
                <a:lnTo>
                  <a:pt x="100471" y="165203"/>
                </a:lnTo>
                <a:lnTo>
                  <a:pt x="142875" y="160734"/>
                </a:lnTo>
                <a:lnTo>
                  <a:pt x="185278" y="165203"/>
                </a:lnTo>
                <a:lnTo>
                  <a:pt x="232160" y="178604"/>
                </a:lnTo>
                <a:lnTo>
                  <a:pt x="259469" y="194667"/>
                </a:lnTo>
                <a:lnTo>
                  <a:pt x="142875" y="194667"/>
                </a:lnTo>
                <a:lnTo>
                  <a:pt x="103437" y="198907"/>
                </a:lnTo>
                <a:lnTo>
                  <a:pt x="68479" y="209099"/>
                </a:lnTo>
                <a:lnTo>
                  <a:pt x="43483" y="221452"/>
                </a:lnTo>
                <a:lnTo>
                  <a:pt x="33932" y="232171"/>
                </a:lnTo>
                <a:lnTo>
                  <a:pt x="33932" y="251817"/>
                </a:lnTo>
                <a:lnTo>
                  <a:pt x="285750" y="251817"/>
                </a:lnTo>
                <a:lnTo>
                  <a:pt x="285750" y="285750"/>
                </a:lnTo>
                <a:close/>
              </a:path>
              <a:path w="285750" h="285750">
                <a:moveTo>
                  <a:pt x="285750" y="251817"/>
                </a:moveTo>
                <a:lnTo>
                  <a:pt x="251817" y="251817"/>
                </a:lnTo>
                <a:lnTo>
                  <a:pt x="251817" y="232171"/>
                </a:lnTo>
                <a:lnTo>
                  <a:pt x="242266" y="221452"/>
                </a:lnTo>
                <a:lnTo>
                  <a:pt x="217270" y="209099"/>
                </a:lnTo>
                <a:lnTo>
                  <a:pt x="182312" y="198907"/>
                </a:lnTo>
                <a:lnTo>
                  <a:pt x="142875" y="194667"/>
                </a:lnTo>
                <a:lnTo>
                  <a:pt x="259469" y="194667"/>
                </a:lnTo>
                <a:lnTo>
                  <a:pt x="270118" y="200930"/>
                </a:lnTo>
                <a:lnTo>
                  <a:pt x="285750" y="232171"/>
                </a:lnTo>
                <a:lnTo>
                  <a:pt x="285750" y="251817"/>
                </a:lnTo>
                <a:close/>
              </a:path>
            </a:pathLst>
          </a:custGeom>
          <a:solidFill>
            <a:srgbClr val="F195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178694" y="2773863"/>
            <a:ext cx="142875" cy="142875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142875"/>
                </a:moveTo>
                <a:lnTo>
                  <a:pt x="115061" y="137250"/>
                </a:lnTo>
                <a:lnTo>
                  <a:pt x="92355" y="121923"/>
                </a:lnTo>
                <a:lnTo>
                  <a:pt x="77049" y="99213"/>
                </a:lnTo>
                <a:lnTo>
                  <a:pt x="71437" y="71437"/>
                </a:lnTo>
                <a:lnTo>
                  <a:pt x="77049" y="43624"/>
                </a:lnTo>
                <a:lnTo>
                  <a:pt x="92355" y="20917"/>
                </a:lnTo>
                <a:lnTo>
                  <a:pt x="115061" y="5611"/>
                </a:lnTo>
                <a:lnTo>
                  <a:pt x="142875" y="0"/>
                </a:lnTo>
                <a:lnTo>
                  <a:pt x="170688" y="5611"/>
                </a:lnTo>
                <a:lnTo>
                  <a:pt x="193394" y="20917"/>
                </a:lnTo>
                <a:lnTo>
                  <a:pt x="202167" y="33932"/>
                </a:lnTo>
                <a:lnTo>
                  <a:pt x="142875" y="33932"/>
                </a:lnTo>
                <a:lnTo>
                  <a:pt x="128274" y="36879"/>
                </a:lnTo>
                <a:lnTo>
                  <a:pt x="116353" y="44916"/>
                </a:lnTo>
                <a:lnTo>
                  <a:pt x="108317" y="56837"/>
                </a:lnTo>
                <a:lnTo>
                  <a:pt x="105370" y="71437"/>
                </a:lnTo>
                <a:lnTo>
                  <a:pt x="108317" y="86037"/>
                </a:lnTo>
                <a:lnTo>
                  <a:pt x="116353" y="97958"/>
                </a:lnTo>
                <a:lnTo>
                  <a:pt x="128274" y="105995"/>
                </a:lnTo>
                <a:lnTo>
                  <a:pt x="142875" y="108942"/>
                </a:lnTo>
                <a:lnTo>
                  <a:pt x="202143" y="108942"/>
                </a:lnTo>
                <a:lnTo>
                  <a:pt x="193394" y="121923"/>
                </a:lnTo>
                <a:lnTo>
                  <a:pt x="170688" y="137250"/>
                </a:lnTo>
                <a:lnTo>
                  <a:pt x="142875" y="142875"/>
                </a:lnTo>
                <a:close/>
              </a:path>
              <a:path w="285750" h="285750">
                <a:moveTo>
                  <a:pt x="202143" y="108942"/>
                </a:moveTo>
                <a:lnTo>
                  <a:pt x="142875" y="108942"/>
                </a:lnTo>
                <a:lnTo>
                  <a:pt x="157475" y="105995"/>
                </a:lnTo>
                <a:lnTo>
                  <a:pt x="169396" y="97958"/>
                </a:lnTo>
                <a:lnTo>
                  <a:pt x="177432" y="86037"/>
                </a:lnTo>
                <a:lnTo>
                  <a:pt x="180379" y="71437"/>
                </a:lnTo>
                <a:lnTo>
                  <a:pt x="177432" y="56837"/>
                </a:lnTo>
                <a:lnTo>
                  <a:pt x="169396" y="44916"/>
                </a:lnTo>
                <a:lnTo>
                  <a:pt x="157475" y="36879"/>
                </a:lnTo>
                <a:lnTo>
                  <a:pt x="142875" y="33932"/>
                </a:lnTo>
                <a:lnTo>
                  <a:pt x="202167" y="33932"/>
                </a:lnTo>
                <a:lnTo>
                  <a:pt x="208700" y="43624"/>
                </a:lnTo>
                <a:lnTo>
                  <a:pt x="214312" y="71437"/>
                </a:lnTo>
                <a:lnTo>
                  <a:pt x="208700" y="99213"/>
                </a:lnTo>
                <a:lnTo>
                  <a:pt x="202143" y="108942"/>
                </a:lnTo>
                <a:close/>
              </a:path>
              <a:path w="285750" h="285750">
                <a:moveTo>
                  <a:pt x="285750" y="285750"/>
                </a:moveTo>
                <a:lnTo>
                  <a:pt x="0" y="285750"/>
                </a:lnTo>
                <a:lnTo>
                  <a:pt x="0" y="232171"/>
                </a:lnTo>
                <a:lnTo>
                  <a:pt x="15631" y="200930"/>
                </a:lnTo>
                <a:lnTo>
                  <a:pt x="53589" y="178604"/>
                </a:lnTo>
                <a:lnTo>
                  <a:pt x="100471" y="165203"/>
                </a:lnTo>
                <a:lnTo>
                  <a:pt x="142875" y="160734"/>
                </a:lnTo>
                <a:lnTo>
                  <a:pt x="185278" y="165203"/>
                </a:lnTo>
                <a:lnTo>
                  <a:pt x="232160" y="178604"/>
                </a:lnTo>
                <a:lnTo>
                  <a:pt x="259469" y="194667"/>
                </a:lnTo>
                <a:lnTo>
                  <a:pt x="142875" y="194667"/>
                </a:lnTo>
                <a:lnTo>
                  <a:pt x="103437" y="198907"/>
                </a:lnTo>
                <a:lnTo>
                  <a:pt x="68479" y="209099"/>
                </a:lnTo>
                <a:lnTo>
                  <a:pt x="43483" y="221452"/>
                </a:lnTo>
                <a:lnTo>
                  <a:pt x="33932" y="232171"/>
                </a:lnTo>
                <a:lnTo>
                  <a:pt x="33932" y="251817"/>
                </a:lnTo>
                <a:lnTo>
                  <a:pt x="285750" y="251817"/>
                </a:lnTo>
                <a:lnTo>
                  <a:pt x="285750" y="285750"/>
                </a:lnTo>
                <a:close/>
              </a:path>
              <a:path w="285750" h="285750">
                <a:moveTo>
                  <a:pt x="285750" y="251817"/>
                </a:moveTo>
                <a:lnTo>
                  <a:pt x="251817" y="251817"/>
                </a:lnTo>
                <a:lnTo>
                  <a:pt x="251817" y="232171"/>
                </a:lnTo>
                <a:lnTo>
                  <a:pt x="242266" y="221452"/>
                </a:lnTo>
                <a:lnTo>
                  <a:pt x="217270" y="209099"/>
                </a:lnTo>
                <a:lnTo>
                  <a:pt x="182312" y="198907"/>
                </a:lnTo>
                <a:lnTo>
                  <a:pt x="142875" y="194667"/>
                </a:lnTo>
                <a:lnTo>
                  <a:pt x="259469" y="194667"/>
                </a:lnTo>
                <a:lnTo>
                  <a:pt x="270118" y="200930"/>
                </a:lnTo>
                <a:lnTo>
                  <a:pt x="285750" y="232171"/>
                </a:lnTo>
                <a:lnTo>
                  <a:pt x="285750" y="251817"/>
                </a:lnTo>
                <a:close/>
              </a:path>
            </a:pathLst>
          </a:custGeom>
          <a:solidFill>
            <a:srgbClr val="EB7D7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202461" y="3284445"/>
            <a:ext cx="142875" cy="142875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142875"/>
                </a:moveTo>
                <a:lnTo>
                  <a:pt x="115061" y="137250"/>
                </a:lnTo>
                <a:lnTo>
                  <a:pt x="92355" y="121923"/>
                </a:lnTo>
                <a:lnTo>
                  <a:pt x="77049" y="99213"/>
                </a:lnTo>
                <a:lnTo>
                  <a:pt x="71437" y="71437"/>
                </a:lnTo>
                <a:lnTo>
                  <a:pt x="77049" y="43624"/>
                </a:lnTo>
                <a:lnTo>
                  <a:pt x="92355" y="20917"/>
                </a:lnTo>
                <a:lnTo>
                  <a:pt x="115061" y="5611"/>
                </a:lnTo>
                <a:lnTo>
                  <a:pt x="142875" y="0"/>
                </a:lnTo>
                <a:lnTo>
                  <a:pt x="170688" y="5611"/>
                </a:lnTo>
                <a:lnTo>
                  <a:pt x="193394" y="20917"/>
                </a:lnTo>
                <a:lnTo>
                  <a:pt x="202167" y="33932"/>
                </a:lnTo>
                <a:lnTo>
                  <a:pt x="142875" y="33932"/>
                </a:lnTo>
                <a:lnTo>
                  <a:pt x="128274" y="36879"/>
                </a:lnTo>
                <a:lnTo>
                  <a:pt x="116353" y="44916"/>
                </a:lnTo>
                <a:lnTo>
                  <a:pt x="108317" y="56837"/>
                </a:lnTo>
                <a:lnTo>
                  <a:pt x="105370" y="71437"/>
                </a:lnTo>
                <a:lnTo>
                  <a:pt x="108317" y="86037"/>
                </a:lnTo>
                <a:lnTo>
                  <a:pt x="116353" y="97958"/>
                </a:lnTo>
                <a:lnTo>
                  <a:pt x="128274" y="105995"/>
                </a:lnTo>
                <a:lnTo>
                  <a:pt x="142875" y="108942"/>
                </a:lnTo>
                <a:lnTo>
                  <a:pt x="202143" y="108942"/>
                </a:lnTo>
                <a:lnTo>
                  <a:pt x="193394" y="121923"/>
                </a:lnTo>
                <a:lnTo>
                  <a:pt x="170688" y="137250"/>
                </a:lnTo>
                <a:lnTo>
                  <a:pt x="142875" y="142875"/>
                </a:lnTo>
                <a:close/>
              </a:path>
              <a:path w="285750" h="285750">
                <a:moveTo>
                  <a:pt x="202143" y="108942"/>
                </a:moveTo>
                <a:lnTo>
                  <a:pt x="142875" y="108942"/>
                </a:lnTo>
                <a:lnTo>
                  <a:pt x="157475" y="105995"/>
                </a:lnTo>
                <a:lnTo>
                  <a:pt x="169396" y="97958"/>
                </a:lnTo>
                <a:lnTo>
                  <a:pt x="177432" y="86037"/>
                </a:lnTo>
                <a:lnTo>
                  <a:pt x="180379" y="71437"/>
                </a:lnTo>
                <a:lnTo>
                  <a:pt x="177432" y="56837"/>
                </a:lnTo>
                <a:lnTo>
                  <a:pt x="169396" y="44916"/>
                </a:lnTo>
                <a:lnTo>
                  <a:pt x="157475" y="36879"/>
                </a:lnTo>
                <a:lnTo>
                  <a:pt x="142875" y="33932"/>
                </a:lnTo>
                <a:lnTo>
                  <a:pt x="202167" y="33932"/>
                </a:lnTo>
                <a:lnTo>
                  <a:pt x="208700" y="43624"/>
                </a:lnTo>
                <a:lnTo>
                  <a:pt x="214312" y="71437"/>
                </a:lnTo>
                <a:lnTo>
                  <a:pt x="208700" y="99213"/>
                </a:lnTo>
                <a:lnTo>
                  <a:pt x="202143" y="108942"/>
                </a:lnTo>
                <a:close/>
              </a:path>
              <a:path w="285750" h="285750">
                <a:moveTo>
                  <a:pt x="285750" y="285750"/>
                </a:moveTo>
                <a:lnTo>
                  <a:pt x="0" y="285750"/>
                </a:lnTo>
                <a:lnTo>
                  <a:pt x="0" y="232171"/>
                </a:lnTo>
                <a:lnTo>
                  <a:pt x="15631" y="200930"/>
                </a:lnTo>
                <a:lnTo>
                  <a:pt x="53589" y="178604"/>
                </a:lnTo>
                <a:lnTo>
                  <a:pt x="100471" y="165203"/>
                </a:lnTo>
                <a:lnTo>
                  <a:pt x="142875" y="160734"/>
                </a:lnTo>
                <a:lnTo>
                  <a:pt x="185278" y="165203"/>
                </a:lnTo>
                <a:lnTo>
                  <a:pt x="232160" y="178604"/>
                </a:lnTo>
                <a:lnTo>
                  <a:pt x="259469" y="194667"/>
                </a:lnTo>
                <a:lnTo>
                  <a:pt x="142875" y="194667"/>
                </a:lnTo>
                <a:lnTo>
                  <a:pt x="103437" y="198907"/>
                </a:lnTo>
                <a:lnTo>
                  <a:pt x="68479" y="209099"/>
                </a:lnTo>
                <a:lnTo>
                  <a:pt x="43483" y="221452"/>
                </a:lnTo>
                <a:lnTo>
                  <a:pt x="33932" y="232171"/>
                </a:lnTo>
                <a:lnTo>
                  <a:pt x="33932" y="251817"/>
                </a:lnTo>
                <a:lnTo>
                  <a:pt x="285750" y="251817"/>
                </a:lnTo>
                <a:lnTo>
                  <a:pt x="285750" y="285750"/>
                </a:lnTo>
                <a:close/>
              </a:path>
              <a:path w="285750" h="285750">
                <a:moveTo>
                  <a:pt x="285750" y="251817"/>
                </a:moveTo>
                <a:lnTo>
                  <a:pt x="251817" y="251817"/>
                </a:lnTo>
                <a:lnTo>
                  <a:pt x="251817" y="232171"/>
                </a:lnTo>
                <a:lnTo>
                  <a:pt x="242266" y="221452"/>
                </a:lnTo>
                <a:lnTo>
                  <a:pt x="217270" y="209099"/>
                </a:lnTo>
                <a:lnTo>
                  <a:pt x="182312" y="198907"/>
                </a:lnTo>
                <a:lnTo>
                  <a:pt x="142875" y="194667"/>
                </a:lnTo>
                <a:lnTo>
                  <a:pt x="259469" y="194667"/>
                </a:lnTo>
                <a:lnTo>
                  <a:pt x="270118" y="200930"/>
                </a:lnTo>
                <a:lnTo>
                  <a:pt x="285750" y="232171"/>
                </a:lnTo>
                <a:lnTo>
                  <a:pt x="285750" y="251817"/>
                </a:lnTo>
                <a:close/>
              </a:path>
            </a:pathLst>
          </a:custGeom>
          <a:solidFill>
            <a:srgbClr val="EB7D7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226226" y="3288531"/>
            <a:ext cx="142875" cy="142875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142875"/>
                </a:moveTo>
                <a:lnTo>
                  <a:pt x="115061" y="137250"/>
                </a:lnTo>
                <a:lnTo>
                  <a:pt x="92355" y="121923"/>
                </a:lnTo>
                <a:lnTo>
                  <a:pt x="77049" y="99213"/>
                </a:lnTo>
                <a:lnTo>
                  <a:pt x="71437" y="71437"/>
                </a:lnTo>
                <a:lnTo>
                  <a:pt x="77049" y="43624"/>
                </a:lnTo>
                <a:lnTo>
                  <a:pt x="92355" y="20917"/>
                </a:lnTo>
                <a:lnTo>
                  <a:pt x="115061" y="5611"/>
                </a:lnTo>
                <a:lnTo>
                  <a:pt x="142875" y="0"/>
                </a:lnTo>
                <a:lnTo>
                  <a:pt x="170688" y="5611"/>
                </a:lnTo>
                <a:lnTo>
                  <a:pt x="193394" y="20917"/>
                </a:lnTo>
                <a:lnTo>
                  <a:pt x="202167" y="33932"/>
                </a:lnTo>
                <a:lnTo>
                  <a:pt x="142875" y="33932"/>
                </a:lnTo>
                <a:lnTo>
                  <a:pt x="128274" y="36879"/>
                </a:lnTo>
                <a:lnTo>
                  <a:pt x="116353" y="44916"/>
                </a:lnTo>
                <a:lnTo>
                  <a:pt x="108317" y="56837"/>
                </a:lnTo>
                <a:lnTo>
                  <a:pt x="105370" y="71437"/>
                </a:lnTo>
                <a:lnTo>
                  <a:pt x="108317" y="86037"/>
                </a:lnTo>
                <a:lnTo>
                  <a:pt x="116353" y="97958"/>
                </a:lnTo>
                <a:lnTo>
                  <a:pt x="128274" y="105995"/>
                </a:lnTo>
                <a:lnTo>
                  <a:pt x="142875" y="108942"/>
                </a:lnTo>
                <a:lnTo>
                  <a:pt x="202143" y="108942"/>
                </a:lnTo>
                <a:lnTo>
                  <a:pt x="193394" y="121923"/>
                </a:lnTo>
                <a:lnTo>
                  <a:pt x="170688" y="137250"/>
                </a:lnTo>
                <a:lnTo>
                  <a:pt x="142875" y="142875"/>
                </a:lnTo>
                <a:close/>
              </a:path>
              <a:path w="285750" h="285750">
                <a:moveTo>
                  <a:pt x="202143" y="108942"/>
                </a:moveTo>
                <a:lnTo>
                  <a:pt x="142875" y="108942"/>
                </a:lnTo>
                <a:lnTo>
                  <a:pt x="157475" y="105995"/>
                </a:lnTo>
                <a:lnTo>
                  <a:pt x="169396" y="97958"/>
                </a:lnTo>
                <a:lnTo>
                  <a:pt x="177432" y="86037"/>
                </a:lnTo>
                <a:lnTo>
                  <a:pt x="180379" y="71437"/>
                </a:lnTo>
                <a:lnTo>
                  <a:pt x="177432" y="56837"/>
                </a:lnTo>
                <a:lnTo>
                  <a:pt x="169396" y="44916"/>
                </a:lnTo>
                <a:lnTo>
                  <a:pt x="157475" y="36879"/>
                </a:lnTo>
                <a:lnTo>
                  <a:pt x="142875" y="33932"/>
                </a:lnTo>
                <a:lnTo>
                  <a:pt x="202167" y="33932"/>
                </a:lnTo>
                <a:lnTo>
                  <a:pt x="208700" y="43624"/>
                </a:lnTo>
                <a:lnTo>
                  <a:pt x="214312" y="71437"/>
                </a:lnTo>
                <a:lnTo>
                  <a:pt x="208700" y="99213"/>
                </a:lnTo>
                <a:lnTo>
                  <a:pt x="202143" y="108942"/>
                </a:lnTo>
                <a:close/>
              </a:path>
              <a:path w="285750" h="285750">
                <a:moveTo>
                  <a:pt x="285750" y="285750"/>
                </a:moveTo>
                <a:lnTo>
                  <a:pt x="0" y="285750"/>
                </a:lnTo>
                <a:lnTo>
                  <a:pt x="0" y="232171"/>
                </a:lnTo>
                <a:lnTo>
                  <a:pt x="15631" y="200930"/>
                </a:lnTo>
                <a:lnTo>
                  <a:pt x="53589" y="178604"/>
                </a:lnTo>
                <a:lnTo>
                  <a:pt x="100471" y="165203"/>
                </a:lnTo>
                <a:lnTo>
                  <a:pt x="142875" y="160734"/>
                </a:lnTo>
                <a:lnTo>
                  <a:pt x="185278" y="165203"/>
                </a:lnTo>
                <a:lnTo>
                  <a:pt x="232160" y="178604"/>
                </a:lnTo>
                <a:lnTo>
                  <a:pt x="259469" y="194667"/>
                </a:lnTo>
                <a:lnTo>
                  <a:pt x="142875" y="194667"/>
                </a:lnTo>
                <a:lnTo>
                  <a:pt x="103437" y="198907"/>
                </a:lnTo>
                <a:lnTo>
                  <a:pt x="68479" y="209099"/>
                </a:lnTo>
                <a:lnTo>
                  <a:pt x="43483" y="221452"/>
                </a:lnTo>
                <a:lnTo>
                  <a:pt x="33932" y="232171"/>
                </a:lnTo>
                <a:lnTo>
                  <a:pt x="33932" y="251817"/>
                </a:lnTo>
                <a:lnTo>
                  <a:pt x="285750" y="251817"/>
                </a:lnTo>
                <a:lnTo>
                  <a:pt x="285750" y="285750"/>
                </a:lnTo>
                <a:close/>
              </a:path>
              <a:path w="285750" h="285750">
                <a:moveTo>
                  <a:pt x="285750" y="251817"/>
                </a:moveTo>
                <a:lnTo>
                  <a:pt x="251817" y="251817"/>
                </a:lnTo>
                <a:lnTo>
                  <a:pt x="251817" y="232171"/>
                </a:lnTo>
                <a:lnTo>
                  <a:pt x="242266" y="221452"/>
                </a:lnTo>
                <a:lnTo>
                  <a:pt x="217270" y="209099"/>
                </a:lnTo>
                <a:lnTo>
                  <a:pt x="182312" y="198907"/>
                </a:lnTo>
                <a:lnTo>
                  <a:pt x="142875" y="194667"/>
                </a:lnTo>
                <a:lnTo>
                  <a:pt x="259469" y="194667"/>
                </a:lnTo>
                <a:lnTo>
                  <a:pt x="270118" y="200930"/>
                </a:lnTo>
                <a:lnTo>
                  <a:pt x="285750" y="232171"/>
                </a:lnTo>
                <a:lnTo>
                  <a:pt x="285750" y="251817"/>
                </a:lnTo>
                <a:close/>
              </a:path>
            </a:pathLst>
          </a:custGeom>
          <a:solidFill>
            <a:srgbClr val="EB7D7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226226" y="3827705"/>
            <a:ext cx="142875" cy="142875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142875"/>
                </a:moveTo>
                <a:lnTo>
                  <a:pt x="115061" y="137250"/>
                </a:lnTo>
                <a:lnTo>
                  <a:pt x="92355" y="121923"/>
                </a:lnTo>
                <a:lnTo>
                  <a:pt x="77049" y="99213"/>
                </a:lnTo>
                <a:lnTo>
                  <a:pt x="71437" y="71437"/>
                </a:lnTo>
                <a:lnTo>
                  <a:pt x="77049" y="43624"/>
                </a:lnTo>
                <a:lnTo>
                  <a:pt x="92355" y="20917"/>
                </a:lnTo>
                <a:lnTo>
                  <a:pt x="115061" y="5611"/>
                </a:lnTo>
                <a:lnTo>
                  <a:pt x="142875" y="0"/>
                </a:lnTo>
                <a:lnTo>
                  <a:pt x="170688" y="5611"/>
                </a:lnTo>
                <a:lnTo>
                  <a:pt x="193394" y="20917"/>
                </a:lnTo>
                <a:lnTo>
                  <a:pt x="202167" y="33932"/>
                </a:lnTo>
                <a:lnTo>
                  <a:pt x="142875" y="33932"/>
                </a:lnTo>
                <a:lnTo>
                  <a:pt x="128274" y="36879"/>
                </a:lnTo>
                <a:lnTo>
                  <a:pt x="116353" y="44916"/>
                </a:lnTo>
                <a:lnTo>
                  <a:pt x="108317" y="56837"/>
                </a:lnTo>
                <a:lnTo>
                  <a:pt x="105370" y="71437"/>
                </a:lnTo>
                <a:lnTo>
                  <a:pt x="108317" y="86037"/>
                </a:lnTo>
                <a:lnTo>
                  <a:pt x="116353" y="97958"/>
                </a:lnTo>
                <a:lnTo>
                  <a:pt x="128274" y="105995"/>
                </a:lnTo>
                <a:lnTo>
                  <a:pt x="142875" y="108942"/>
                </a:lnTo>
                <a:lnTo>
                  <a:pt x="202143" y="108942"/>
                </a:lnTo>
                <a:lnTo>
                  <a:pt x="193394" y="121923"/>
                </a:lnTo>
                <a:lnTo>
                  <a:pt x="170688" y="137250"/>
                </a:lnTo>
                <a:lnTo>
                  <a:pt x="142875" y="142875"/>
                </a:lnTo>
                <a:close/>
              </a:path>
              <a:path w="285750" h="285750">
                <a:moveTo>
                  <a:pt x="202143" y="108942"/>
                </a:moveTo>
                <a:lnTo>
                  <a:pt x="142875" y="108942"/>
                </a:lnTo>
                <a:lnTo>
                  <a:pt x="157475" y="105995"/>
                </a:lnTo>
                <a:lnTo>
                  <a:pt x="169396" y="97958"/>
                </a:lnTo>
                <a:lnTo>
                  <a:pt x="177432" y="86037"/>
                </a:lnTo>
                <a:lnTo>
                  <a:pt x="180379" y="71437"/>
                </a:lnTo>
                <a:lnTo>
                  <a:pt x="177432" y="56837"/>
                </a:lnTo>
                <a:lnTo>
                  <a:pt x="169396" y="44916"/>
                </a:lnTo>
                <a:lnTo>
                  <a:pt x="157475" y="36879"/>
                </a:lnTo>
                <a:lnTo>
                  <a:pt x="142875" y="33932"/>
                </a:lnTo>
                <a:lnTo>
                  <a:pt x="202167" y="33932"/>
                </a:lnTo>
                <a:lnTo>
                  <a:pt x="208700" y="43624"/>
                </a:lnTo>
                <a:lnTo>
                  <a:pt x="214312" y="71437"/>
                </a:lnTo>
                <a:lnTo>
                  <a:pt x="208700" y="99213"/>
                </a:lnTo>
                <a:lnTo>
                  <a:pt x="202143" y="108942"/>
                </a:lnTo>
                <a:close/>
              </a:path>
              <a:path w="285750" h="285750">
                <a:moveTo>
                  <a:pt x="285750" y="285750"/>
                </a:moveTo>
                <a:lnTo>
                  <a:pt x="0" y="285750"/>
                </a:lnTo>
                <a:lnTo>
                  <a:pt x="0" y="232171"/>
                </a:lnTo>
                <a:lnTo>
                  <a:pt x="15631" y="200930"/>
                </a:lnTo>
                <a:lnTo>
                  <a:pt x="53589" y="178604"/>
                </a:lnTo>
                <a:lnTo>
                  <a:pt x="100471" y="165203"/>
                </a:lnTo>
                <a:lnTo>
                  <a:pt x="142875" y="160734"/>
                </a:lnTo>
                <a:lnTo>
                  <a:pt x="185278" y="165203"/>
                </a:lnTo>
                <a:lnTo>
                  <a:pt x="232160" y="178604"/>
                </a:lnTo>
                <a:lnTo>
                  <a:pt x="259469" y="194667"/>
                </a:lnTo>
                <a:lnTo>
                  <a:pt x="142875" y="194667"/>
                </a:lnTo>
                <a:lnTo>
                  <a:pt x="103437" y="198907"/>
                </a:lnTo>
                <a:lnTo>
                  <a:pt x="68479" y="209099"/>
                </a:lnTo>
                <a:lnTo>
                  <a:pt x="43483" y="221452"/>
                </a:lnTo>
                <a:lnTo>
                  <a:pt x="33932" y="232171"/>
                </a:lnTo>
                <a:lnTo>
                  <a:pt x="33932" y="251817"/>
                </a:lnTo>
                <a:lnTo>
                  <a:pt x="285750" y="251817"/>
                </a:lnTo>
                <a:lnTo>
                  <a:pt x="285750" y="285750"/>
                </a:lnTo>
                <a:close/>
              </a:path>
              <a:path w="285750" h="285750">
                <a:moveTo>
                  <a:pt x="285750" y="251817"/>
                </a:moveTo>
                <a:lnTo>
                  <a:pt x="251817" y="251817"/>
                </a:lnTo>
                <a:lnTo>
                  <a:pt x="251817" y="232171"/>
                </a:lnTo>
                <a:lnTo>
                  <a:pt x="242266" y="221452"/>
                </a:lnTo>
                <a:lnTo>
                  <a:pt x="217270" y="209099"/>
                </a:lnTo>
                <a:lnTo>
                  <a:pt x="182312" y="198907"/>
                </a:lnTo>
                <a:lnTo>
                  <a:pt x="142875" y="194667"/>
                </a:lnTo>
                <a:lnTo>
                  <a:pt x="259469" y="194667"/>
                </a:lnTo>
                <a:lnTo>
                  <a:pt x="270118" y="200930"/>
                </a:lnTo>
                <a:lnTo>
                  <a:pt x="285750" y="232171"/>
                </a:lnTo>
                <a:lnTo>
                  <a:pt x="285750" y="251817"/>
                </a:lnTo>
                <a:close/>
              </a:path>
            </a:pathLst>
          </a:custGeom>
          <a:solidFill>
            <a:srgbClr val="EB7D7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716386" y="3051619"/>
            <a:ext cx="142875" cy="142875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142875"/>
                </a:moveTo>
                <a:lnTo>
                  <a:pt x="115061" y="137250"/>
                </a:lnTo>
                <a:lnTo>
                  <a:pt x="92355" y="121923"/>
                </a:lnTo>
                <a:lnTo>
                  <a:pt x="77049" y="99213"/>
                </a:lnTo>
                <a:lnTo>
                  <a:pt x="71437" y="71437"/>
                </a:lnTo>
                <a:lnTo>
                  <a:pt x="77049" y="43624"/>
                </a:lnTo>
                <a:lnTo>
                  <a:pt x="92355" y="20917"/>
                </a:lnTo>
                <a:lnTo>
                  <a:pt x="115061" y="5611"/>
                </a:lnTo>
                <a:lnTo>
                  <a:pt x="142875" y="0"/>
                </a:lnTo>
                <a:lnTo>
                  <a:pt x="170688" y="5611"/>
                </a:lnTo>
                <a:lnTo>
                  <a:pt x="193394" y="20917"/>
                </a:lnTo>
                <a:lnTo>
                  <a:pt x="202167" y="33932"/>
                </a:lnTo>
                <a:lnTo>
                  <a:pt x="142875" y="33932"/>
                </a:lnTo>
                <a:lnTo>
                  <a:pt x="128274" y="36879"/>
                </a:lnTo>
                <a:lnTo>
                  <a:pt x="116353" y="44916"/>
                </a:lnTo>
                <a:lnTo>
                  <a:pt x="108317" y="56837"/>
                </a:lnTo>
                <a:lnTo>
                  <a:pt x="105370" y="71437"/>
                </a:lnTo>
                <a:lnTo>
                  <a:pt x="108317" y="86037"/>
                </a:lnTo>
                <a:lnTo>
                  <a:pt x="116353" y="97958"/>
                </a:lnTo>
                <a:lnTo>
                  <a:pt x="128274" y="105995"/>
                </a:lnTo>
                <a:lnTo>
                  <a:pt x="142875" y="108942"/>
                </a:lnTo>
                <a:lnTo>
                  <a:pt x="202143" y="108942"/>
                </a:lnTo>
                <a:lnTo>
                  <a:pt x="193394" y="121923"/>
                </a:lnTo>
                <a:lnTo>
                  <a:pt x="170688" y="137250"/>
                </a:lnTo>
                <a:lnTo>
                  <a:pt x="142875" y="142875"/>
                </a:lnTo>
                <a:close/>
              </a:path>
              <a:path w="285750" h="285750">
                <a:moveTo>
                  <a:pt x="202143" y="108942"/>
                </a:moveTo>
                <a:lnTo>
                  <a:pt x="142875" y="108942"/>
                </a:lnTo>
                <a:lnTo>
                  <a:pt x="157475" y="105995"/>
                </a:lnTo>
                <a:lnTo>
                  <a:pt x="169396" y="97958"/>
                </a:lnTo>
                <a:lnTo>
                  <a:pt x="177432" y="86037"/>
                </a:lnTo>
                <a:lnTo>
                  <a:pt x="180379" y="71437"/>
                </a:lnTo>
                <a:lnTo>
                  <a:pt x="177432" y="56837"/>
                </a:lnTo>
                <a:lnTo>
                  <a:pt x="169396" y="44916"/>
                </a:lnTo>
                <a:lnTo>
                  <a:pt x="157475" y="36879"/>
                </a:lnTo>
                <a:lnTo>
                  <a:pt x="142875" y="33932"/>
                </a:lnTo>
                <a:lnTo>
                  <a:pt x="202167" y="33932"/>
                </a:lnTo>
                <a:lnTo>
                  <a:pt x="208700" y="43624"/>
                </a:lnTo>
                <a:lnTo>
                  <a:pt x="214312" y="71437"/>
                </a:lnTo>
                <a:lnTo>
                  <a:pt x="208700" y="99213"/>
                </a:lnTo>
                <a:lnTo>
                  <a:pt x="202143" y="108942"/>
                </a:lnTo>
                <a:close/>
              </a:path>
              <a:path w="285750" h="285750">
                <a:moveTo>
                  <a:pt x="285750" y="285750"/>
                </a:moveTo>
                <a:lnTo>
                  <a:pt x="0" y="285750"/>
                </a:lnTo>
                <a:lnTo>
                  <a:pt x="0" y="232171"/>
                </a:lnTo>
                <a:lnTo>
                  <a:pt x="15631" y="200930"/>
                </a:lnTo>
                <a:lnTo>
                  <a:pt x="53589" y="178604"/>
                </a:lnTo>
                <a:lnTo>
                  <a:pt x="100471" y="165203"/>
                </a:lnTo>
                <a:lnTo>
                  <a:pt x="142875" y="160734"/>
                </a:lnTo>
                <a:lnTo>
                  <a:pt x="185278" y="165203"/>
                </a:lnTo>
                <a:lnTo>
                  <a:pt x="232160" y="178604"/>
                </a:lnTo>
                <a:lnTo>
                  <a:pt x="259469" y="194667"/>
                </a:lnTo>
                <a:lnTo>
                  <a:pt x="142875" y="194667"/>
                </a:lnTo>
                <a:lnTo>
                  <a:pt x="103437" y="198907"/>
                </a:lnTo>
                <a:lnTo>
                  <a:pt x="68479" y="209099"/>
                </a:lnTo>
                <a:lnTo>
                  <a:pt x="43483" y="221452"/>
                </a:lnTo>
                <a:lnTo>
                  <a:pt x="33932" y="232171"/>
                </a:lnTo>
                <a:lnTo>
                  <a:pt x="33932" y="251817"/>
                </a:lnTo>
                <a:lnTo>
                  <a:pt x="285750" y="251817"/>
                </a:lnTo>
                <a:lnTo>
                  <a:pt x="285750" y="285750"/>
                </a:lnTo>
                <a:close/>
              </a:path>
              <a:path w="285750" h="285750">
                <a:moveTo>
                  <a:pt x="285750" y="251817"/>
                </a:moveTo>
                <a:lnTo>
                  <a:pt x="251817" y="251817"/>
                </a:lnTo>
                <a:lnTo>
                  <a:pt x="251817" y="232171"/>
                </a:lnTo>
                <a:lnTo>
                  <a:pt x="242266" y="221452"/>
                </a:lnTo>
                <a:lnTo>
                  <a:pt x="217270" y="209099"/>
                </a:lnTo>
                <a:lnTo>
                  <a:pt x="182312" y="198907"/>
                </a:lnTo>
                <a:lnTo>
                  <a:pt x="142875" y="194667"/>
                </a:lnTo>
                <a:lnTo>
                  <a:pt x="259469" y="194667"/>
                </a:lnTo>
                <a:lnTo>
                  <a:pt x="270118" y="200930"/>
                </a:lnTo>
                <a:lnTo>
                  <a:pt x="285750" y="232171"/>
                </a:lnTo>
                <a:lnTo>
                  <a:pt x="285750" y="251817"/>
                </a:lnTo>
                <a:close/>
              </a:path>
            </a:pathLst>
          </a:custGeom>
          <a:solidFill>
            <a:srgbClr val="EB7D7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736809" y="2504276"/>
            <a:ext cx="142875" cy="142875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142875"/>
                </a:moveTo>
                <a:lnTo>
                  <a:pt x="115061" y="137250"/>
                </a:lnTo>
                <a:lnTo>
                  <a:pt x="92355" y="121923"/>
                </a:lnTo>
                <a:lnTo>
                  <a:pt x="77049" y="99213"/>
                </a:lnTo>
                <a:lnTo>
                  <a:pt x="71437" y="71437"/>
                </a:lnTo>
                <a:lnTo>
                  <a:pt x="77049" y="43624"/>
                </a:lnTo>
                <a:lnTo>
                  <a:pt x="92355" y="20917"/>
                </a:lnTo>
                <a:lnTo>
                  <a:pt x="115061" y="5611"/>
                </a:lnTo>
                <a:lnTo>
                  <a:pt x="142875" y="0"/>
                </a:lnTo>
                <a:lnTo>
                  <a:pt x="170688" y="5611"/>
                </a:lnTo>
                <a:lnTo>
                  <a:pt x="193394" y="20917"/>
                </a:lnTo>
                <a:lnTo>
                  <a:pt x="202167" y="33932"/>
                </a:lnTo>
                <a:lnTo>
                  <a:pt x="142875" y="33932"/>
                </a:lnTo>
                <a:lnTo>
                  <a:pt x="128274" y="36879"/>
                </a:lnTo>
                <a:lnTo>
                  <a:pt x="116353" y="44916"/>
                </a:lnTo>
                <a:lnTo>
                  <a:pt x="108317" y="56837"/>
                </a:lnTo>
                <a:lnTo>
                  <a:pt x="105370" y="71437"/>
                </a:lnTo>
                <a:lnTo>
                  <a:pt x="108317" y="86037"/>
                </a:lnTo>
                <a:lnTo>
                  <a:pt x="116353" y="97958"/>
                </a:lnTo>
                <a:lnTo>
                  <a:pt x="128274" y="105995"/>
                </a:lnTo>
                <a:lnTo>
                  <a:pt x="142875" y="108942"/>
                </a:lnTo>
                <a:lnTo>
                  <a:pt x="202143" y="108942"/>
                </a:lnTo>
                <a:lnTo>
                  <a:pt x="193394" y="121923"/>
                </a:lnTo>
                <a:lnTo>
                  <a:pt x="170688" y="137250"/>
                </a:lnTo>
                <a:lnTo>
                  <a:pt x="142875" y="142875"/>
                </a:lnTo>
                <a:close/>
              </a:path>
              <a:path w="285750" h="285750">
                <a:moveTo>
                  <a:pt x="202143" y="108942"/>
                </a:moveTo>
                <a:lnTo>
                  <a:pt x="142875" y="108942"/>
                </a:lnTo>
                <a:lnTo>
                  <a:pt x="157475" y="105995"/>
                </a:lnTo>
                <a:lnTo>
                  <a:pt x="169396" y="97958"/>
                </a:lnTo>
                <a:lnTo>
                  <a:pt x="177432" y="86037"/>
                </a:lnTo>
                <a:lnTo>
                  <a:pt x="180379" y="71437"/>
                </a:lnTo>
                <a:lnTo>
                  <a:pt x="177432" y="56837"/>
                </a:lnTo>
                <a:lnTo>
                  <a:pt x="169396" y="44916"/>
                </a:lnTo>
                <a:lnTo>
                  <a:pt x="157475" y="36879"/>
                </a:lnTo>
                <a:lnTo>
                  <a:pt x="142875" y="33932"/>
                </a:lnTo>
                <a:lnTo>
                  <a:pt x="202167" y="33932"/>
                </a:lnTo>
                <a:lnTo>
                  <a:pt x="208700" y="43624"/>
                </a:lnTo>
                <a:lnTo>
                  <a:pt x="214312" y="71437"/>
                </a:lnTo>
                <a:lnTo>
                  <a:pt x="208700" y="99213"/>
                </a:lnTo>
                <a:lnTo>
                  <a:pt x="202143" y="108942"/>
                </a:lnTo>
                <a:close/>
              </a:path>
              <a:path w="285750" h="285750">
                <a:moveTo>
                  <a:pt x="285750" y="285750"/>
                </a:moveTo>
                <a:lnTo>
                  <a:pt x="0" y="285750"/>
                </a:lnTo>
                <a:lnTo>
                  <a:pt x="0" y="232171"/>
                </a:lnTo>
                <a:lnTo>
                  <a:pt x="15631" y="200930"/>
                </a:lnTo>
                <a:lnTo>
                  <a:pt x="53589" y="178604"/>
                </a:lnTo>
                <a:lnTo>
                  <a:pt x="100471" y="165203"/>
                </a:lnTo>
                <a:lnTo>
                  <a:pt x="142875" y="160734"/>
                </a:lnTo>
                <a:lnTo>
                  <a:pt x="185278" y="165203"/>
                </a:lnTo>
                <a:lnTo>
                  <a:pt x="232160" y="178604"/>
                </a:lnTo>
                <a:lnTo>
                  <a:pt x="259469" y="194667"/>
                </a:lnTo>
                <a:lnTo>
                  <a:pt x="142875" y="194667"/>
                </a:lnTo>
                <a:lnTo>
                  <a:pt x="103437" y="198907"/>
                </a:lnTo>
                <a:lnTo>
                  <a:pt x="68479" y="209099"/>
                </a:lnTo>
                <a:lnTo>
                  <a:pt x="43483" y="221452"/>
                </a:lnTo>
                <a:lnTo>
                  <a:pt x="33932" y="232171"/>
                </a:lnTo>
                <a:lnTo>
                  <a:pt x="33932" y="251817"/>
                </a:lnTo>
                <a:lnTo>
                  <a:pt x="285750" y="251817"/>
                </a:lnTo>
                <a:lnTo>
                  <a:pt x="285750" y="285750"/>
                </a:lnTo>
                <a:close/>
              </a:path>
              <a:path w="285750" h="285750">
                <a:moveTo>
                  <a:pt x="285750" y="251817"/>
                </a:moveTo>
                <a:lnTo>
                  <a:pt x="251817" y="251817"/>
                </a:lnTo>
                <a:lnTo>
                  <a:pt x="251817" y="232171"/>
                </a:lnTo>
                <a:lnTo>
                  <a:pt x="242266" y="221452"/>
                </a:lnTo>
                <a:lnTo>
                  <a:pt x="217270" y="209099"/>
                </a:lnTo>
                <a:lnTo>
                  <a:pt x="182312" y="198907"/>
                </a:lnTo>
                <a:lnTo>
                  <a:pt x="142875" y="194667"/>
                </a:lnTo>
                <a:lnTo>
                  <a:pt x="259469" y="194667"/>
                </a:lnTo>
                <a:lnTo>
                  <a:pt x="270118" y="200930"/>
                </a:lnTo>
                <a:lnTo>
                  <a:pt x="285750" y="232171"/>
                </a:lnTo>
                <a:lnTo>
                  <a:pt x="285750" y="251817"/>
                </a:lnTo>
                <a:close/>
              </a:path>
            </a:pathLst>
          </a:custGeom>
          <a:solidFill>
            <a:srgbClr val="EB7D7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210630" y="2757523"/>
            <a:ext cx="142875" cy="142875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142875"/>
                </a:moveTo>
                <a:lnTo>
                  <a:pt x="115061" y="137250"/>
                </a:lnTo>
                <a:lnTo>
                  <a:pt x="92355" y="121923"/>
                </a:lnTo>
                <a:lnTo>
                  <a:pt x="77049" y="99213"/>
                </a:lnTo>
                <a:lnTo>
                  <a:pt x="71437" y="71437"/>
                </a:lnTo>
                <a:lnTo>
                  <a:pt x="77049" y="43624"/>
                </a:lnTo>
                <a:lnTo>
                  <a:pt x="92355" y="20917"/>
                </a:lnTo>
                <a:lnTo>
                  <a:pt x="115061" y="5611"/>
                </a:lnTo>
                <a:lnTo>
                  <a:pt x="142875" y="0"/>
                </a:lnTo>
                <a:lnTo>
                  <a:pt x="170688" y="5611"/>
                </a:lnTo>
                <a:lnTo>
                  <a:pt x="193394" y="20917"/>
                </a:lnTo>
                <a:lnTo>
                  <a:pt x="202167" y="33932"/>
                </a:lnTo>
                <a:lnTo>
                  <a:pt x="142875" y="33932"/>
                </a:lnTo>
                <a:lnTo>
                  <a:pt x="128274" y="36879"/>
                </a:lnTo>
                <a:lnTo>
                  <a:pt x="116353" y="44916"/>
                </a:lnTo>
                <a:lnTo>
                  <a:pt x="108317" y="56837"/>
                </a:lnTo>
                <a:lnTo>
                  <a:pt x="105370" y="71437"/>
                </a:lnTo>
                <a:lnTo>
                  <a:pt x="108317" y="86037"/>
                </a:lnTo>
                <a:lnTo>
                  <a:pt x="116353" y="97958"/>
                </a:lnTo>
                <a:lnTo>
                  <a:pt x="128274" y="105995"/>
                </a:lnTo>
                <a:lnTo>
                  <a:pt x="142875" y="108942"/>
                </a:lnTo>
                <a:lnTo>
                  <a:pt x="202143" y="108942"/>
                </a:lnTo>
                <a:lnTo>
                  <a:pt x="193394" y="121923"/>
                </a:lnTo>
                <a:lnTo>
                  <a:pt x="170688" y="137250"/>
                </a:lnTo>
                <a:lnTo>
                  <a:pt x="142875" y="142875"/>
                </a:lnTo>
                <a:close/>
              </a:path>
              <a:path w="285750" h="285750">
                <a:moveTo>
                  <a:pt x="202143" y="108942"/>
                </a:moveTo>
                <a:lnTo>
                  <a:pt x="142875" y="108942"/>
                </a:lnTo>
                <a:lnTo>
                  <a:pt x="157475" y="105995"/>
                </a:lnTo>
                <a:lnTo>
                  <a:pt x="169396" y="97958"/>
                </a:lnTo>
                <a:lnTo>
                  <a:pt x="177432" y="86037"/>
                </a:lnTo>
                <a:lnTo>
                  <a:pt x="180379" y="71437"/>
                </a:lnTo>
                <a:lnTo>
                  <a:pt x="177432" y="56837"/>
                </a:lnTo>
                <a:lnTo>
                  <a:pt x="169396" y="44916"/>
                </a:lnTo>
                <a:lnTo>
                  <a:pt x="157475" y="36879"/>
                </a:lnTo>
                <a:lnTo>
                  <a:pt x="142875" y="33932"/>
                </a:lnTo>
                <a:lnTo>
                  <a:pt x="202167" y="33932"/>
                </a:lnTo>
                <a:lnTo>
                  <a:pt x="208700" y="43624"/>
                </a:lnTo>
                <a:lnTo>
                  <a:pt x="214312" y="71437"/>
                </a:lnTo>
                <a:lnTo>
                  <a:pt x="208700" y="99213"/>
                </a:lnTo>
                <a:lnTo>
                  <a:pt x="202143" y="108942"/>
                </a:lnTo>
                <a:close/>
              </a:path>
              <a:path w="285750" h="285750">
                <a:moveTo>
                  <a:pt x="285750" y="285750"/>
                </a:moveTo>
                <a:lnTo>
                  <a:pt x="0" y="285750"/>
                </a:lnTo>
                <a:lnTo>
                  <a:pt x="0" y="232171"/>
                </a:lnTo>
                <a:lnTo>
                  <a:pt x="15631" y="200930"/>
                </a:lnTo>
                <a:lnTo>
                  <a:pt x="53589" y="178604"/>
                </a:lnTo>
                <a:lnTo>
                  <a:pt x="100471" y="165203"/>
                </a:lnTo>
                <a:lnTo>
                  <a:pt x="142875" y="160734"/>
                </a:lnTo>
                <a:lnTo>
                  <a:pt x="185278" y="165203"/>
                </a:lnTo>
                <a:lnTo>
                  <a:pt x="232160" y="178604"/>
                </a:lnTo>
                <a:lnTo>
                  <a:pt x="259469" y="194667"/>
                </a:lnTo>
                <a:lnTo>
                  <a:pt x="142875" y="194667"/>
                </a:lnTo>
                <a:lnTo>
                  <a:pt x="103437" y="198907"/>
                </a:lnTo>
                <a:lnTo>
                  <a:pt x="68479" y="209099"/>
                </a:lnTo>
                <a:lnTo>
                  <a:pt x="43483" y="221452"/>
                </a:lnTo>
                <a:lnTo>
                  <a:pt x="33932" y="232171"/>
                </a:lnTo>
                <a:lnTo>
                  <a:pt x="33932" y="251817"/>
                </a:lnTo>
                <a:lnTo>
                  <a:pt x="285750" y="251817"/>
                </a:lnTo>
                <a:lnTo>
                  <a:pt x="285750" y="285750"/>
                </a:lnTo>
                <a:close/>
              </a:path>
              <a:path w="285750" h="285750">
                <a:moveTo>
                  <a:pt x="285750" y="251817"/>
                </a:moveTo>
                <a:lnTo>
                  <a:pt x="251817" y="251817"/>
                </a:lnTo>
                <a:lnTo>
                  <a:pt x="251817" y="232171"/>
                </a:lnTo>
                <a:lnTo>
                  <a:pt x="242266" y="221452"/>
                </a:lnTo>
                <a:lnTo>
                  <a:pt x="217270" y="209099"/>
                </a:lnTo>
                <a:lnTo>
                  <a:pt x="182312" y="198907"/>
                </a:lnTo>
                <a:lnTo>
                  <a:pt x="142875" y="194667"/>
                </a:lnTo>
                <a:lnTo>
                  <a:pt x="259469" y="194667"/>
                </a:lnTo>
                <a:lnTo>
                  <a:pt x="270118" y="200930"/>
                </a:lnTo>
                <a:lnTo>
                  <a:pt x="285750" y="232171"/>
                </a:lnTo>
                <a:lnTo>
                  <a:pt x="285750" y="251817"/>
                </a:lnTo>
                <a:close/>
              </a:path>
            </a:pathLst>
          </a:custGeom>
          <a:solidFill>
            <a:srgbClr val="EB7D7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696705" y="2512446"/>
            <a:ext cx="142875" cy="142875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142875"/>
                </a:moveTo>
                <a:lnTo>
                  <a:pt x="115061" y="137250"/>
                </a:lnTo>
                <a:lnTo>
                  <a:pt x="92355" y="121923"/>
                </a:lnTo>
                <a:lnTo>
                  <a:pt x="77049" y="99213"/>
                </a:lnTo>
                <a:lnTo>
                  <a:pt x="71437" y="71437"/>
                </a:lnTo>
                <a:lnTo>
                  <a:pt x="77049" y="43624"/>
                </a:lnTo>
                <a:lnTo>
                  <a:pt x="92355" y="20917"/>
                </a:lnTo>
                <a:lnTo>
                  <a:pt x="115061" y="5611"/>
                </a:lnTo>
                <a:lnTo>
                  <a:pt x="142875" y="0"/>
                </a:lnTo>
                <a:lnTo>
                  <a:pt x="170688" y="5611"/>
                </a:lnTo>
                <a:lnTo>
                  <a:pt x="193394" y="20917"/>
                </a:lnTo>
                <a:lnTo>
                  <a:pt x="202167" y="33932"/>
                </a:lnTo>
                <a:lnTo>
                  <a:pt x="142875" y="33932"/>
                </a:lnTo>
                <a:lnTo>
                  <a:pt x="128274" y="36879"/>
                </a:lnTo>
                <a:lnTo>
                  <a:pt x="116353" y="44916"/>
                </a:lnTo>
                <a:lnTo>
                  <a:pt x="108317" y="56837"/>
                </a:lnTo>
                <a:lnTo>
                  <a:pt x="105370" y="71437"/>
                </a:lnTo>
                <a:lnTo>
                  <a:pt x="108317" y="86037"/>
                </a:lnTo>
                <a:lnTo>
                  <a:pt x="116353" y="97958"/>
                </a:lnTo>
                <a:lnTo>
                  <a:pt x="128274" y="105995"/>
                </a:lnTo>
                <a:lnTo>
                  <a:pt x="142875" y="108942"/>
                </a:lnTo>
                <a:lnTo>
                  <a:pt x="202143" y="108942"/>
                </a:lnTo>
                <a:lnTo>
                  <a:pt x="193394" y="121923"/>
                </a:lnTo>
                <a:lnTo>
                  <a:pt x="170688" y="137250"/>
                </a:lnTo>
                <a:lnTo>
                  <a:pt x="142875" y="142875"/>
                </a:lnTo>
                <a:close/>
              </a:path>
              <a:path w="285750" h="285750">
                <a:moveTo>
                  <a:pt x="202143" y="108942"/>
                </a:moveTo>
                <a:lnTo>
                  <a:pt x="142875" y="108942"/>
                </a:lnTo>
                <a:lnTo>
                  <a:pt x="157475" y="105995"/>
                </a:lnTo>
                <a:lnTo>
                  <a:pt x="169396" y="97958"/>
                </a:lnTo>
                <a:lnTo>
                  <a:pt x="177432" y="86037"/>
                </a:lnTo>
                <a:lnTo>
                  <a:pt x="180379" y="71437"/>
                </a:lnTo>
                <a:lnTo>
                  <a:pt x="177432" y="56837"/>
                </a:lnTo>
                <a:lnTo>
                  <a:pt x="169396" y="44916"/>
                </a:lnTo>
                <a:lnTo>
                  <a:pt x="157475" y="36879"/>
                </a:lnTo>
                <a:lnTo>
                  <a:pt x="142875" y="33932"/>
                </a:lnTo>
                <a:lnTo>
                  <a:pt x="202167" y="33932"/>
                </a:lnTo>
                <a:lnTo>
                  <a:pt x="208700" y="43624"/>
                </a:lnTo>
                <a:lnTo>
                  <a:pt x="214312" y="71437"/>
                </a:lnTo>
                <a:lnTo>
                  <a:pt x="208700" y="99213"/>
                </a:lnTo>
                <a:lnTo>
                  <a:pt x="202143" y="108942"/>
                </a:lnTo>
                <a:close/>
              </a:path>
              <a:path w="285750" h="285750">
                <a:moveTo>
                  <a:pt x="285750" y="285750"/>
                </a:moveTo>
                <a:lnTo>
                  <a:pt x="0" y="285750"/>
                </a:lnTo>
                <a:lnTo>
                  <a:pt x="0" y="232171"/>
                </a:lnTo>
                <a:lnTo>
                  <a:pt x="15631" y="200930"/>
                </a:lnTo>
                <a:lnTo>
                  <a:pt x="53589" y="178604"/>
                </a:lnTo>
                <a:lnTo>
                  <a:pt x="100471" y="165203"/>
                </a:lnTo>
                <a:lnTo>
                  <a:pt x="142875" y="160734"/>
                </a:lnTo>
                <a:lnTo>
                  <a:pt x="185278" y="165203"/>
                </a:lnTo>
                <a:lnTo>
                  <a:pt x="232160" y="178604"/>
                </a:lnTo>
                <a:lnTo>
                  <a:pt x="259469" y="194667"/>
                </a:lnTo>
                <a:lnTo>
                  <a:pt x="142875" y="194667"/>
                </a:lnTo>
                <a:lnTo>
                  <a:pt x="103437" y="198907"/>
                </a:lnTo>
                <a:lnTo>
                  <a:pt x="68479" y="209099"/>
                </a:lnTo>
                <a:lnTo>
                  <a:pt x="43483" y="221452"/>
                </a:lnTo>
                <a:lnTo>
                  <a:pt x="33932" y="232171"/>
                </a:lnTo>
                <a:lnTo>
                  <a:pt x="33932" y="251817"/>
                </a:lnTo>
                <a:lnTo>
                  <a:pt x="285750" y="251817"/>
                </a:lnTo>
                <a:lnTo>
                  <a:pt x="285750" y="285750"/>
                </a:lnTo>
                <a:close/>
              </a:path>
              <a:path w="285750" h="285750">
                <a:moveTo>
                  <a:pt x="285750" y="251817"/>
                </a:moveTo>
                <a:lnTo>
                  <a:pt x="251817" y="251817"/>
                </a:lnTo>
                <a:lnTo>
                  <a:pt x="251817" y="232171"/>
                </a:lnTo>
                <a:lnTo>
                  <a:pt x="242266" y="221452"/>
                </a:lnTo>
                <a:lnTo>
                  <a:pt x="217270" y="209099"/>
                </a:lnTo>
                <a:lnTo>
                  <a:pt x="182312" y="198907"/>
                </a:lnTo>
                <a:lnTo>
                  <a:pt x="142875" y="194667"/>
                </a:lnTo>
                <a:lnTo>
                  <a:pt x="259469" y="194667"/>
                </a:lnTo>
                <a:lnTo>
                  <a:pt x="270118" y="200930"/>
                </a:lnTo>
                <a:lnTo>
                  <a:pt x="285750" y="232171"/>
                </a:lnTo>
                <a:lnTo>
                  <a:pt x="285750" y="251817"/>
                </a:lnTo>
                <a:close/>
              </a:path>
            </a:pathLst>
          </a:custGeom>
          <a:solidFill>
            <a:srgbClr val="EB7D7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239222" y="2263280"/>
            <a:ext cx="142875" cy="142875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142875"/>
                </a:moveTo>
                <a:lnTo>
                  <a:pt x="115061" y="137250"/>
                </a:lnTo>
                <a:lnTo>
                  <a:pt x="92355" y="121923"/>
                </a:lnTo>
                <a:lnTo>
                  <a:pt x="77049" y="99213"/>
                </a:lnTo>
                <a:lnTo>
                  <a:pt x="71437" y="71437"/>
                </a:lnTo>
                <a:lnTo>
                  <a:pt x="77049" y="43624"/>
                </a:lnTo>
                <a:lnTo>
                  <a:pt x="92355" y="20917"/>
                </a:lnTo>
                <a:lnTo>
                  <a:pt x="115061" y="5611"/>
                </a:lnTo>
                <a:lnTo>
                  <a:pt x="142875" y="0"/>
                </a:lnTo>
                <a:lnTo>
                  <a:pt x="170688" y="5611"/>
                </a:lnTo>
                <a:lnTo>
                  <a:pt x="193394" y="20917"/>
                </a:lnTo>
                <a:lnTo>
                  <a:pt x="202167" y="33932"/>
                </a:lnTo>
                <a:lnTo>
                  <a:pt x="142875" y="33932"/>
                </a:lnTo>
                <a:lnTo>
                  <a:pt x="128274" y="36879"/>
                </a:lnTo>
                <a:lnTo>
                  <a:pt x="116353" y="44916"/>
                </a:lnTo>
                <a:lnTo>
                  <a:pt x="108317" y="56837"/>
                </a:lnTo>
                <a:lnTo>
                  <a:pt x="105370" y="71437"/>
                </a:lnTo>
                <a:lnTo>
                  <a:pt x="108317" y="86037"/>
                </a:lnTo>
                <a:lnTo>
                  <a:pt x="116353" y="97958"/>
                </a:lnTo>
                <a:lnTo>
                  <a:pt x="128274" y="105995"/>
                </a:lnTo>
                <a:lnTo>
                  <a:pt x="142875" y="108942"/>
                </a:lnTo>
                <a:lnTo>
                  <a:pt x="202143" y="108942"/>
                </a:lnTo>
                <a:lnTo>
                  <a:pt x="193394" y="121923"/>
                </a:lnTo>
                <a:lnTo>
                  <a:pt x="170688" y="137250"/>
                </a:lnTo>
                <a:lnTo>
                  <a:pt x="142875" y="142875"/>
                </a:lnTo>
                <a:close/>
              </a:path>
              <a:path w="285750" h="285750">
                <a:moveTo>
                  <a:pt x="202143" y="108942"/>
                </a:moveTo>
                <a:lnTo>
                  <a:pt x="142875" y="108942"/>
                </a:lnTo>
                <a:lnTo>
                  <a:pt x="157475" y="105995"/>
                </a:lnTo>
                <a:lnTo>
                  <a:pt x="169396" y="97958"/>
                </a:lnTo>
                <a:lnTo>
                  <a:pt x="177432" y="86037"/>
                </a:lnTo>
                <a:lnTo>
                  <a:pt x="180379" y="71437"/>
                </a:lnTo>
                <a:lnTo>
                  <a:pt x="177432" y="56837"/>
                </a:lnTo>
                <a:lnTo>
                  <a:pt x="169396" y="44916"/>
                </a:lnTo>
                <a:lnTo>
                  <a:pt x="157475" y="36879"/>
                </a:lnTo>
                <a:lnTo>
                  <a:pt x="142875" y="33932"/>
                </a:lnTo>
                <a:lnTo>
                  <a:pt x="202167" y="33932"/>
                </a:lnTo>
                <a:lnTo>
                  <a:pt x="208700" y="43624"/>
                </a:lnTo>
                <a:lnTo>
                  <a:pt x="214312" y="71437"/>
                </a:lnTo>
                <a:lnTo>
                  <a:pt x="208700" y="99213"/>
                </a:lnTo>
                <a:lnTo>
                  <a:pt x="202143" y="108942"/>
                </a:lnTo>
                <a:close/>
              </a:path>
              <a:path w="285750" h="285750">
                <a:moveTo>
                  <a:pt x="285750" y="285750"/>
                </a:moveTo>
                <a:lnTo>
                  <a:pt x="0" y="285750"/>
                </a:lnTo>
                <a:lnTo>
                  <a:pt x="0" y="232171"/>
                </a:lnTo>
                <a:lnTo>
                  <a:pt x="15631" y="200930"/>
                </a:lnTo>
                <a:lnTo>
                  <a:pt x="53589" y="178604"/>
                </a:lnTo>
                <a:lnTo>
                  <a:pt x="100471" y="165203"/>
                </a:lnTo>
                <a:lnTo>
                  <a:pt x="142875" y="160734"/>
                </a:lnTo>
                <a:lnTo>
                  <a:pt x="185278" y="165203"/>
                </a:lnTo>
                <a:lnTo>
                  <a:pt x="232160" y="178604"/>
                </a:lnTo>
                <a:lnTo>
                  <a:pt x="259469" y="194667"/>
                </a:lnTo>
                <a:lnTo>
                  <a:pt x="142875" y="194667"/>
                </a:lnTo>
                <a:lnTo>
                  <a:pt x="103437" y="198907"/>
                </a:lnTo>
                <a:lnTo>
                  <a:pt x="68479" y="209099"/>
                </a:lnTo>
                <a:lnTo>
                  <a:pt x="43483" y="221452"/>
                </a:lnTo>
                <a:lnTo>
                  <a:pt x="33932" y="232171"/>
                </a:lnTo>
                <a:lnTo>
                  <a:pt x="33932" y="251817"/>
                </a:lnTo>
                <a:lnTo>
                  <a:pt x="285750" y="251817"/>
                </a:lnTo>
                <a:lnTo>
                  <a:pt x="285750" y="285750"/>
                </a:lnTo>
                <a:close/>
              </a:path>
              <a:path w="285750" h="285750">
                <a:moveTo>
                  <a:pt x="285750" y="251817"/>
                </a:moveTo>
                <a:lnTo>
                  <a:pt x="251817" y="251817"/>
                </a:lnTo>
                <a:lnTo>
                  <a:pt x="251817" y="232171"/>
                </a:lnTo>
                <a:lnTo>
                  <a:pt x="242266" y="221452"/>
                </a:lnTo>
                <a:lnTo>
                  <a:pt x="217270" y="209099"/>
                </a:lnTo>
                <a:lnTo>
                  <a:pt x="182312" y="198907"/>
                </a:lnTo>
                <a:lnTo>
                  <a:pt x="142875" y="194667"/>
                </a:lnTo>
                <a:lnTo>
                  <a:pt x="259469" y="194667"/>
                </a:lnTo>
                <a:lnTo>
                  <a:pt x="270118" y="200930"/>
                </a:lnTo>
                <a:lnTo>
                  <a:pt x="285750" y="232171"/>
                </a:lnTo>
                <a:lnTo>
                  <a:pt x="285750" y="251817"/>
                </a:lnTo>
                <a:close/>
              </a:path>
            </a:pathLst>
          </a:custGeom>
          <a:solidFill>
            <a:srgbClr val="EB7D7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1455919" y="1271501"/>
            <a:ext cx="6159500" cy="814967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636905">
              <a:spcBef>
                <a:spcPts val="65"/>
              </a:spcBef>
            </a:pPr>
            <a:r>
              <a:rPr sz="2225" b="1" i="1" spc="85" dirty="0">
                <a:latin typeface="Calibri"/>
                <a:cs typeface="Calibri"/>
              </a:rPr>
              <a:t>PRODUZIONE/EROGAZIONE </a:t>
            </a:r>
            <a:r>
              <a:rPr sz="2225" b="1" i="1" spc="98" dirty="0">
                <a:latin typeface="Calibri"/>
                <a:cs typeface="Calibri"/>
              </a:rPr>
              <a:t>DI </a:t>
            </a:r>
            <a:r>
              <a:rPr sz="2225" b="1" i="1" spc="140" dirty="0">
                <a:latin typeface="Calibri"/>
                <a:cs typeface="Calibri"/>
              </a:rPr>
              <a:t>UN</a:t>
            </a:r>
            <a:r>
              <a:rPr sz="2225" b="1" i="1" spc="-250" dirty="0">
                <a:latin typeface="Calibri"/>
                <a:cs typeface="Calibri"/>
              </a:rPr>
              <a:t> </a:t>
            </a:r>
            <a:r>
              <a:rPr sz="2225" b="1" i="1" spc="78" dirty="0">
                <a:latin typeface="Calibri"/>
                <a:cs typeface="Calibri"/>
              </a:rPr>
              <a:t>SERVIZIO</a:t>
            </a:r>
            <a:endParaRPr sz="2225">
              <a:latin typeface="Calibri"/>
              <a:cs typeface="Calibri"/>
            </a:endParaRPr>
          </a:p>
          <a:p>
            <a:pPr marL="6350">
              <a:spcBef>
                <a:spcPts val="1378"/>
              </a:spcBef>
              <a:tabLst>
                <a:tab pos="4093210" algn="l"/>
              </a:tabLst>
            </a:pPr>
            <a:r>
              <a:rPr sz="1850" b="1" spc="-63" dirty="0">
                <a:latin typeface="Arial"/>
                <a:cs typeface="Arial"/>
              </a:rPr>
              <a:t>ACCENTRATO	</a:t>
            </a:r>
            <a:r>
              <a:rPr sz="1850" b="1" spc="-60" dirty="0">
                <a:latin typeface="Arial"/>
                <a:cs typeface="Arial"/>
              </a:rPr>
              <a:t>DECENTRATO</a:t>
            </a:r>
            <a:endParaRPr sz="185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533373" y="4930881"/>
            <a:ext cx="3615373" cy="832279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6350" marR="2540" indent="17145">
              <a:lnSpc>
                <a:spcPts val="2145"/>
              </a:lnSpc>
              <a:spcBef>
                <a:spcPts val="190"/>
              </a:spcBef>
            </a:pPr>
            <a:r>
              <a:rPr sz="1850" b="1" spc="-83" dirty="0">
                <a:latin typeface="Arial"/>
                <a:cs typeface="Arial"/>
              </a:rPr>
              <a:t>A</a:t>
            </a:r>
            <a:r>
              <a:rPr sz="1850" b="1" spc="-233" dirty="0">
                <a:latin typeface="Arial"/>
                <a:cs typeface="Arial"/>
              </a:rPr>
              <a:t> </a:t>
            </a:r>
            <a:r>
              <a:rPr sz="1850" b="1" spc="-20" dirty="0">
                <a:latin typeface="Arial"/>
                <a:cs typeface="Arial"/>
              </a:rPr>
              <a:t>chi</a:t>
            </a:r>
            <a:r>
              <a:rPr sz="1850" b="1" spc="-233" dirty="0">
                <a:latin typeface="Arial"/>
                <a:cs typeface="Arial"/>
              </a:rPr>
              <a:t> </a:t>
            </a:r>
            <a:r>
              <a:rPr sz="1850" b="1" spc="43" dirty="0">
                <a:latin typeface="Arial"/>
                <a:cs typeface="Arial"/>
              </a:rPr>
              <a:t>è</a:t>
            </a:r>
            <a:r>
              <a:rPr sz="1850" b="1" spc="-233" dirty="0">
                <a:latin typeface="Arial"/>
                <a:cs typeface="Arial"/>
              </a:rPr>
              <a:t> </a:t>
            </a:r>
            <a:r>
              <a:rPr sz="1850" b="1" spc="-30" dirty="0">
                <a:latin typeface="Arial"/>
                <a:cs typeface="Arial"/>
              </a:rPr>
              <a:t>giusto</a:t>
            </a:r>
            <a:r>
              <a:rPr sz="1850" b="1" spc="-230" dirty="0">
                <a:latin typeface="Arial"/>
                <a:cs typeface="Arial"/>
              </a:rPr>
              <a:t> </a:t>
            </a:r>
            <a:r>
              <a:rPr sz="1850" b="1" spc="-18" dirty="0">
                <a:latin typeface="Arial"/>
                <a:cs typeface="Arial"/>
              </a:rPr>
              <a:t>affidare</a:t>
            </a:r>
            <a:r>
              <a:rPr sz="1850" b="1" spc="-233" dirty="0">
                <a:latin typeface="Arial"/>
                <a:cs typeface="Arial"/>
              </a:rPr>
              <a:t> </a:t>
            </a:r>
            <a:r>
              <a:rPr sz="1850" b="1" spc="-28" dirty="0">
                <a:latin typeface="Arial"/>
                <a:cs typeface="Arial"/>
              </a:rPr>
              <a:t>il</a:t>
            </a:r>
            <a:r>
              <a:rPr sz="1850" b="1" spc="-233" dirty="0">
                <a:latin typeface="Arial"/>
                <a:cs typeface="Arial"/>
              </a:rPr>
              <a:t> </a:t>
            </a:r>
            <a:r>
              <a:rPr sz="1850" b="1" spc="-40" dirty="0">
                <a:latin typeface="Arial"/>
                <a:cs typeface="Arial"/>
              </a:rPr>
              <a:t>controllo?  </a:t>
            </a:r>
            <a:r>
              <a:rPr sz="1850" b="1" spc="-5" dirty="0">
                <a:latin typeface="Arial"/>
                <a:cs typeface="Arial"/>
              </a:rPr>
              <a:t>Come</a:t>
            </a:r>
            <a:r>
              <a:rPr sz="1850" b="1" spc="-235" dirty="0">
                <a:latin typeface="Arial"/>
                <a:cs typeface="Arial"/>
              </a:rPr>
              <a:t> </a:t>
            </a:r>
            <a:r>
              <a:rPr sz="1850" b="1" dirty="0">
                <a:latin typeface="Arial"/>
                <a:cs typeface="Arial"/>
              </a:rPr>
              <a:t>può</a:t>
            </a:r>
            <a:r>
              <a:rPr sz="1850" b="1" spc="-233" dirty="0">
                <a:latin typeface="Arial"/>
                <a:cs typeface="Arial"/>
              </a:rPr>
              <a:t> </a:t>
            </a:r>
            <a:r>
              <a:rPr sz="1850" b="1" spc="-18" dirty="0">
                <a:latin typeface="Arial"/>
                <a:cs typeface="Arial"/>
              </a:rPr>
              <a:t>aiutare</a:t>
            </a:r>
            <a:r>
              <a:rPr sz="1850" b="1" spc="-233" dirty="0">
                <a:latin typeface="Arial"/>
                <a:cs typeface="Arial"/>
              </a:rPr>
              <a:t> </a:t>
            </a:r>
            <a:r>
              <a:rPr sz="1850" b="1" spc="-10" dirty="0">
                <a:latin typeface="Arial"/>
                <a:cs typeface="Arial"/>
              </a:rPr>
              <a:t>la</a:t>
            </a:r>
            <a:r>
              <a:rPr sz="1850" b="1" spc="-235" dirty="0">
                <a:latin typeface="Arial"/>
                <a:cs typeface="Arial"/>
              </a:rPr>
              <a:t> </a:t>
            </a:r>
            <a:r>
              <a:rPr sz="1850" b="1" spc="-28" dirty="0">
                <a:latin typeface="Arial"/>
                <a:cs typeface="Arial"/>
              </a:rPr>
              <a:t>tecnologia?</a:t>
            </a:r>
            <a:endParaRPr sz="1850" dirty="0">
              <a:latin typeface="Arial"/>
              <a:cs typeface="Arial"/>
            </a:endParaRPr>
          </a:p>
          <a:p>
            <a:pPr marL="13970">
              <a:lnSpc>
                <a:spcPts val="2098"/>
              </a:lnSpc>
            </a:pPr>
            <a:r>
              <a:rPr sz="1850" b="1" spc="-5" dirty="0">
                <a:latin typeface="Arial"/>
                <a:cs typeface="Arial"/>
              </a:rPr>
              <a:t>Come</a:t>
            </a:r>
            <a:r>
              <a:rPr sz="1850" b="1" spc="-233" dirty="0">
                <a:latin typeface="Arial"/>
                <a:cs typeface="Arial"/>
              </a:rPr>
              <a:t> </a:t>
            </a:r>
            <a:r>
              <a:rPr sz="1850" b="1" spc="-23" dirty="0">
                <a:latin typeface="Arial"/>
                <a:cs typeface="Arial"/>
              </a:rPr>
              <a:t>gestire</a:t>
            </a:r>
            <a:r>
              <a:rPr sz="1850" b="1" spc="-233" dirty="0">
                <a:latin typeface="Arial"/>
                <a:cs typeface="Arial"/>
              </a:rPr>
              <a:t> </a:t>
            </a:r>
            <a:r>
              <a:rPr sz="1850" b="1" spc="5" dirty="0">
                <a:latin typeface="Arial"/>
                <a:cs typeface="Arial"/>
              </a:rPr>
              <a:t>le</a:t>
            </a:r>
            <a:r>
              <a:rPr sz="1850" b="1" spc="-230" dirty="0">
                <a:latin typeface="Arial"/>
                <a:cs typeface="Arial"/>
              </a:rPr>
              <a:t> </a:t>
            </a:r>
            <a:r>
              <a:rPr sz="1850" b="1" spc="-53" dirty="0">
                <a:latin typeface="Arial"/>
                <a:cs typeface="Arial"/>
              </a:rPr>
              <a:t>Privacy?</a:t>
            </a:r>
            <a:endParaRPr sz="185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41398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3CB97D8-EDA4-E944-B70A-51638D518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8331D-82BD-4FE4-9DAC-0EF950A453C4}" type="datetime1">
              <a:rPr lang="it-IT" altLang="en-US" smtClean="0"/>
              <a:pPr/>
              <a:t>07/08/23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D46E748F-465C-2346-9714-786F353153BD}"/>
              </a:ext>
            </a:extLst>
          </p:cNvPr>
          <p:cNvSpPr/>
          <p:nvPr/>
        </p:nvSpPr>
        <p:spPr>
          <a:xfrm>
            <a:off x="249927" y="482681"/>
            <a:ext cx="527050" cy="526415"/>
          </a:xfrm>
          <a:custGeom>
            <a:avLst/>
            <a:gdLst/>
            <a:ahLst/>
            <a:cxnLst/>
            <a:rect l="l" t="t" r="r" b="b"/>
            <a:pathLst>
              <a:path w="1054100" h="1052830">
                <a:moveTo>
                  <a:pt x="565797" y="1269"/>
                </a:moveTo>
                <a:lnTo>
                  <a:pt x="488263" y="1269"/>
                </a:lnTo>
                <a:lnTo>
                  <a:pt x="501170" y="0"/>
                </a:lnTo>
                <a:lnTo>
                  <a:pt x="552890" y="0"/>
                </a:lnTo>
                <a:lnTo>
                  <a:pt x="565797" y="1269"/>
                </a:lnTo>
                <a:close/>
              </a:path>
              <a:path w="1054100" h="1052830">
                <a:moveTo>
                  <a:pt x="552890" y="1052829"/>
                </a:moveTo>
                <a:lnTo>
                  <a:pt x="501170" y="1052829"/>
                </a:lnTo>
                <a:lnTo>
                  <a:pt x="449698" y="1047749"/>
                </a:lnTo>
                <a:lnTo>
                  <a:pt x="398972" y="1037589"/>
                </a:lnTo>
                <a:lnTo>
                  <a:pt x="386468" y="1033779"/>
                </a:lnTo>
                <a:lnTo>
                  <a:pt x="374041" y="1031239"/>
                </a:lnTo>
                <a:lnTo>
                  <a:pt x="361706" y="1027429"/>
                </a:lnTo>
                <a:lnTo>
                  <a:pt x="349479" y="1022349"/>
                </a:lnTo>
                <a:lnTo>
                  <a:pt x="337358" y="1018539"/>
                </a:lnTo>
                <a:lnTo>
                  <a:pt x="301695" y="1003299"/>
                </a:lnTo>
                <a:lnTo>
                  <a:pt x="278589" y="990599"/>
                </a:lnTo>
                <a:lnTo>
                  <a:pt x="267254" y="985519"/>
                </a:lnTo>
                <a:lnTo>
                  <a:pt x="256082" y="977899"/>
                </a:lnTo>
                <a:lnTo>
                  <a:pt x="234227" y="965199"/>
                </a:lnTo>
                <a:lnTo>
                  <a:pt x="223558" y="957579"/>
                </a:lnTo>
                <a:lnTo>
                  <a:pt x="213078" y="949959"/>
                </a:lnTo>
                <a:lnTo>
                  <a:pt x="202787" y="942339"/>
                </a:lnTo>
                <a:lnTo>
                  <a:pt x="192685" y="933449"/>
                </a:lnTo>
                <a:lnTo>
                  <a:pt x="182785" y="925829"/>
                </a:lnTo>
                <a:lnTo>
                  <a:pt x="154363" y="899159"/>
                </a:lnTo>
                <a:lnTo>
                  <a:pt x="136526" y="880109"/>
                </a:lnTo>
                <a:lnTo>
                  <a:pt x="127960" y="871219"/>
                </a:lnTo>
                <a:lnTo>
                  <a:pt x="119630" y="861059"/>
                </a:lnTo>
                <a:lnTo>
                  <a:pt x="111545" y="850899"/>
                </a:lnTo>
                <a:lnTo>
                  <a:pt x="103715" y="840739"/>
                </a:lnTo>
                <a:lnTo>
                  <a:pt x="96140" y="829309"/>
                </a:lnTo>
                <a:lnTo>
                  <a:pt x="88820" y="819149"/>
                </a:lnTo>
                <a:lnTo>
                  <a:pt x="81764" y="807719"/>
                </a:lnTo>
                <a:lnTo>
                  <a:pt x="74981" y="797559"/>
                </a:lnTo>
                <a:lnTo>
                  <a:pt x="68469" y="786129"/>
                </a:lnTo>
                <a:lnTo>
                  <a:pt x="50600" y="751839"/>
                </a:lnTo>
                <a:lnTo>
                  <a:pt x="40117" y="727709"/>
                </a:lnTo>
                <a:lnTo>
                  <a:pt x="35313" y="716279"/>
                </a:lnTo>
                <a:lnTo>
                  <a:pt x="30807" y="703579"/>
                </a:lnTo>
                <a:lnTo>
                  <a:pt x="26601" y="692149"/>
                </a:lnTo>
                <a:lnTo>
                  <a:pt x="22693" y="679449"/>
                </a:lnTo>
                <a:lnTo>
                  <a:pt x="12806" y="641349"/>
                </a:lnTo>
                <a:lnTo>
                  <a:pt x="5703" y="603249"/>
                </a:lnTo>
                <a:lnTo>
                  <a:pt x="1427" y="565149"/>
                </a:lnTo>
                <a:lnTo>
                  <a:pt x="0" y="525779"/>
                </a:lnTo>
                <a:lnTo>
                  <a:pt x="158" y="513079"/>
                </a:lnTo>
                <a:lnTo>
                  <a:pt x="2537" y="474979"/>
                </a:lnTo>
                <a:lnTo>
                  <a:pt x="7758" y="436879"/>
                </a:lnTo>
                <a:lnTo>
                  <a:pt x="15794" y="398779"/>
                </a:lnTo>
                <a:lnTo>
                  <a:pt x="26601" y="360679"/>
                </a:lnTo>
                <a:lnTo>
                  <a:pt x="30807" y="349249"/>
                </a:lnTo>
                <a:lnTo>
                  <a:pt x="35313" y="336549"/>
                </a:lnTo>
                <a:lnTo>
                  <a:pt x="40117" y="325119"/>
                </a:lnTo>
                <a:lnTo>
                  <a:pt x="45215" y="312419"/>
                </a:lnTo>
                <a:lnTo>
                  <a:pt x="50600" y="300989"/>
                </a:lnTo>
                <a:lnTo>
                  <a:pt x="68469" y="266699"/>
                </a:lnTo>
                <a:lnTo>
                  <a:pt x="88820" y="233679"/>
                </a:lnTo>
                <a:lnTo>
                  <a:pt x="96140" y="223519"/>
                </a:lnTo>
                <a:lnTo>
                  <a:pt x="103715" y="212089"/>
                </a:lnTo>
                <a:lnTo>
                  <a:pt x="111545" y="201929"/>
                </a:lnTo>
                <a:lnTo>
                  <a:pt x="119630" y="191769"/>
                </a:lnTo>
                <a:lnTo>
                  <a:pt x="127960" y="181609"/>
                </a:lnTo>
                <a:lnTo>
                  <a:pt x="136526" y="172719"/>
                </a:lnTo>
                <a:lnTo>
                  <a:pt x="145327" y="162559"/>
                </a:lnTo>
                <a:lnTo>
                  <a:pt x="173098" y="135889"/>
                </a:lnTo>
                <a:lnTo>
                  <a:pt x="192685" y="119379"/>
                </a:lnTo>
                <a:lnTo>
                  <a:pt x="202787" y="110489"/>
                </a:lnTo>
                <a:lnTo>
                  <a:pt x="213078" y="102869"/>
                </a:lnTo>
                <a:lnTo>
                  <a:pt x="223558" y="95249"/>
                </a:lnTo>
                <a:lnTo>
                  <a:pt x="234227" y="87629"/>
                </a:lnTo>
                <a:lnTo>
                  <a:pt x="256082" y="74929"/>
                </a:lnTo>
                <a:lnTo>
                  <a:pt x="267254" y="67309"/>
                </a:lnTo>
                <a:lnTo>
                  <a:pt x="278589" y="62229"/>
                </a:lnTo>
                <a:lnTo>
                  <a:pt x="301695" y="49529"/>
                </a:lnTo>
                <a:lnTo>
                  <a:pt x="337358" y="34289"/>
                </a:lnTo>
                <a:lnTo>
                  <a:pt x="349479" y="30479"/>
                </a:lnTo>
                <a:lnTo>
                  <a:pt x="361706" y="25399"/>
                </a:lnTo>
                <a:lnTo>
                  <a:pt x="374041" y="21589"/>
                </a:lnTo>
                <a:lnTo>
                  <a:pt x="386468" y="19049"/>
                </a:lnTo>
                <a:lnTo>
                  <a:pt x="398972" y="15239"/>
                </a:lnTo>
                <a:lnTo>
                  <a:pt x="411553" y="12699"/>
                </a:lnTo>
                <a:lnTo>
                  <a:pt x="424211" y="8889"/>
                </a:lnTo>
                <a:lnTo>
                  <a:pt x="436932" y="7619"/>
                </a:lnTo>
                <a:lnTo>
                  <a:pt x="449698" y="5079"/>
                </a:lnTo>
                <a:lnTo>
                  <a:pt x="462512" y="3809"/>
                </a:lnTo>
                <a:lnTo>
                  <a:pt x="475372" y="1269"/>
                </a:lnTo>
                <a:lnTo>
                  <a:pt x="578688" y="1269"/>
                </a:lnTo>
                <a:lnTo>
                  <a:pt x="591548" y="3809"/>
                </a:lnTo>
                <a:lnTo>
                  <a:pt x="604361" y="5079"/>
                </a:lnTo>
                <a:lnTo>
                  <a:pt x="617128" y="7619"/>
                </a:lnTo>
                <a:lnTo>
                  <a:pt x="629848" y="8889"/>
                </a:lnTo>
                <a:lnTo>
                  <a:pt x="642507" y="12699"/>
                </a:lnTo>
                <a:lnTo>
                  <a:pt x="655088" y="15239"/>
                </a:lnTo>
                <a:lnTo>
                  <a:pt x="667592" y="19049"/>
                </a:lnTo>
                <a:lnTo>
                  <a:pt x="680019" y="21589"/>
                </a:lnTo>
                <a:lnTo>
                  <a:pt x="692353" y="25399"/>
                </a:lnTo>
                <a:lnTo>
                  <a:pt x="704581" y="30479"/>
                </a:lnTo>
                <a:lnTo>
                  <a:pt x="716702" y="34289"/>
                </a:lnTo>
                <a:lnTo>
                  <a:pt x="752365" y="49529"/>
                </a:lnTo>
                <a:lnTo>
                  <a:pt x="775470" y="62229"/>
                </a:lnTo>
                <a:lnTo>
                  <a:pt x="786806" y="67309"/>
                </a:lnTo>
                <a:lnTo>
                  <a:pt x="797978" y="74929"/>
                </a:lnTo>
                <a:lnTo>
                  <a:pt x="830502" y="95249"/>
                </a:lnTo>
                <a:lnTo>
                  <a:pt x="861374" y="119379"/>
                </a:lnTo>
                <a:lnTo>
                  <a:pt x="871275" y="126999"/>
                </a:lnTo>
                <a:lnTo>
                  <a:pt x="899697" y="153669"/>
                </a:lnTo>
                <a:lnTo>
                  <a:pt x="917534" y="172719"/>
                </a:lnTo>
                <a:lnTo>
                  <a:pt x="926100" y="181609"/>
                </a:lnTo>
                <a:lnTo>
                  <a:pt x="934430" y="191769"/>
                </a:lnTo>
                <a:lnTo>
                  <a:pt x="942515" y="201929"/>
                </a:lnTo>
                <a:lnTo>
                  <a:pt x="950345" y="212089"/>
                </a:lnTo>
                <a:lnTo>
                  <a:pt x="957920" y="223519"/>
                </a:lnTo>
                <a:lnTo>
                  <a:pt x="965240" y="233679"/>
                </a:lnTo>
                <a:lnTo>
                  <a:pt x="985590" y="266699"/>
                </a:lnTo>
                <a:lnTo>
                  <a:pt x="1003460" y="300989"/>
                </a:lnTo>
                <a:lnTo>
                  <a:pt x="1013942" y="325119"/>
                </a:lnTo>
                <a:lnTo>
                  <a:pt x="1018747" y="336549"/>
                </a:lnTo>
                <a:lnTo>
                  <a:pt x="1023253" y="349249"/>
                </a:lnTo>
                <a:lnTo>
                  <a:pt x="1027459" y="360679"/>
                </a:lnTo>
                <a:lnTo>
                  <a:pt x="1031366" y="373379"/>
                </a:lnTo>
                <a:lnTo>
                  <a:pt x="1041254" y="411479"/>
                </a:lnTo>
                <a:lnTo>
                  <a:pt x="1048356" y="449579"/>
                </a:lnTo>
                <a:lnTo>
                  <a:pt x="1052633" y="487679"/>
                </a:lnTo>
                <a:lnTo>
                  <a:pt x="1054060" y="525779"/>
                </a:lnTo>
                <a:lnTo>
                  <a:pt x="1053902" y="539749"/>
                </a:lnTo>
                <a:lnTo>
                  <a:pt x="1051523" y="577849"/>
                </a:lnTo>
                <a:lnTo>
                  <a:pt x="1046302" y="615949"/>
                </a:lnTo>
                <a:lnTo>
                  <a:pt x="1038266" y="654049"/>
                </a:lnTo>
                <a:lnTo>
                  <a:pt x="1027459" y="692149"/>
                </a:lnTo>
                <a:lnTo>
                  <a:pt x="1023253" y="703579"/>
                </a:lnTo>
                <a:lnTo>
                  <a:pt x="1018747" y="716279"/>
                </a:lnTo>
                <a:lnTo>
                  <a:pt x="1013942" y="727709"/>
                </a:lnTo>
                <a:lnTo>
                  <a:pt x="1008845" y="740409"/>
                </a:lnTo>
                <a:lnTo>
                  <a:pt x="1003460" y="751839"/>
                </a:lnTo>
                <a:lnTo>
                  <a:pt x="985590" y="786129"/>
                </a:lnTo>
                <a:lnTo>
                  <a:pt x="972296" y="807719"/>
                </a:lnTo>
                <a:lnTo>
                  <a:pt x="965240" y="819149"/>
                </a:lnTo>
                <a:lnTo>
                  <a:pt x="957920" y="829309"/>
                </a:lnTo>
                <a:lnTo>
                  <a:pt x="950345" y="840739"/>
                </a:lnTo>
                <a:lnTo>
                  <a:pt x="942515" y="850899"/>
                </a:lnTo>
                <a:lnTo>
                  <a:pt x="934430" y="861059"/>
                </a:lnTo>
                <a:lnTo>
                  <a:pt x="926100" y="871219"/>
                </a:lnTo>
                <a:lnTo>
                  <a:pt x="917534" y="880109"/>
                </a:lnTo>
                <a:lnTo>
                  <a:pt x="908733" y="890269"/>
                </a:lnTo>
                <a:lnTo>
                  <a:pt x="880962" y="916939"/>
                </a:lnTo>
                <a:lnTo>
                  <a:pt x="861374" y="933449"/>
                </a:lnTo>
                <a:lnTo>
                  <a:pt x="851273" y="942339"/>
                </a:lnTo>
                <a:lnTo>
                  <a:pt x="840982" y="949959"/>
                </a:lnTo>
                <a:lnTo>
                  <a:pt x="830501" y="957579"/>
                </a:lnTo>
                <a:lnTo>
                  <a:pt x="819832" y="965199"/>
                </a:lnTo>
                <a:lnTo>
                  <a:pt x="797978" y="977899"/>
                </a:lnTo>
                <a:lnTo>
                  <a:pt x="786806" y="985519"/>
                </a:lnTo>
                <a:lnTo>
                  <a:pt x="775470" y="990599"/>
                </a:lnTo>
                <a:lnTo>
                  <a:pt x="752365" y="1003299"/>
                </a:lnTo>
                <a:lnTo>
                  <a:pt x="716702" y="1018539"/>
                </a:lnTo>
                <a:lnTo>
                  <a:pt x="704581" y="1022349"/>
                </a:lnTo>
                <a:lnTo>
                  <a:pt x="692353" y="1027429"/>
                </a:lnTo>
                <a:lnTo>
                  <a:pt x="680019" y="1031239"/>
                </a:lnTo>
                <a:lnTo>
                  <a:pt x="667592" y="1033779"/>
                </a:lnTo>
                <a:lnTo>
                  <a:pt x="655088" y="1037589"/>
                </a:lnTo>
                <a:lnTo>
                  <a:pt x="604361" y="1047749"/>
                </a:lnTo>
                <a:lnTo>
                  <a:pt x="552890" y="1052829"/>
                </a:lnTo>
                <a:close/>
              </a:path>
            </a:pathLst>
          </a:custGeom>
          <a:solidFill>
            <a:srgbClr val="EB6A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A931C9EC-B692-874C-9DE5-CB13202BBB9E}"/>
              </a:ext>
            </a:extLst>
          </p:cNvPr>
          <p:cNvSpPr/>
          <p:nvPr/>
        </p:nvSpPr>
        <p:spPr>
          <a:xfrm>
            <a:off x="218177" y="450614"/>
            <a:ext cx="590550" cy="590550"/>
          </a:xfrm>
          <a:custGeom>
            <a:avLst/>
            <a:gdLst/>
            <a:ahLst/>
            <a:cxnLst/>
            <a:rect l="l" t="t" r="r" b="b"/>
            <a:pathLst>
              <a:path w="1181100" h="1181100">
                <a:moveTo>
                  <a:pt x="590526" y="1181064"/>
                </a:moveTo>
                <a:lnTo>
                  <a:pt x="542161" y="1179103"/>
                </a:lnTo>
                <a:lnTo>
                  <a:pt x="494860" y="1173322"/>
                </a:lnTo>
                <a:lnTo>
                  <a:pt x="448777" y="1163873"/>
                </a:lnTo>
                <a:lnTo>
                  <a:pt x="404065" y="1150911"/>
                </a:lnTo>
                <a:lnTo>
                  <a:pt x="360876" y="1134587"/>
                </a:lnTo>
                <a:lnTo>
                  <a:pt x="319364" y="1115056"/>
                </a:lnTo>
                <a:lnTo>
                  <a:pt x="279683" y="1092470"/>
                </a:lnTo>
                <a:lnTo>
                  <a:pt x="241984" y="1066983"/>
                </a:lnTo>
                <a:lnTo>
                  <a:pt x="206421" y="1038746"/>
                </a:lnTo>
                <a:lnTo>
                  <a:pt x="173147" y="1007915"/>
                </a:lnTo>
                <a:lnTo>
                  <a:pt x="142316" y="974641"/>
                </a:lnTo>
                <a:lnTo>
                  <a:pt x="114080" y="939077"/>
                </a:lnTo>
                <a:lnTo>
                  <a:pt x="88593" y="901378"/>
                </a:lnTo>
                <a:lnTo>
                  <a:pt x="66007" y="861695"/>
                </a:lnTo>
                <a:lnTo>
                  <a:pt x="46476" y="820182"/>
                </a:lnTo>
                <a:lnTo>
                  <a:pt x="30153" y="776993"/>
                </a:lnTo>
                <a:lnTo>
                  <a:pt x="17190" y="732279"/>
                </a:lnTo>
                <a:lnTo>
                  <a:pt x="7742" y="686195"/>
                </a:lnTo>
                <a:lnTo>
                  <a:pt x="1961" y="638893"/>
                </a:lnTo>
                <a:lnTo>
                  <a:pt x="0" y="590526"/>
                </a:lnTo>
                <a:lnTo>
                  <a:pt x="1961" y="542162"/>
                </a:lnTo>
                <a:lnTo>
                  <a:pt x="7742" y="494863"/>
                </a:lnTo>
                <a:lnTo>
                  <a:pt x="17190" y="448781"/>
                </a:lnTo>
                <a:lnTo>
                  <a:pt x="30153" y="404069"/>
                </a:lnTo>
                <a:lnTo>
                  <a:pt x="46476" y="360881"/>
                </a:lnTo>
                <a:lnTo>
                  <a:pt x="66007" y="319370"/>
                </a:lnTo>
                <a:lnTo>
                  <a:pt x="88593" y="279688"/>
                </a:lnTo>
                <a:lnTo>
                  <a:pt x="114080" y="241989"/>
                </a:lnTo>
                <a:lnTo>
                  <a:pt x="142316" y="206426"/>
                </a:lnTo>
                <a:lnTo>
                  <a:pt x="173147" y="173152"/>
                </a:lnTo>
                <a:lnTo>
                  <a:pt x="206421" y="142320"/>
                </a:lnTo>
                <a:lnTo>
                  <a:pt x="241984" y="114084"/>
                </a:lnTo>
                <a:lnTo>
                  <a:pt x="279683" y="88596"/>
                </a:lnTo>
                <a:lnTo>
                  <a:pt x="319364" y="66009"/>
                </a:lnTo>
                <a:lnTo>
                  <a:pt x="360876" y="46478"/>
                </a:lnTo>
                <a:lnTo>
                  <a:pt x="404065" y="30154"/>
                </a:lnTo>
                <a:lnTo>
                  <a:pt x="448777" y="17191"/>
                </a:lnTo>
                <a:lnTo>
                  <a:pt x="494860" y="7742"/>
                </a:lnTo>
                <a:lnTo>
                  <a:pt x="542161" y="1961"/>
                </a:lnTo>
                <a:lnTo>
                  <a:pt x="590526" y="0"/>
                </a:lnTo>
                <a:lnTo>
                  <a:pt x="638891" y="1961"/>
                </a:lnTo>
                <a:lnTo>
                  <a:pt x="686193" y="7742"/>
                </a:lnTo>
                <a:lnTo>
                  <a:pt x="732277" y="17191"/>
                </a:lnTo>
                <a:lnTo>
                  <a:pt x="776992" y="30154"/>
                </a:lnTo>
                <a:lnTo>
                  <a:pt x="804303" y="40476"/>
                </a:lnTo>
                <a:lnTo>
                  <a:pt x="590526" y="40476"/>
                </a:lnTo>
                <a:lnTo>
                  <a:pt x="543138" y="42499"/>
                </a:lnTo>
                <a:lnTo>
                  <a:pt x="496856" y="48456"/>
                </a:lnTo>
                <a:lnTo>
                  <a:pt x="451845" y="58182"/>
                </a:lnTo>
                <a:lnTo>
                  <a:pt x="408273" y="71511"/>
                </a:lnTo>
                <a:lnTo>
                  <a:pt x="366306" y="88274"/>
                </a:lnTo>
                <a:lnTo>
                  <a:pt x="326110" y="108307"/>
                </a:lnTo>
                <a:lnTo>
                  <a:pt x="287851" y="131443"/>
                </a:lnTo>
                <a:lnTo>
                  <a:pt x="251697" y="157515"/>
                </a:lnTo>
                <a:lnTo>
                  <a:pt x="217813" y="186357"/>
                </a:lnTo>
                <a:lnTo>
                  <a:pt x="186366" y="217803"/>
                </a:lnTo>
                <a:lnTo>
                  <a:pt x="157522" y="251687"/>
                </a:lnTo>
                <a:lnTo>
                  <a:pt x="131449" y="287841"/>
                </a:lnTo>
                <a:lnTo>
                  <a:pt x="108312" y="326099"/>
                </a:lnTo>
                <a:lnTo>
                  <a:pt x="88278" y="366296"/>
                </a:lnTo>
                <a:lnTo>
                  <a:pt x="71513" y="408264"/>
                </a:lnTo>
                <a:lnTo>
                  <a:pt x="58184" y="451837"/>
                </a:lnTo>
                <a:lnTo>
                  <a:pt x="48457" y="496850"/>
                </a:lnTo>
                <a:lnTo>
                  <a:pt x="42499" y="543135"/>
                </a:lnTo>
                <a:lnTo>
                  <a:pt x="40476" y="590526"/>
                </a:lnTo>
                <a:lnTo>
                  <a:pt x="42499" y="637912"/>
                </a:lnTo>
                <a:lnTo>
                  <a:pt x="48457" y="684196"/>
                </a:lnTo>
                <a:lnTo>
                  <a:pt x="58185" y="729207"/>
                </a:lnTo>
                <a:lnTo>
                  <a:pt x="71514" y="772780"/>
                </a:lnTo>
                <a:lnTo>
                  <a:pt x="88280" y="814748"/>
                </a:lnTo>
                <a:lnTo>
                  <a:pt x="108314" y="854945"/>
                </a:lnTo>
                <a:lnTo>
                  <a:pt x="131452" y="893204"/>
                </a:lnTo>
                <a:lnTo>
                  <a:pt x="157526" y="929360"/>
                </a:lnTo>
                <a:lnTo>
                  <a:pt x="186370" y="963244"/>
                </a:lnTo>
                <a:lnTo>
                  <a:pt x="217817" y="994692"/>
                </a:lnTo>
                <a:lnTo>
                  <a:pt x="251702" y="1023537"/>
                </a:lnTo>
                <a:lnTo>
                  <a:pt x="287856" y="1049611"/>
                </a:lnTo>
                <a:lnTo>
                  <a:pt x="326115" y="1072749"/>
                </a:lnTo>
                <a:lnTo>
                  <a:pt x="366311" y="1092784"/>
                </a:lnTo>
                <a:lnTo>
                  <a:pt x="408278" y="1109549"/>
                </a:lnTo>
                <a:lnTo>
                  <a:pt x="451849" y="1122879"/>
                </a:lnTo>
                <a:lnTo>
                  <a:pt x="496859" y="1132606"/>
                </a:lnTo>
                <a:lnTo>
                  <a:pt x="543140" y="1138565"/>
                </a:lnTo>
                <a:lnTo>
                  <a:pt x="590526" y="1140588"/>
                </a:lnTo>
                <a:lnTo>
                  <a:pt x="804321" y="1140588"/>
                </a:lnTo>
                <a:lnTo>
                  <a:pt x="777005" y="1150911"/>
                </a:lnTo>
                <a:lnTo>
                  <a:pt x="732289" y="1163873"/>
                </a:lnTo>
                <a:lnTo>
                  <a:pt x="686201" y="1173322"/>
                </a:lnTo>
                <a:lnTo>
                  <a:pt x="638896" y="1179103"/>
                </a:lnTo>
                <a:lnTo>
                  <a:pt x="590526" y="1181064"/>
                </a:lnTo>
                <a:close/>
              </a:path>
              <a:path w="1181100" h="1181100">
                <a:moveTo>
                  <a:pt x="804321" y="1140588"/>
                </a:moveTo>
                <a:lnTo>
                  <a:pt x="590526" y="1140588"/>
                </a:lnTo>
                <a:lnTo>
                  <a:pt x="637926" y="1138564"/>
                </a:lnTo>
                <a:lnTo>
                  <a:pt x="684218" y="1132606"/>
                </a:lnTo>
                <a:lnTo>
                  <a:pt x="729237" y="1122878"/>
                </a:lnTo>
                <a:lnTo>
                  <a:pt x="772816" y="1109548"/>
                </a:lnTo>
                <a:lnTo>
                  <a:pt x="814789" y="1092782"/>
                </a:lnTo>
                <a:lnTo>
                  <a:pt x="854990" y="1072746"/>
                </a:lnTo>
                <a:lnTo>
                  <a:pt x="893252" y="1049608"/>
                </a:lnTo>
                <a:lnTo>
                  <a:pt x="929408" y="1023533"/>
                </a:lnTo>
                <a:lnTo>
                  <a:pt x="963293" y="994688"/>
                </a:lnTo>
                <a:lnTo>
                  <a:pt x="994741" y="963240"/>
                </a:lnTo>
                <a:lnTo>
                  <a:pt x="1023584" y="929355"/>
                </a:lnTo>
                <a:lnTo>
                  <a:pt x="1049657" y="893199"/>
                </a:lnTo>
                <a:lnTo>
                  <a:pt x="1072793" y="854940"/>
                </a:lnTo>
                <a:lnTo>
                  <a:pt x="1092826" y="814743"/>
                </a:lnTo>
                <a:lnTo>
                  <a:pt x="1109589" y="772775"/>
                </a:lnTo>
                <a:lnTo>
                  <a:pt x="1122917" y="729203"/>
                </a:lnTo>
                <a:lnTo>
                  <a:pt x="1132643" y="684193"/>
                </a:lnTo>
                <a:lnTo>
                  <a:pt x="1138600" y="637912"/>
                </a:lnTo>
                <a:lnTo>
                  <a:pt x="1140623" y="590526"/>
                </a:lnTo>
                <a:lnTo>
                  <a:pt x="1138605" y="543135"/>
                </a:lnTo>
                <a:lnTo>
                  <a:pt x="1132651" y="496850"/>
                </a:lnTo>
                <a:lnTo>
                  <a:pt x="1122928" y="451837"/>
                </a:lnTo>
                <a:lnTo>
                  <a:pt x="1109602" y="408264"/>
                </a:lnTo>
                <a:lnTo>
                  <a:pt x="1092839" y="366296"/>
                </a:lnTo>
                <a:lnTo>
                  <a:pt x="1072806" y="326099"/>
                </a:lnTo>
                <a:lnTo>
                  <a:pt x="1049669" y="287841"/>
                </a:lnTo>
                <a:lnTo>
                  <a:pt x="1023595" y="251687"/>
                </a:lnTo>
                <a:lnTo>
                  <a:pt x="994750" y="217803"/>
                </a:lnTo>
                <a:lnTo>
                  <a:pt x="963301" y="186357"/>
                </a:lnTo>
                <a:lnTo>
                  <a:pt x="929414" y="157515"/>
                </a:lnTo>
                <a:lnTo>
                  <a:pt x="893256" y="131443"/>
                </a:lnTo>
                <a:lnTo>
                  <a:pt x="854992" y="108307"/>
                </a:lnTo>
                <a:lnTo>
                  <a:pt x="814790" y="88274"/>
                </a:lnTo>
                <a:lnTo>
                  <a:pt x="772816" y="71511"/>
                </a:lnTo>
                <a:lnTo>
                  <a:pt x="729236" y="58182"/>
                </a:lnTo>
                <a:lnTo>
                  <a:pt x="684216" y="48456"/>
                </a:lnTo>
                <a:lnTo>
                  <a:pt x="637924" y="42499"/>
                </a:lnTo>
                <a:lnTo>
                  <a:pt x="590526" y="40476"/>
                </a:lnTo>
                <a:lnTo>
                  <a:pt x="804303" y="40476"/>
                </a:lnTo>
                <a:lnTo>
                  <a:pt x="861697" y="66009"/>
                </a:lnTo>
                <a:lnTo>
                  <a:pt x="901382" y="88596"/>
                </a:lnTo>
                <a:lnTo>
                  <a:pt x="939085" y="114084"/>
                </a:lnTo>
                <a:lnTo>
                  <a:pt x="974651" y="142320"/>
                </a:lnTo>
                <a:lnTo>
                  <a:pt x="1007928" y="173152"/>
                </a:lnTo>
                <a:lnTo>
                  <a:pt x="1038763" y="206426"/>
                </a:lnTo>
                <a:lnTo>
                  <a:pt x="1067002" y="241989"/>
                </a:lnTo>
                <a:lnTo>
                  <a:pt x="1092493" y="279688"/>
                </a:lnTo>
                <a:lnTo>
                  <a:pt x="1115082" y="319370"/>
                </a:lnTo>
                <a:lnTo>
                  <a:pt x="1134616" y="360881"/>
                </a:lnTo>
                <a:lnTo>
                  <a:pt x="1150941" y="404069"/>
                </a:lnTo>
                <a:lnTo>
                  <a:pt x="1163906" y="448781"/>
                </a:lnTo>
                <a:lnTo>
                  <a:pt x="1173356" y="494863"/>
                </a:lnTo>
                <a:lnTo>
                  <a:pt x="1179138" y="542162"/>
                </a:lnTo>
                <a:lnTo>
                  <a:pt x="1181099" y="590526"/>
                </a:lnTo>
                <a:lnTo>
                  <a:pt x="1179138" y="638893"/>
                </a:lnTo>
                <a:lnTo>
                  <a:pt x="1173357" y="686195"/>
                </a:lnTo>
                <a:lnTo>
                  <a:pt x="1163908" y="732279"/>
                </a:lnTo>
                <a:lnTo>
                  <a:pt x="1150945" y="776993"/>
                </a:lnTo>
                <a:lnTo>
                  <a:pt x="1134621" y="820182"/>
                </a:lnTo>
                <a:lnTo>
                  <a:pt x="1115088" y="861695"/>
                </a:lnTo>
                <a:lnTo>
                  <a:pt x="1092501" y="901378"/>
                </a:lnTo>
                <a:lnTo>
                  <a:pt x="1067012" y="939077"/>
                </a:lnTo>
                <a:lnTo>
                  <a:pt x="1038775" y="974641"/>
                </a:lnTo>
                <a:lnTo>
                  <a:pt x="1007941" y="1007915"/>
                </a:lnTo>
                <a:lnTo>
                  <a:pt x="974665" y="1038746"/>
                </a:lnTo>
                <a:lnTo>
                  <a:pt x="939100" y="1066983"/>
                </a:lnTo>
                <a:lnTo>
                  <a:pt x="901398" y="1092470"/>
                </a:lnTo>
                <a:lnTo>
                  <a:pt x="861713" y="1115056"/>
                </a:lnTo>
                <a:lnTo>
                  <a:pt x="820198" y="1134587"/>
                </a:lnTo>
                <a:lnTo>
                  <a:pt x="804321" y="1140588"/>
                </a:lnTo>
                <a:close/>
              </a:path>
            </a:pathLst>
          </a:custGeom>
          <a:solidFill>
            <a:srgbClr val="EB6A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29E49AD0-B81C-C142-B5C3-D97FBECA4154}"/>
              </a:ext>
            </a:extLst>
          </p:cNvPr>
          <p:cNvSpPr/>
          <p:nvPr/>
        </p:nvSpPr>
        <p:spPr>
          <a:xfrm>
            <a:off x="344383" y="547680"/>
            <a:ext cx="338138" cy="349885"/>
          </a:xfrm>
          <a:custGeom>
            <a:avLst/>
            <a:gdLst/>
            <a:ahLst/>
            <a:cxnLst/>
            <a:rect l="l" t="t" r="r" b="b"/>
            <a:pathLst>
              <a:path w="676275" h="699769">
                <a:moveTo>
                  <a:pt x="587677" y="522542"/>
                </a:moveTo>
                <a:lnTo>
                  <a:pt x="265865" y="522542"/>
                </a:lnTo>
                <a:lnTo>
                  <a:pt x="277330" y="521892"/>
                </a:lnTo>
                <a:lnTo>
                  <a:pt x="286582" y="519825"/>
                </a:lnTo>
                <a:lnTo>
                  <a:pt x="305869" y="481912"/>
                </a:lnTo>
                <a:lnTo>
                  <a:pt x="305904" y="464325"/>
                </a:lnTo>
                <a:lnTo>
                  <a:pt x="0" y="463333"/>
                </a:lnTo>
                <a:lnTo>
                  <a:pt x="425" y="319593"/>
                </a:lnTo>
                <a:lnTo>
                  <a:pt x="307369" y="0"/>
                </a:lnTo>
                <a:lnTo>
                  <a:pt x="570601" y="826"/>
                </a:lnTo>
                <a:lnTo>
                  <a:pt x="570052" y="172180"/>
                </a:lnTo>
                <a:lnTo>
                  <a:pt x="306826" y="172180"/>
                </a:lnTo>
                <a:lnTo>
                  <a:pt x="129318" y="360861"/>
                </a:lnTo>
                <a:lnTo>
                  <a:pt x="569446" y="361416"/>
                </a:lnTo>
                <a:lnTo>
                  <a:pt x="569443" y="362278"/>
                </a:lnTo>
                <a:lnTo>
                  <a:pt x="676203" y="362633"/>
                </a:lnTo>
                <a:lnTo>
                  <a:pt x="675815" y="465164"/>
                </a:lnTo>
                <a:lnTo>
                  <a:pt x="569101" y="465164"/>
                </a:lnTo>
                <a:lnTo>
                  <a:pt x="569018" y="492790"/>
                </a:lnTo>
                <a:lnTo>
                  <a:pt x="569798" y="501128"/>
                </a:lnTo>
                <a:lnTo>
                  <a:pt x="572927" y="512195"/>
                </a:lnTo>
                <a:lnTo>
                  <a:pt x="575644" y="516246"/>
                </a:lnTo>
                <a:lnTo>
                  <a:pt x="583593" y="521361"/>
                </a:lnTo>
                <a:lnTo>
                  <a:pt x="587677" y="522542"/>
                </a:lnTo>
                <a:close/>
              </a:path>
              <a:path w="676275" h="699769">
                <a:moveTo>
                  <a:pt x="569446" y="361416"/>
                </a:moveTo>
                <a:lnTo>
                  <a:pt x="306235" y="361416"/>
                </a:lnTo>
                <a:lnTo>
                  <a:pt x="306826" y="172180"/>
                </a:lnTo>
                <a:lnTo>
                  <a:pt x="570052" y="172180"/>
                </a:lnTo>
                <a:lnTo>
                  <a:pt x="569446" y="361416"/>
                </a:lnTo>
                <a:close/>
              </a:path>
              <a:path w="676275" h="699769">
                <a:moveTo>
                  <a:pt x="675813" y="465554"/>
                </a:moveTo>
                <a:lnTo>
                  <a:pt x="569101" y="465164"/>
                </a:lnTo>
                <a:lnTo>
                  <a:pt x="675815" y="465164"/>
                </a:lnTo>
                <a:lnTo>
                  <a:pt x="675813" y="465554"/>
                </a:lnTo>
                <a:close/>
              </a:path>
              <a:path w="676275" h="699769">
                <a:moveTo>
                  <a:pt x="636164" y="699683"/>
                </a:moveTo>
                <a:lnTo>
                  <a:pt x="237282" y="698419"/>
                </a:lnTo>
                <a:lnTo>
                  <a:pt x="237920" y="522459"/>
                </a:lnTo>
                <a:lnTo>
                  <a:pt x="587677" y="522542"/>
                </a:lnTo>
                <a:lnTo>
                  <a:pt x="588494" y="522778"/>
                </a:lnTo>
                <a:lnTo>
                  <a:pt x="594305" y="523050"/>
                </a:lnTo>
                <a:lnTo>
                  <a:pt x="600152" y="523439"/>
                </a:lnTo>
                <a:lnTo>
                  <a:pt x="606872" y="523605"/>
                </a:lnTo>
                <a:lnTo>
                  <a:pt x="614455" y="523605"/>
                </a:lnTo>
                <a:lnTo>
                  <a:pt x="636754" y="523687"/>
                </a:lnTo>
                <a:lnTo>
                  <a:pt x="636164" y="69968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72D01C57-9AA2-ED44-81A5-9D809D1AEE57}"/>
              </a:ext>
            </a:extLst>
          </p:cNvPr>
          <p:cNvSpPr txBox="1">
            <a:spLocks/>
          </p:cNvSpPr>
          <p:nvPr/>
        </p:nvSpPr>
        <p:spPr bwMode="auto">
          <a:xfrm>
            <a:off x="2050845" y="551133"/>
            <a:ext cx="4114800" cy="500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8255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marL="914400" indent="-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  <a:sym typeface="Calibri" pitchFamily="34" charset="0"/>
              </a:defRPr>
            </a:lvl1pPr>
            <a:lvl2pPr marL="914400" indent="-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2pPr>
            <a:lvl3pPr marL="914400" indent="-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3pPr>
            <a:lvl4pPr marL="914400" indent="-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4pPr>
            <a:lvl5pPr marL="914400" indent="-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5pPr>
            <a:lvl6pPr marL="1371600" indent="-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6pPr>
            <a:lvl7pPr marL="1828800" indent="-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7pPr>
            <a:lvl8pPr marL="2286000" indent="-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8pPr>
            <a:lvl9pPr marL="2743200" indent="-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9pPr>
          </a:lstStyle>
          <a:p>
            <a:pPr marL="6350">
              <a:spcBef>
                <a:spcPts val="65"/>
              </a:spcBef>
            </a:pPr>
            <a:r>
              <a:rPr lang="it-IT" sz="3200" kern="0" spc="93" dirty="0"/>
              <a:t>EDUCATION</a:t>
            </a:r>
          </a:p>
        </p:txBody>
      </p:sp>
      <p:pic>
        <p:nvPicPr>
          <p:cNvPr id="9" name="Immagine 8" descr="Immagine che contiene giocattolo, tavolo, piccolo, ufficio&#10;&#10;Descrizione generata automaticamente">
            <a:extLst>
              <a:ext uri="{FF2B5EF4-FFF2-40B4-BE49-F238E27FC236}">
                <a16:creationId xmlns:a16="http://schemas.microsoft.com/office/drawing/2014/main" id="{C5F8F055-D215-404C-AE86-BDE2B8D948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061" y="1772241"/>
            <a:ext cx="4977877" cy="3036152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4BEA6607-DF8C-49C2-A9C9-815B82F4A11B}"/>
              </a:ext>
            </a:extLst>
          </p:cNvPr>
          <p:cNvSpPr/>
          <p:nvPr/>
        </p:nvSpPr>
        <p:spPr>
          <a:xfrm>
            <a:off x="1474581" y="5049926"/>
            <a:ext cx="6410937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" marR="2540" indent="17145" algn="just">
              <a:lnSpc>
                <a:spcPts val="2145"/>
              </a:lnSpc>
              <a:spcBef>
                <a:spcPts val="190"/>
              </a:spcBef>
            </a:pPr>
            <a:r>
              <a:rPr lang="it-IT" b="1" spc="-83" dirty="0">
                <a:latin typeface="Arial"/>
                <a:cs typeface="Arial"/>
              </a:rPr>
              <a:t>Strutturare percorsi educativi finalizzati a formare gli studenti ad un utilizzo attivo e consapevole delle nuove tecnologie</a:t>
            </a:r>
            <a:endParaRPr lang="it-IT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02316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CD56290A-5403-4B2D-AF33-6C8627721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8331D-82BD-4FE4-9DAC-0EF950A453C4}" type="datetime1">
              <a:rPr lang="it-IT" altLang="en-US" smtClean="0"/>
              <a:pPr/>
              <a:t>07/08/23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3" name="object 5">
            <a:extLst>
              <a:ext uri="{FF2B5EF4-FFF2-40B4-BE49-F238E27FC236}">
                <a16:creationId xmlns:a16="http://schemas.microsoft.com/office/drawing/2014/main" id="{EBDE58B9-3B4E-4FD5-A2AF-5B288F0D525D}"/>
              </a:ext>
            </a:extLst>
          </p:cNvPr>
          <p:cNvSpPr txBox="1">
            <a:spLocks/>
          </p:cNvSpPr>
          <p:nvPr/>
        </p:nvSpPr>
        <p:spPr bwMode="auto">
          <a:xfrm>
            <a:off x="682218" y="983331"/>
            <a:ext cx="6680013" cy="500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8255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marL="914400" indent="-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  <a:sym typeface="Calibri" pitchFamily="34" charset="0"/>
              </a:defRPr>
            </a:lvl1pPr>
            <a:lvl2pPr marL="914400" indent="-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2pPr>
            <a:lvl3pPr marL="914400" indent="-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3pPr>
            <a:lvl4pPr marL="914400" indent="-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4pPr>
            <a:lvl5pPr marL="914400" indent="-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5pPr>
            <a:lvl6pPr marL="1371600" indent="-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6pPr>
            <a:lvl7pPr marL="1828800" indent="-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7pPr>
            <a:lvl8pPr marL="2286000" indent="-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8pPr>
            <a:lvl9pPr marL="2743200" indent="-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9pPr>
          </a:lstStyle>
          <a:p>
            <a:pPr marL="6350">
              <a:spcBef>
                <a:spcPts val="65"/>
              </a:spcBef>
            </a:pPr>
            <a:r>
              <a:rPr lang="it-IT" sz="3200" kern="0" spc="93" dirty="0"/>
              <a:t>PROMOZIONE/COMUNICAZIONE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D2DB06A-53C3-4043-A19E-CADDC35C4E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20" y="850868"/>
            <a:ext cx="746825" cy="777307"/>
          </a:xfrm>
          <a:prstGeom prst="rect">
            <a:avLst/>
          </a:prstGeom>
        </p:spPr>
      </p:pic>
      <p:pic>
        <p:nvPicPr>
          <p:cNvPr id="7" name="Immagine 6" descr="Immagine che contiene segnale, testo, esterni, via&#10;&#10;Descrizione generata automaticamente">
            <a:extLst>
              <a:ext uri="{FF2B5EF4-FFF2-40B4-BE49-F238E27FC236}">
                <a16:creationId xmlns:a16="http://schemas.microsoft.com/office/drawing/2014/main" id="{2E82E8FD-A35C-4607-8F34-08133ABD5A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653" y="1996344"/>
            <a:ext cx="4177913" cy="3089415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0BC31C27-FB89-4ECA-997E-A8815F9B79D6}"/>
              </a:ext>
            </a:extLst>
          </p:cNvPr>
          <p:cNvSpPr/>
          <p:nvPr/>
        </p:nvSpPr>
        <p:spPr>
          <a:xfrm>
            <a:off x="2050845" y="5125902"/>
            <a:ext cx="5402475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" marR="2540" indent="17145">
              <a:lnSpc>
                <a:spcPts val="2145"/>
              </a:lnSpc>
              <a:spcBef>
                <a:spcPts val="190"/>
              </a:spcBef>
            </a:pPr>
            <a:r>
              <a:rPr lang="it-IT" b="1" spc="-83" dirty="0">
                <a:latin typeface="Arial"/>
                <a:cs typeface="Arial"/>
              </a:rPr>
              <a:t>Sviluppare delle campagne di promozione mirate, integrando i diversi canali di comunicazione.</a:t>
            </a:r>
            <a:endParaRPr lang="it-IT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24982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3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Rectangle 2"/>
          <p:cNvSpPr>
            <a:spLocks noChangeArrowheads="1"/>
          </p:cNvSpPr>
          <p:nvPr/>
        </p:nvSpPr>
        <p:spPr bwMode="auto">
          <a:xfrm>
            <a:off x="285750" y="209550"/>
            <a:ext cx="8458200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it-IT"/>
          </a:p>
        </p:txBody>
      </p:sp>
      <p:pic>
        <p:nvPicPr>
          <p:cNvPr id="33" name="Immagine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55" y="115483"/>
            <a:ext cx="720330" cy="727834"/>
          </a:xfrm>
          <a:prstGeom prst="rect">
            <a:avLst/>
          </a:prstGeom>
        </p:spPr>
      </p:pic>
      <p:sp>
        <p:nvSpPr>
          <p:cNvPr id="43" name="Rettangolo 42"/>
          <p:cNvSpPr/>
          <p:nvPr/>
        </p:nvSpPr>
        <p:spPr>
          <a:xfrm>
            <a:off x="0" y="6442502"/>
            <a:ext cx="9144000" cy="41549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r>
              <a:rPr lang="it-IT" sz="1050" b="1" dirty="0"/>
              <a:t>Roberto PARENTE</a:t>
            </a:r>
          </a:p>
          <a:p>
            <a:r>
              <a:rPr lang="it-IT" sz="1050" dirty="0"/>
              <a:t>Dipartimento di Management &amp; Information Technology  -  Università degli Studi di Salerno</a:t>
            </a:r>
          </a:p>
        </p:txBody>
      </p:sp>
      <p:sp>
        <p:nvSpPr>
          <p:cNvPr id="4" name="Rettangolo 3"/>
          <p:cNvSpPr/>
          <p:nvPr/>
        </p:nvSpPr>
        <p:spPr>
          <a:xfrm rot="19472257">
            <a:off x="340552" y="2724507"/>
            <a:ext cx="22409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SMART ECONOMY</a:t>
            </a:r>
          </a:p>
        </p:txBody>
      </p:sp>
      <p:sp>
        <p:nvSpPr>
          <p:cNvPr id="5" name="Rettangolo 4"/>
          <p:cNvSpPr/>
          <p:nvPr/>
        </p:nvSpPr>
        <p:spPr>
          <a:xfrm rot="19676425">
            <a:off x="3439163" y="3600086"/>
            <a:ext cx="21513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SMART MOBILITY</a:t>
            </a:r>
          </a:p>
        </p:txBody>
      </p:sp>
      <p:sp>
        <p:nvSpPr>
          <p:cNvPr id="8" name="Rettangolo 7"/>
          <p:cNvSpPr/>
          <p:nvPr/>
        </p:nvSpPr>
        <p:spPr>
          <a:xfrm rot="2559939">
            <a:off x="1103168" y="3902869"/>
            <a:ext cx="18049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SMART LIVING</a:t>
            </a:r>
          </a:p>
        </p:txBody>
      </p:sp>
      <p:sp>
        <p:nvSpPr>
          <p:cNvPr id="9" name="Rettangolo 8"/>
          <p:cNvSpPr/>
          <p:nvPr/>
        </p:nvSpPr>
        <p:spPr>
          <a:xfrm rot="318802">
            <a:off x="4853517" y="2293253"/>
            <a:ext cx="27635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SMART GOVERNANCE</a:t>
            </a:r>
            <a:br>
              <a:rPr lang="it-IT" dirty="0"/>
            </a:br>
            <a:endParaRPr lang="it-IT" dirty="0"/>
          </a:p>
        </p:txBody>
      </p:sp>
      <p:sp>
        <p:nvSpPr>
          <p:cNvPr id="13" name="Rettangolo 12"/>
          <p:cNvSpPr/>
          <p:nvPr/>
        </p:nvSpPr>
        <p:spPr>
          <a:xfrm>
            <a:off x="105955" y="1114777"/>
            <a:ext cx="89320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dirty="0"/>
              <a:t>“Il paradigma Smart e la Pubblica Amministrazione”</a:t>
            </a:r>
          </a:p>
        </p:txBody>
      </p:sp>
      <p:sp>
        <p:nvSpPr>
          <p:cNvPr id="15" name="Rettangolo 14"/>
          <p:cNvSpPr/>
          <p:nvPr/>
        </p:nvSpPr>
        <p:spPr>
          <a:xfrm rot="21048866">
            <a:off x="3448253" y="5316032"/>
            <a:ext cx="27625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SMART PARTICIPATION</a:t>
            </a:r>
          </a:p>
        </p:txBody>
      </p:sp>
      <p:sp>
        <p:nvSpPr>
          <p:cNvPr id="16" name="Rettangolo 15"/>
          <p:cNvSpPr/>
          <p:nvPr/>
        </p:nvSpPr>
        <p:spPr>
          <a:xfrm>
            <a:off x="6774857" y="4191196"/>
            <a:ext cx="202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SMART ENERGY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898317" y="313247"/>
            <a:ext cx="73473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Smart Innovation e PA</a:t>
            </a:r>
            <a:endParaRPr lang="it-IT" b="1" dirty="0"/>
          </a:p>
          <a:p>
            <a:endParaRPr lang="it-IT" sz="2400" b="1" dirty="0"/>
          </a:p>
        </p:txBody>
      </p:sp>
    </p:spTree>
    <p:extLst>
      <p:ext uri="{BB962C8B-B14F-4D97-AF65-F5344CB8AC3E}">
        <p14:creationId xmlns:p14="http://schemas.microsoft.com/office/powerpoint/2010/main" val="167632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9" grpId="0"/>
      <p:bldP spid="15" grpId="0"/>
      <p:bldP spid="1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FDC832E-7893-564D-B533-A97D36785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	SPUNTI PER LA RIFLESSIONE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5E8309D-2B3E-0C44-B665-7CD32FBDCF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66018"/>
            <a:ext cx="8229600" cy="4525963"/>
          </a:xfrm>
        </p:spPr>
        <p:txBody>
          <a:bodyPr/>
          <a:lstStyle/>
          <a:p>
            <a:r>
              <a:rPr lang="it-IT" sz="2400" dirty="0"/>
              <a:t>Prendete a riferimento uno dei servizi realizzati dalla vostra Unità Organizzativa</a:t>
            </a:r>
          </a:p>
          <a:p>
            <a:endParaRPr lang="it-IT" sz="2400" dirty="0"/>
          </a:p>
          <a:p>
            <a:r>
              <a:rPr lang="it-IT" sz="2400" dirty="0"/>
              <a:t>Per questo servizio evidenziate i margini di miglioramento che potrebbero essere ottenuti disponendo: di maggiori informazioni; maggiore cooperazione da parte dell’utente</a:t>
            </a:r>
          </a:p>
          <a:p>
            <a:pPr marL="0" indent="0">
              <a:buNone/>
            </a:pPr>
            <a:endParaRPr lang="it-IT" sz="2400" dirty="0"/>
          </a:p>
          <a:p>
            <a:r>
              <a:rPr lang="it-IT" sz="2400" dirty="0"/>
              <a:t>Provate a immaginare come potrebbe essere riorganizzato il servizio, che tipo di Incentivi/Motivazioni/</a:t>
            </a:r>
            <a:r>
              <a:rPr lang="it-IT" sz="2400" dirty="0" err="1"/>
              <a:t>Premialita</a:t>
            </a:r>
            <a:r>
              <a:rPr lang="it-IT" sz="2400" dirty="0"/>
              <a:t>’ potrebbero facilitare la riorganizzazione</a:t>
            </a:r>
          </a:p>
          <a:p>
            <a:endParaRPr lang="it-IT" sz="2400" dirty="0"/>
          </a:p>
          <a:p>
            <a:r>
              <a:rPr lang="it-IT" sz="2400" dirty="0"/>
              <a:t>Come la tecnologia digitale potrebbe aiutarvi a porre al centro l’utente e co-responsabilizzarlo nella gestione del servizio</a:t>
            </a: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B836651-2A68-0A4A-A70A-05D372C58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8331D-82BD-4FE4-9DAC-0EF950A453C4}" type="datetime1">
              <a:rPr lang="it-IT" altLang="en-US" smtClean="0"/>
              <a:pPr/>
              <a:t>07/08/23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2010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38859" y="2071159"/>
            <a:ext cx="3605141" cy="39295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55955" y="296039"/>
            <a:ext cx="7374890" cy="1122423"/>
          </a:xfrm>
          <a:prstGeom prst="rect">
            <a:avLst/>
          </a:prstGeom>
        </p:spPr>
        <p:txBody>
          <a:bodyPr vert="horz" wrap="square" lIns="0" tIns="72708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573"/>
              </a:spcBef>
            </a:pPr>
            <a:r>
              <a:rPr sz="3200" b="1" spc="-13" dirty="0"/>
              <a:t>LA</a:t>
            </a:r>
            <a:r>
              <a:rPr sz="3200" b="1" spc="-160" dirty="0"/>
              <a:t> </a:t>
            </a:r>
            <a:r>
              <a:rPr sz="3200" b="1" spc="-90" dirty="0"/>
              <a:t>SOCIETY</a:t>
            </a:r>
            <a:r>
              <a:rPr sz="3200" b="1" spc="-160" dirty="0"/>
              <a:t> </a:t>
            </a:r>
            <a:r>
              <a:rPr sz="3200" b="1" spc="-15" dirty="0"/>
              <a:t>5.0:</a:t>
            </a:r>
            <a:r>
              <a:rPr sz="3200" b="1" spc="-158" dirty="0"/>
              <a:t> </a:t>
            </a:r>
            <a:r>
              <a:rPr sz="3200" b="1" spc="63" dirty="0"/>
              <a:t>Una</a:t>
            </a:r>
            <a:r>
              <a:rPr sz="3200" b="1" spc="-160" dirty="0"/>
              <a:t> </a:t>
            </a:r>
            <a:r>
              <a:rPr sz="3200" b="1" spc="18" dirty="0"/>
              <a:t>“HIGH</a:t>
            </a:r>
            <a:r>
              <a:rPr sz="3200" b="1" spc="-160" dirty="0"/>
              <a:t> </a:t>
            </a:r>
            <a:r>
              <a:rPr sz="3200" b="1" spc="-98" dirty="0"/>
              <a:t>TRUST</a:t>
            </a:r>
            <a:r>
              <a:rPr sz="3200" b="1" spc="-158" dirty="0"/>
              <a:t> </a:t>
            </a:r>
            <a:r>
              <a:rPr sz="3200" b="1" spc="-65" dirty="0"/>
              <a:t>SOCIETY”</a:t>
            </a:r>
            <a:endParaRPr sz="3200" b="1" dirty="0"/>
          </a:p>
          <a:p>
            <a:pPr marL="87313">
              <a:spcBef>
                <a:spcPts val="528"/>
              </a:spcBef>
            </a:pPr>
            <a:r>
              <a:rPr sz="3200" b="1" spc="40" dirty="0"/>
              <a:t>(Prospettiva</a:t>
            </a:r>
            <a:r>
              <a:rPr sz="3200" b="1" spc="-160" dirty="0"/>
              <a:t> </a:t>
            </a:r>
            <a:r>
              <a:rPr sz="3200" b="1" spc="20" dirty="0"/>
              <a:t>tecnologica)</a:t>
            </a:r>
            <a:endParaRPr sz="3200" b="1" dirty="0"/>
          </a:p>
        </p:txBody>
      </p:sp>
      <p:sp>
        <p:nvSpPr>
          <p:cNvPr id="4" name="object 4"/>
          <p:cNvSpPr/>
          <p:nvPr/>
        </p:nvSpPr>
        <p:spPr>
          <a:xfrm>
            <a:off x="7359696" y="4972379"/>
            <a:ext cx="1784304" cy="10283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523990" y="3030066"/>
            <a:ext cx="2357438" cy="1837373"/>
          </a:xfrm>
          <a:custGeom>
            <a:avLst/>
            <a:gdLst/>
            <a:ahLst/>
            <a:cxnLst/>
            <a:rect l="l" t="t" r="r" b="b"/>
            <a:pathLst>
              <a:path w="4714875" h="3674745">
                <a:moveTo>
                  <a:pt x="3915503" y="0"/>
                </a:moveTo>
                <a:lnTo>
                  <a:pt x="4714625" y="1340762"/>
                </a:lnTo>
                <a:lnTo>
                  <a:pt x="799121" y="3674481"/>
                </a:lnTo>
                <a:lnTo>
                  <a:pt x="0" y="2333719"/>
                </a:lnTo>
                <a:lnTo>
                  <a:pt x="39155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body" idx="1"/>
          </p:nvPr>
        </p:nvSpPr>
        <p:spPr>
          <a:xfrm>
            <a:off x="228600" y="1657350"/>
            <a:ext cx="4114800" cy="9346982"/>
          </a:xfrm>
          <a:prstGeom prst="rect">
            <a:avLst/>
          </a:prstGeom>
        </p:spPr>
        <p:txBody>
          <a:bodyPr vert="horz" wrap="square" lIns="0" tIns="635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6350" marR="298768">
              <a:lnSpc>
                <a:spcPct val="116199"/>
              </a:lnSpc>
              <a:spcBef>
                <a:spcPts val="50"/>
              </a:spcBef>
              <a:buChar char="-"/>
              <a:tabLst>
                <a:tab pos="153353" algn="l"/>
              </a:tabLst>
            </a:pPr>
            <a:r>
              <a:rPr spc="3" dirty="0"/>
              <a:t>Algoritmi </a:t>
            </a:r>
            <a:r>
              <a:rPr spc="-25" dirty="0"/>
              <a:t>gestiscono/indirizzano</a:t>
            </a:r>
            <a:r>
              <a:rPr spc="-233" dirty="0"/>
              <a:t> </a:t>
            </a:r>
            <a:r>
              <a:rPr spc="30" dirty="0"/>
              <a:t>la  </a:t>
            </a:r>
            <a:r>
              <a:rPr dirty="0"/>
              <a:t>collaborazione </a:t>
            </a:r>
            <a:r>
              <a:rPr spc="30" dirty="0"/>
              <a:t>fra</a:t>
            </a:r>
            <a:r>
              <a:rPr spc="-245" dirty="0"/>
              <a:t> </a:t>
            </a:r>
            <a:r>
              <a:rPr spc="-3" dirty="0"/>
              <a:t>soggetti</a:t>
            </a:r>
          </a:p>
          <a:p>
            <a:pPr>
              <a:spcBef>
                <a:spcPts val="23"/>
              </a:spcBef>
              <a:buChar char="-"/>
            </a:pPr>
            <a:endParaRPr sz="2400" dirty="0">
              <a:latin typeface="Times New Roman"/>
              <a:cs typeface="Times New Roman"/>
            </a:endParaRPr>
          </a:p>
          <a:p>
            <a:pPr marL="27940" marR="2540" indent="14923">
              <a:lnSpc>
                <a:spcPct val="116199"/>
              </a:lnSpc>
              <a:spcBef>
                <a:spcPts val="3"/>
              </a:spcBef>
            </a:pPr>
            <a:r>
              <a:rPr spc="33" dirty="0">
                <a:solidFill>
                  <a:srgbClr val="31586A"/>
                </a:solidFill>
              </a:rPr>
              <a:t>- </a:t>
            </a:r>
            <a:r>
              <a:rPr dirty="0">
                <a:solidFill>
                  <a:srgbClr val="31586A"/>
                </a:solidFill>
              </a:rPr>
              <a:t>Possiamo </a:t>
            </a:r>
            <a:r>
              <a:rPr spc="30" dirty="0">
                <a:solidFill>
                  <a:srgbClr val="31586A"/>
                </a:solidFill>
              </a:rPr>
              <a:t>demandare</a:t>
            </a:r>
            <a:r>
              <a:rPr spc="-385" dirty="0">
                <a:solidFill>
                  <a:srgbClr val="31586A"/>
                </a:solidFill>
              </a:rPr>
              <a:t> </a:t>
            </a:r>
            <a:r>
              <a:rPr spc="13" dirty="0">
                <a:solidFill>
                  <a:srgbClr val="31586A"/>
                </a:solidFill>
              </a:rPr>
              <a:t>all'Intelligenza  </a:t>
            </a:r>
            <a:r>
              <a:rPr spc="28" dirty="0">
                <a:solidFill>
                  <a:srgbClr val="31586A"/>
                </a:solidFill>
              </a:rPr>
              <a:t>Artificiale, </a:t>
            </a:r>
            <a:r>
              <a:rPr spc="30" dirty="0">
                <a:solidFill>
                  <a:srgbClr val="31586A"/>
                </a:solidFill>
              </a:rPr>
              <a:t>la</a:t>
            </a:r>
            <a:r>
              <a:rPr spc="-478" dirty="0">
                <a:solidFill>
                  <a:srgbClr val="31586A"/>
                </a:solidFill>
              </a:rPr>
              <a:t> </a:t>
            </a:r>
            <a:r>
              <a:rPr spc="8" dirty="0">
                <a:solidFill>
                  <a:srgbClr val="31586A"/>
                </a:solidFill>
              </a:rPr>
              <a:t>gestione </a:t>
            </a:r>
            <a:r>
              <a:rPr spc="-20" dirty="0">
                <a:solidFill>
                  <a:srgbClr val="31586A"/>
                </a:solidFill>
              </a:rPr>
              <a:t>degli </a:t>
            </a:r>
            <a:r>
              <a:rPr spc="13" dirty="0">
                <a:solidFill>
                  <a:srgbClr val="31586A"/>
                </a:solidFill>
              </a:rPr>
              <a:t>algoritmi?</a:t>
            </a:r>
          </a:p>
          <a:p>
            <a:pPr>
              <a:spcBef>
                <a:spcPts val="20"/>
              </a:spcBef>
            </a:pPr>
            <a:endParaRPr sz="2200" dirty="0">
              <a:latin typeface="Times New Roman"/>
              <a:cs typeface="Times New Roman"/>
            </a:endParaRPr>
          </a:p>
          <a:p>
            <a:pPr marL="6350" marR="361315">
              <a:lnSpc>
                <a:spcPct val="116199"/>
              </a:lnSpc>
              <a:buChar char="-"/>
              <a:tabLst>
                <a:tab pos="153353" algn="l"/>
              </a:tabLst>
            </a:pPr>
            <a:r>
              <a:rPr spc="-5" dirty="0">
                <a:solidFill>
                  <a:srgbClr val="538595"/>
                </a:solidFill>
              </a:rPr>
              <a:t>Come </a:t>
            </a:r>
            <a:r>
              <a:rPr spc="-10" dirty="0">
                <a:solidFill>
                  <a:srgbClr val="538595"/>
                </a:solidFill>
              </a:rPr>
              <a:t>possiamo </a:t>
            </a:r>
            <a:r>
              <a:rPr spc="30" dirty="0">
                <a:solidFill>
                  <a:srgbClr val="538595"/>
                </a:solidFill>
              </a:rPr>
              <a:t>garantire la  </a:t>
            </a:r>
            <a:r>
              <a:rPr spc="15" dirty="0">
                <a:solidFill>
                  <a:srgbClr val="538595"/>
                </a:solidFill>
              </a:rPr>
              <a:t>trasparenza</a:t>
            </a:r>
            <a:r>
              <a:rPr spc="-123" dirty="0">
                <a:solidFill>
                  <a:srgbClr val="538595"/>
                </a:solidFill>
              </a:rPr>
              <a:t> </a:t>
            </a:r>
            <a:r>
              <a:rPr spc="63" dirty="0">
                <a:solidFill>
                  <a:srgbClr val="538595"/>
                </a:solidFill>
              </a:rPr>
              <a:t>e</a:t>
            </a:r>
            <a:r>
              <a:rPr spc="-120" dirty="0">
                <a:solidFill>
                  <a:srgbClr val="538595"/>
                </a:solidFill>
              </a:rPr>
              <a:t> </a:t>
            </a:r>
            <a:r>
              <a:rPr spc="30" dirty="0">
                <a:solidFill>
                  <a:srgbClr val="538595"/>
                </a:solidFill>
              </a:rPr>
              <a:t>la</a:t>
            </a:r>
            <a:r>
              <a:rPr spc="-123" dirty="0">
                <a:solidFill>
                  <a:srgbClr val="538595"/>
                </a:solidFill>
              </a:rPr>
              <a:t> </a:t>
            </a:r>
            <a:r>
              <a:rPr spc="-3" dirty="0">
                <a:solidFill>
                  <a:srgbClr val="538595"/>
                </a:solidFill>
              </a:rPr>
              <a:t>certezza</a:t>
            </a:r>
            <a:r>
              <a:rPr spc="-120" dirty="0">
                <a:solidFill>
                  <a:srgbClr val="538595"/>
                </a:solidFill>
              </a:rPr>
              <a:t> </a:t>
            </a:r>
            <a:r>
              <a:rPr spc="33" dirty="0">
                <a:solidFill>
                  <a:srgbClr val="538595"/>
                </a:solidFill>
              </a:rPr>
              <a:t>che</a:t>
            </a:r>
            <a:r>
              <a:rPr spc="-123" dirty="0">
                <a:solidFill>
                  <a:srgbClr val="538595"/>
                </a:solidFill>
              </a:rPr>
              <a:t> </a:t>
            </a:r>
            <a:r>
              <a:rPr spc="13" dirty="0">
                <a:solidFill>
                  <a:srgbClr val="538595"/>
                </a:solidFill>
              </a:rPr>
              <a:t>non</a:t>
            </a:r>
            <a:r>
              <a:rPr spc="-120" dirty="0">
                <a:solidFill>
                  <a:srgbClr val="538595"/>
                </a:solidFill>
              </a:rPr>
              <a:t> </a:t>
            </a:r>
            <a:r>
              <a:rPr spc="5" dirty="0">
                <a:solidFill>
                  <a:srgbClr val="538595"/>
                </a:solidFill>
              </a:rPr>
              <a:t>ci  </a:t>
            </a:r>
            <a:r>
              <a:rPr spc="3" dirty="0">
                <a:solidFill>
                  <a:srgbClr val="538595"/>
                </a:solidFill>
              </a:rPr>
              <a:t>siano </a:t>
            </a:r>
            <a:r>
              <a:rPr spc="15" dirty="0">
                <a:solidFill>
                  <a:srgbClr val="538595"/>
                </a:solidFill>
              </a:rPr>
              <a:t>"Hidden </a:t>
            </a:r>
            <a:r>
              <a:rPr spc="28" dirty="0">
                <a:solidFill>
                  <a:srgbClr val="538595"/>
                </a:solidFill>
              </a:rPr>
              <a:t>players" </a:t>
            </a:r>
            <a:r>
              <a:rPr spc="-5" dirty="0">
                <a:solidFill>
                  <a:srgbClr val="538595"/>
                </a:solidFill>
              </a:rPr>
              <a:t>o </a:t>
            </a:r>
            <a:r>
              <a:rPr spc="15" dirty="0">
                <a:solidFill>
                  <a:srgbClr val="538595"/>
                </a:solidFill>
              </a:rPr>
              <a:t>"Hidden  </a:t>
            </a:r>
            <a:r>
              <a:rPr spc="13" dirty="0">
                <a:solidFill>
                  <a:srgbClr val="538595"/>
                </a:solidFill>
              </a:rPr>
              <a:t>assumptions"?</a:t>
            </a:r>
          </a:p>
        </p:txBody>
      </p:sp>
      <p:sp>
        <p:nvSpPr>
          <p:cNvPr id="7" name="object 7"/>
          <p:cNvSpPr/>
          <p:nvPr/>
        </p:nvSpPr>
        <p:spPr>
          <a:xfrm>
            <a:off x="5683245" y="3453104"/>
            <a:ext cx="2099945" cy="1684020"/>
          </a:xfrm>
          <a:custGeom>
            <a:avLst/>
            <a:gdLst/>
            <a:ahLst/>
            <a:cxnLst/>
            <a:rect l="l" t="t" r="r" b="b"/>
            <a:pathLst>
              <a:path w="4199890" h="3368040">
                <a:moveTo>
                  <a:pt x="3400552" y="0"/>
                </a:moveTo>
                <a:lnTo>
                  <a:pt x="4199674" y="1340762"/>
                </a:lnTo>
                <a:lnTo>
                  <a:pt x="799121" y="3367561"/>
                </a:lnTo>
                <a:lnTo>
                  <a:pt x="0" y="2026798"/>
                </a:lnTo>
                <a:lnTo>
                  <a:pt x="340055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 rot="19800000">
            <a:off x="5425472" y="3685558"/>
            <a:ext cx="2240140" cy="192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00"/>
              </a:lnSpc>
            </a:pPr>
            <a:r>
              <a:rPr sz="1500" b="1" spc="-88" dirty="0">
                <a:solidFill>
                  <a:srgbClr val="31586A"/>
                </a:solidFill>
                <a:latin typeface="Lucida Sans"/>
                <a:cs typeface="Lucida Sans"/>
              </a:rPr>
              <a:t>1010101110010</a:t>
            </a:r>
            <a:r>
              <a:rPr sz="2250" b="1" spc="-131" baseline="1851" dirty="0">
                <a:solidFill>
                  <a:srgbClr val="31586A"/>
                </a:solidFill>
                <a:latin typeface="Lucida Sans"/>
                <a:cs typeface="Lucida Sans"/>
              </a:rPr>
              <a:t>1010110</a:t>
            </a:r>
            <a:endParaRPr sz="2250" baseline="1851">
              <a:latin typeface="Lucida Sans"/>
              <a:cs typeface="Lucida Sans"/>
            </a:endParaRPr>
          </a:p>
        </p:txBody>
      </p:sp>
      <p:sp>
        <p:nvSpPr>
          <p:cNvPr id="9" name="object 9"/>
          <p:cNvSpPr txBox="1"/>
          <p:nvPr/>
        </p:nvSpPr>
        <p:spPr>
          <a:xfrm rot="19800000">
            <a:off x="5553874" y="3892752"/>
            <a:ext cx="2242354" cy="192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00"/>
              </a:lnSpc>
            </a:pPr>
            <a:r>
              <a:rPr sz="2250" b="1" spc="-158" baseline="-4629" dirty="0">
                <a:solidFill>
                  <a:srgbClr val="31586A"/>
                </a:solidFill>
                <a:latin typeface="Lucida Sans"/>
                <a:cs typeface="Lucida Sans"/>
              </a:rPr>
              <a:t>0</a:t>
            </a:r>
            <a:r>
              <a:rPr sz="2250" b="1" spc="-158" baseline="-3703" dirty="0">
                <a:solidFill>
                  <a:srgbClr val="31586A"/>
                </a:solidFill>
                <a:latin typeface="Lucida Sans"/>
                <a:cs typeface="Lucida Sans"/>
              </a:rPr>
              <a:t>101</a:t>
            </a:r>
            <a:r>
              <a:rPr sz="2250" b="1" spc="-158" baseline="-2777" dirty="0">
                <a:solidFill>
                  <a:srgbClr val="31586A"/>
                </a:solidFill>
                <a:latin typeface="Lucida Sans"/>
                <a:cs typeface="Lucida Sans"/>
              </a:rPr>
              <a:t>01</a:t>
            </a:r>
            <a:r>
              <a:rPr sz="2250" b="1" spc="-158" baseline="-1851" dirty="0">
                <a:solidFill>
                  <a:srgbClr val="31586A"/>
                </a:solidFill>
                <a:latin typeface="Lucida Sans"/>
                <a:cs typeface="Lucida Sans"/>
              </a:rPr>
              <a:t>010</a:t>
            </a:r>
            <a:r>
              <a:rPr sz="1500" b="1" spc="-105" dirty="0">
                <a:solidFill>
                  <a:srgbClr val="31586A"/>
                </a:solidFill>
                <a:latin typeface="Lucida Sans"/>
                <a:cs typeface="Lucida Sans"/>
              </a:rPr>
              <a:t>1011110</a:t>
            </a:r>
            <a:r>
              <a:rPr sz="2250" b="1" spc="-158" baseline="1851" dirty="0">
                <a:solidFill>
                  <a:srgbClr val="31586A"/>
                </a:solidFill>
                <a:latin typeface="Lucida Sans"/>
                <a:cs typeface="Lucida Sans"/>
              </a:rPr>
              <a:t>110</a:t>
            </a:r>
            <a:r>
              <a:rPr sz="2250" b="1" spc="-158" baseline="2777" dirty="0">
                <a:solidFill>
                  <a:srgbClr val="31586A"/>
                </a:solidFill>
                <a:latin typeface="Lucida Sans"/>
                <a:cs typeface="Lucida Sans"/>
              </a:rPr>
              <a:t>1</a:t>
            </a:r>
            <a:endParaRPr sz="2250" baseline="2777">
              <a:latin typeface="Lucida Sans"/>
              <a:cs typeface="Lucida Sans"/>
            </a:endParaRPr>
          </a:p>
        </p:txBody>
      </p:sp>
      <p:sp>
        <p:nvSpPr>
          <p:cNvPr id="10" name="object 10"/>
          <p:cNvSpPr txBox="1"/>
          <p:nvPr/>
        </p:nvSpPr>
        <p:spPr>
          <a:xfrm rot="19800000">
            <a:off x="5691174" y="4130945"/>
            <a:ext cx="2195854" cy="192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00"/>
              </a:lnSpc>
            </a:pPr>
            <a:r>
              <a:rPr sz="2250" b="1" spc="-86" baseline="-4629" dirty="0">
                <a:solidFill>
                  <a:srgbClr val="31586A"/>
                </a:solidFill>
                <a:latin typeface="Lucida Sans"/>
                <a:cs typeface="Lucida Sans"/>
              </a:rPr>
              <a:t>0</a:t>
            </a:r>
            <a:r>
              <a:rPr sz="2250" b="1" spc="-86" baseline="-3703" dirty="0">
                <a:solidFill>
                  <a:srgbClr val="31586A"/>
                </a:solidFill>
                <a:latin typeface="Lucida Sans"/>
                <a:cs typeface="Lucida Sans"/>
              </a:rPr>
              <a:t>1</a:t>
            </a:r>
            <a:r>
              <a:rPr sz="2250" b="1" spc="-86" baseline="-3703" dirty="0">
                <a:solidFill>
                  <a:srgbClr val="588FA2"/>
                </a:solidFill>
                <a:latin typeface="Lucida Sans"/>
                <a:cs typeface="Lucida Sans"/>
              </a:rPr>
              <a:t>H</a:t>
            </a:r>
            <a:r>
              <a:rPr sz="2250" b="1" spc="-86" baseline="-2777" dirty="0">
                <a:solidFill>
                  <a:srgbClr val="588FA2"/>
                </a:solidFill>
                <a:latin typeface="Lucida Sans"/>
                <a:cs typeface="Lucida Sans"/>
              </a:rPr>
              <a:t>UM</a:t>
            </a:r>
            <a:r>
              <a:rPr sz="2250" b="1" spc="-86" baseline="-1851" dirty="0">
                <a:solidFill>
                  <a:srgbClr val="588FA2"/>
                </a:solidFill>
                <a:latin typeface="Lucida Sans"/>
                <a:cs typeface="Lucida Sans"/>
              </a:rPr>
              <a:t>AN</a:t>
            </a:r>
            <a:r>
              <a:rPr sz="1500" b="1" spc="-57" dirty="0">
                <a:solidFill>
                  <a:srgbClr val="588FA2"/>
                </a:solidFill>
                <a:latin typeface="Lucida Sans"/>
                <a:cs typeface="Lucida Sans"/>
              </a:rPr>
              <a:t>_CENTRE</a:t>
            </a:r>
            <a:r>
              <a:rPr sz="2250" b="1" spc="-86" baseline="1851" dirty="0">
                <a:solidFill>
                  <a:srgbClr val="588FA2"/>
                </a:solidFill>
                <a:latin typeface="Lucida Sans"/>
                <a:cs typeface="Lucida Sans"/>
              </a:rPr>
              <a:t>D</a:t>
            </a:r>
            <a:r>
              <a:rPr sz="2250" b="1" spc="-86" baseline="1851" dirty="0">
                <a:solidFill>
                  <a:srgbClr val="31586A"/>
                </a:solidFill>
                <a:latin typeface="Lucida Sans"/>
                <a:cs typeface="Lucida Sans"/>
              </a:rPr>
              <a:t>1</a:t>
            </a:r>
            <a:r>
              <a:rPr sz="2250" b="1" spc="-86" baseline="2777" dirty="0">
                <a:solidFill>
                  <a:srgbClr val="31586A"/>
                </a:solidFill>
                <a:latin typeface="Lucida Sans"/>
                <a:cs typeface="Lucida Sans"/>
              </a:rPr>
              <a:t>0</a:t>
            </a:r>
            <a:endParaRPr sz="2250" baseline="2777">
              <a:latin typeface="Lucida Sans"/>
              <a:cs typeface="Lucida Sans"/>
            </a:endParaRPr>
          </a:p>
        </p:txBody>
      </p:sp>
      <p:sp>
        <p:nvSpPr>
          <p:cNvPr id="11" name="object 11"/>
          <p:cNvSpPr txBox="1"/>
          <p:nvPr/>
        </p:nvSpPr>
        <p:spPr>
          <a:xfrm rot="19800000">
            <a:off x="5837296" y="4402355"/>
            <a:ext cx="2020048" cy="192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00"/>
              </a:lnSpc>
            </a:pPr>
            <a:r>
              <a:rPr sz="2250" b="1" spc="-158" baseline="-4629" dirty="0">
                <a:solidFill>
                  <a:srgbClr val="31586A"/>
                </a:solidFill>
                <a:latin typeface="Lucida Sans"/>
                <a:cs typeface="Lucida Sans"/>
              </a:rPr>
              <a:t>1</a:t>
            </a:r>
            <a:r>
              <a:rPr sz="2250" b="1" spc="-158" baseline="-3703" dirty="0">
                <a:solidFill>
                  <a:srgbClr val="31586A"/>
                </a:solidFill>
                <a:latin typeface="Lucida Sans"/>
                <a:cs typeface="Lucida Sans"/>
              </a:rPr>
              <a:t>010</a:t>
            </a:r>
            <a:r>
              <a:rPr sz="2250" b="1" spc="-158" baseline="-2777" dirty="0">
                <a:solidFill>
                  <a:srgbClr val="31586A"/>
                </a:solidFill>
                <a:latin typeface="Lucida Sans"/>
                <a:cs typeface="Lucida Sans"/>
              </a:rPr>
              <a:t>10</a:t>
            </a:r>
            <a:r>
              <a:rPr sz="2250" b="1" spc="-158" baseline="-1851" dirty="0">
                <a:solidFill>
                  <a:srgbClr val="31586A"/>
                </a:solidFill>
                <a:latin typeface="Lucida Sans"/>
                <a:cs typeface="Lucida Sans"/>
              </a:rPr>
              <a:t>100</a:t>
            </a:r>
            <a:r>
              <a:rPr sz="1500" b="1" spc="-105" dirty="0">
                <a:solidFill>
                  <a:srgbClr val="31586A"/>
                </a:solidFill>
                <a:latin typeface="Lucida Sans"/>
                <a:cs typeface="Lucida Sans"/>
              </a:rPr>
              <a:t>0111010</a:t>
            </a:r>
            <a:r>
              <a:rPr sz="2250" b="1" spc="-158" baseline="1851" dirty="0">
                <a:solidFill>
                  <a:srgbClr val="31586A"/>
                </a:solidFill>
                <a:latin typeface="Lucida Sans"/>
                <a:cs typeface="Lucida Sans"/>
              </a:rPr>
              <a:t>11</a:t>
            </a:r>
            <a:endParaRPr sz="2250" baseline="1851">
              <a:latin typeface="Lucida Sans"/>
              <a:cs typeface="Lucida Sans"/>
            </a:endParaRPr>
          </a:p>
        </p:txBody>
      </p:sp>
    </p:spTree>
    <p:extLst>
      <p:ext uri="{BB962C8B-B14F-4D97-AF65-F5344CB8AC3E}">
        <p14:creationId xmlns:p14="http://schemas.microsoft.com/office/powerpoint/2010/main" val="23812308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3000">
              <a:schemeClr val="accent1">
                <a:lumMod val="5000"/>
                <a:lumOff val="95000"/>
              </a:schemeClr>
            </a:gs>
            <a:gs pos="77000">
              <a:schemeClr val="accent1">
                <a:lumMod val="45000"/>
                <a:lumOff val="55000"/>
              </a:schemeClr>
            </a:gs>
            <a:gs pos="100000">
              <a:srgbClr val="3F76BA"/>
            </a:gs>
            <a:gs pos="59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0" y="1495898"/>
            <a:ext cx="9143999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it-IT" sz="2800" b="1" dirty="0">
                <a:solidFill>
                  <a:srgbClr val="C00000"/>
                </a:solidFill>
              </a:rPr>
              <a:t>Digital </a:t>
            </a:r>
            <a:r>
              <a:rPr lang="it-IT" sz="2800" b="1" dirty="0" err="1">
                <a:solidFill>
                  <a:srgbClr val="C00000"/>
                </a:solidFill>
              </a:rPr>
              <a:t>Revolution</a:t>
            </a:r>
            <a:r>
              <a:rPr lang="it-IT" sz="2800" b="1" dirty="0">
                <a:solidFill>
                  <a:srgbClr val="C00000"/>
                </a:solidFill>
              </a:rPr>
              <a:t> e Pubblica Amministrazione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023" y="192667"/>
            <a:ext cx="2088957" cy="95362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06" y="93216"/>
            <a:ext cx="1152528" cy="1152528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540" y="187515"/>
            <a:ext cx="1992917" cy="921363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419090" y="3663442"/>
            <a:ext cx="8312727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b="1" dirty="0"/>
              <a:t>Grazie per la cortese attenzione</a:t>
            </a:r>
          </a:p>
          <a:p>
            <a:pPr algn="ctr"/>
            <a:endParaRPr lang="it-IT" sz="1600" dirty="0"/>
          </a:p>
          <a:p>
            <a:pPr algn="ctr"/>
            <a:endParaRPr lang="it-IT" sz="1600" dirty="0"/>
          </a:p>
          <a:p>
            <a:pPr algn="ctr"/>
            <a:r>
              <a:rPr lang="it-IT" sz="1600" dirty="0"/>
              <a:t>Roberto PARENTE - </a:t>
            </a:r>
            <a:r>
              <a:rPr lang="it-IT" sz="1600" dirty="0">
                <a:hlinkClick r:id="rId6"/>
              </a:rPr>
              <a:t>rparente@unisa.it</a:t>
            </a:r>
            <a:endParaRPr lang="it-IT" sz="1600" dirty="0"/>
          </a:p>
          <a:p>
            <a:pPr algn="ctr"/>
            <a:endParaRPr lang="it-IT" sz="1600" dirty="0"/>
          </a:p>
          <a:p>
            <a:pPr algn="ctr"/>
            <a:endParaRPr lang="it-IT" sz="1600" dirty="0"/>
          </a:p>
          <a:p>
            <a:pPr algn="ctr"/>
            <a:endParaRPr lang="it-IT" sz="400" dirty="0"/>
          </a:p>
          <a:p>
            <a:pPr algn="ctr"/>
            <a:r>
              <a:rPr lang="it-IT" sz="1600" b="1" dirty="0"/>
              <a:t>L.I.S.A. Lab</a:t>
            </a:r>
            <a:r>
              <a:rPr lang="it-IT" sz="1600" dirty="0"/>
              <a:t>, Dipartimento di Scienze Aziendali - Management &amp; </a:t>
            </a:r>
            <a:r>
              <a:rPr lang="it-IT" sz="1600" dirty="0" err="1"/>
              <a:t>Innovation</a:t>
            </a:r>
            <a:r>
              <a:rPr lang="it-IT" sz="1600" dirty="0"/>
              <a:t> Systems</a:t>
            </a:r>
          </a:p>
          <a:p>
            <a:pPr algn="ctr"/>
            <a:r>
              <a:rPr lang="it-IT" dirty="0"/>
              <a:t>Università degli Studi di Salerno</a:t>
            </a:r>
          </a:p>
          <a:p>
            <a:pPr algn="ctr"/>
            <a:endParaRPr lang="it-IT" sz="400" dirty="0"/>
          </a:p>
        </p:txBody>
      </p:sp>
      <p:sp>
        <p:nvSpPr>
          <p:cNvPr id="12" name="Rectangle 1"/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1646989" y="2146816"/>
            <a:ext cx="5878364" cy="135421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800" b="1" dirty="0">
                <a:latin typeface="Arial" panose="020B0604020202020204" pitchFamily="34" charset="0"/>
              </a:rPr>
              <a:t>Università degli Studi di Salerno – Fisciano (SA)</a:t>
            </a:r>
            <a:br>
              <a:rPr lang="it-IT" altLang="it-IT" sz="1800" b="1" dirty="0">
                <a:latin typeface="Arial" panose="020B0604020202020204" pitchFamily="34" charset="0"/>
              </a:rPr>
            </a:br>
            <a:br>
              <a:rPr lang="it-IT" altLang="it-IT" sz="1800" dirty="0">
                <a:latin typeface="Arial" panose="020B0604020202020204" pitchFamily="34" charset="0"/>
              </a:rPr>
            </a:br>
            <a:br>
              <a:rPr lang="it-IT" altLang="it-IT" sz="1800" dirty="0">
                <a:latin typeface="Arial" panose="020B0604020202020204" pitchFamily="34" charset="0"/>
              </a:rPr>
            </a:br>
            <a:r>
              <a:rPr lang="it-IT" altLang="it-IT" sz="1400" b="1" dirty="0">
                <a:latin typeface="Arial" panose="020B0604020202020204" pitchFamily="34" charset="0"/>
              </a:rPr>
              <a:t>CIRPA – Centro Interdipartimentale per la Ricerca in Diritto, Economia e Management della Pubblica Amministrazione</a:t>
            </a:r>
            <a:endParaRPr kumimoji="0" lang="it-IT" altLang="it-IT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9129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80214" y="1772772"/>
            <a:ext cx="5842158" cy="35423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8144" y="1179299"/>
            <a:ext cx="8906828" cy="525785"/>
          </a:xfrm>
          <a:prstGeom prst="rect">
            <a:avLst/>
          </a:prstGeom>
        </p:spPr>
        <p:txBody>
          <a:bodyPr vert="horz" wrap="square" lIns="0" tIns="635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6350" marR="2540">
              <a:lnSpc>
                <a:spcPct val="116300"/>
              </a:lnSpc>
              <a:spcBef>
                <a:spcPts val="50"/>
              </a:spcBef>
            </a:pPr>
            <a:r>
              <a:rPr sz="1500" spc="8" dirty="0"/>
              <a:t>L'innovazione </a:t>
            </a:r>
            <a:r>
              <a:rPr sz="1500" spc="10" dirty="0"/>
              <a:t>guidata </a:t>
            </a:r>
            <a:r>
              <a:rPr sz="1500" spc="13" dirty="0"/>
              <a:t>dalla </a:t>
            </a:r>
            <a:r>
              <a:rPr sz="1500" spc="18" dirty="0"/>
              <a:t>tecnologia, </a:t>
            </a:r>
            <a:r>
              <a:rPr sz="1500" spc="48" dirty="0"/>
              <a:t>è </a:t>
            </a:r>
            <a:r>
              <a:rPr sz="1500" spc="40" dirty="0"/>
              <a:t>stata </a:t>
            </a:r>
            <a:r>
              <a:rPr sz="1500" dirty="0"/>
              <a:t>responsabile </a:t>
            </a:r>
            <a:r>
              <a:rPr sz="1500" spc="3" dirty="0"/>
              <a:t>del </a:t>
            </a:r>
            <a:r>
              <a:rPr sz="1500" spc="-18" dirty="0"/>
              <a:t>progresso </a:t>
            </a:r>
            <a:r>
              <a:rPr sz="1500" spc="15" dirty="0"/>
              <a:t>sociale, </a:t>
            </a:r>
            <a:r>
              <a:rPr sz="1500" spc="10" dirty="0"/>
              <a:t>della  </a:t>
            </a:r>
            <a:r>
              <a:rPr sz="1500" spc="20" dirty="0"/>
              <a:t>crescita</a:t>
            </a:r>
            <a:r>
              <a:rPr sz="1500" spc="-88" dirty="0"/>
              <a:t> </a:t>
            </a:r>
            <a:r>
              <a:rPr sz="1500" spc="18" dirty="0"/>
              <a:t>economica</a:t>
            </a:r>
            <a:r>
              <a:rPr sz="1500" spc="-88" dirty="0"/>
              <a:t> </a:t>
            </a:r>
            <a:r>
              <a:rPr sz="1500" spc="48" dirty="0"/>
              <a:t>e</a:t>
            </a:r>
            <a:r>
              <a:rPr sz="1500" spc="-88" dirty="0"/>
              <a:t> </a:t>
            </a:r>
            <a:r>
              <a:rPr sz="1500" spc="3" dirty="0"/>
              <a:t>del</a:t>
            </a:r>
            <a:r>
              <a:rPr sz="1500" spc="-85" dirty="0"/>
              <a:t> </a:t>
            </a:r>
            <a:r>
              <a:rPr sz="1500" spc="15" dirty="0"/>
              <a:t>miglioramento</a:t>
            </a:r>
            <a:r>
              <a:rPr sz="1500" spc="-88" dirty="0"/>
              <a:t> </a:t>
            </a:r>
            <a:r>
              <a:rPr sz="1500" spc="10" dirty="0"/>
              <a:t>delle</a:t>
            </a:r>
            <a:r>
              <a:rPr sz="1500" spc="-88" dirty="0"/>
              <a:t> </a:t>
            </a:r>
            <a:r>
              <a:rPr sz="1500" spc="18" dirty="0"/>
              <a:t>performance</a:t>
            </a:r>
            <a:r>
              <a:rPr sz="1500" spc="-85" dirty="0"/>
              <a:t> </a:t>
            </a:r>
            <a:r>
              <a:rPr sz="1500" spc="-5" dirty="0"/>
              <a:t>funzionali</a:t>
            </a:r>
            <a:r>
              <a:rPr sz="1500" spc="-88" dirty="0"/>
              <a:t> </a:t>
            </a:r>
            <a:r>
              <a:rPr sz="1500" spc="10" dirty="0"/>
              <a:t>della</a:t>
            </a:r>
            <a:r>
              <a:rPr sz="1500" spc="-88" dirty="0"/>
              <a:t> </a:t>
            </a:r>
            <a:r>
              <a:rPr sz="1500" spc="18" dirty="0"/>
              <a:t>nostra</a:t>
            </a:r>
            <a:r>
              <a:rPr sz="1500" spc="-85" dirty="0"/>
              <a:t> </a:t>
            </a:r>
            <a:r>
              <a:rPr sz="1500" spc="23" dirty="0"/>
              <a:t>società!</a:t>
            </a:r>
            <a:endParaRPr sz="1500"/>
          </a:p>
        </p:txBody>
      </p:sp>
      <p:sp>
        <p:nvSpPr>
          <p:cNvPr id="4" name="object 4"/>
          <p:cNvSpPr txBox="1"/>
          <p:nvPr/>
        </p:nvSpPr>
        <p:spPr>
          <a:xfrm>
            <a:off x="174539" y="5395101"/>
            <a:ext cx="8878253" cy="268022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6350">
              <a:spcBef>
                <a:spcPts val="50"/>
              </a:spcBef>
            </a:pPr>
            <a:r>
              <a:rPr sz="1700" b="1" spc="10" dirty="0">
                <a:solidFill>
                  <a:srgbClr val="032A61"/>
                </a:solidFill>
                <a:latin typeface="Lucida Sans"/>
                <a:cs typeface="Lucida Sans"/>
              </a:rPr>
              <a:t>Il</a:t>
            </a:r>
            <a:r>
              <a:rPr sz="1700" b="1" spc="-98" dirty="0">
                <a:solidFill>
                  <a:srgbClr val="032A61"/>
                </a:solidFill>
                <a:latin typeface="Lucida Sans"/>
                <a:cs typeface="Lucida Sans"/>
              </a:rPr>
              <a:t> </a:t>
            </a:r>
            <a:r>
              <a:rPr sz="1700" b="1" spc="23" dirty="0">
                <a:solidFill>
                  <a:srgbClr val="032A61"/>
                </a:solidFill>
                <a:latin typeface="Lucida Sans"/>
                <a:cs typeface="Lucida Sans"/>
              </a:rPr>
              <a:t>vero</a:t>
            </a:r>
            <a:r>
              <a:rPr sz="1700" b="1" spc="-98" dirty="0">
                <a:solidFill>
                  <a:srgbClr val="032A61"/>
                </a:solidFill>
                <a:latin typeface="Lucida Sans"/>
                <a:cs typeface="Lucida Sans"/>
              </a:rPr>
              <a:t> </a:t>
            </a:r>
            <a:r>
              <a:rPr sz="1700" b="1" spc="30" dirty="0">
                <a:solidFill>
                  <a:srgbClr val="032A61"/>
                </a:solidFill>
                <a:latin typeface="Lucida Sans"/>
                <a:cs typeface="Lucida Sans"/>
              </a:rPr>
              <a:t>cambiamento</a:t>
            </a:r>
            <a:r>
              <a:rPr sz="1700" b="1" spc="-98" dirty="0">
                <a:solidFill>
                  <a:srgbClr val="032A61"/>
                </a:solidFill>
                <a:latin typeface="Lucida Sans"/>
                <a:cs typeface="Lucida Sans"/>
              </a:rPr>
              <a:t> </a:t>
            </a:r>
            <a:r>
              <a:rPr sz="1700" b="1" spc="-50" dirty="0">
                <a:solidFill>
                  <a:srgbClr val="032A61"/>
                </a:solidFill>
                <a:latin typeface="Lucida Sans"/>
                <a:cs typeface="Lucida Sans"/>
              </a:rPr>
              <a:t>oggi</a:t>
            </a:r>
            <a:r>
              <a:rPr sz="1700" b="1" spc="-98" dirty="0">
                <a:solidFill>
                  <a:srgbClr val="032A61"/>
                </a:solidFill>
                <a:latin typeface="Lucida Sans"/>
                <a:cs typeface="Lucida Sans"/>
              </a:rPr>
              <a:t> </a:t>
            </a:r>
            <a:r>
              <a:rPr sz="1700" b="1" spc="53" dirty="0">
                <a:solidFill>
                  <a:srgbClr val="032A61"/>
                </a:solidFill>
                <a:latin typeface="Lucida Sans"/>
                <a:cs typeface="Lucida Sans"/>
              </a:rPr>
              <a:t>è</a:t>
            </a:r>
            <a:r>
              <a:rPr sz="1700" b="1" spc="-98" dirty="0">
                <a:solidFill>
                  <a:srgbClr val="032A61"/>
                </a:solidFill>
                <a:latin typeface="Lucida Sans"/>
                <a:cs typeface="Lucida Sans"/>
              </a:rPr>
              <a:t> </a:t>
            </a:r>
            <a:r>
              <a:rPr sz="1700" b="1" spc="15" dirty="0">
                <a:solidFill>
                  <a:srgbClr val="032A61"/>
                </a:solidFill>
                <a:latin typeface="Lucida Sans"/>
                <a:cs typeface="Lucida Sans"/>
              </a:rPr>
              <a:t>costruire</a:t>
            </a:r>
            <a:r>
              <a:rPr sz="1700" b="1" spc="-98" dirty="0">
                <a:solidFill>
                  <a:srgbClr val="032A61"/>
                </a:solidFill>
                <a:latin typeface="Lucida Sans"/>
                <a:cs typeface="Lucida Sans"/>
              </a:rPr>
              <a:t> </a:t>
            </a:r>
            <a:r>
              <a:rPr sz="1700" b="1" spc="20" dirty="0">
                <a:solidFill>
                  <a:srgbClr val="032A61"/>
                </a:solidFill>
                <a:latin typeface="Lucida Sans"/>
                <a:cs typeface="Lucida Sans"/>
              </a:rPr>
              <a:t>un</a:t>
            </a:r>
            <a:r>
              <a:rPr sz="1700" b="1" spc="-95" dirty="0">
                <a:solidFill>
                  <a:srgbClr val="032A61"/>
                </a:solidFill>
                <a:latin typeface="Lucida Sans"/>
                <a:cs typeface="Lucida Sans"/>
              </a:rPr>
              <a:t> </a:t>
            </a:r>
            <a:r>
              <a:rPr sz="1700" b="1" spc="20" dirty="0">
                <a:solidFill>
                  <a:srgbClr val="032A61"/>
                </a:solidFill>
                <a:latin typeface="Lucida Sans"/>
                <a:cs typeface="Lucida Sans"/>
              </a:rPr>
              <a:t>mondo,</a:t>
            </a:r>
            <a:r>
              <a:rPr sz="1700" b="1" spc="-98" dirty="0">
                <a:solidFill>
                  <a:srgbClr val="032A61"/>
                </a:solidFill>
                <a:latin typeface="Lucida Sans"/>
                <a:cs typeface="Lucida Sans"/>
              </a:rPr>
              <a:t> </a:t>
            </a:r>
            <a:r>
              <a:rPr sz="1700" b="1" spc="33" dirty="0">
                <a:solidFill>
                  <a:srgbClr val="032A61"/>
                </a:solidFill>
                <a:latin typeface="Lucida Sans"/>
                <a:cs typeface="Lucida Sans"/>
              </a:rPr>
              <a:t>una</a:t>
            </a:r>
            <a:r>
              <a:rPr sz="1700" b="1" spc="-98" dirty="0">
                <a:solidFill>
                  <a:srgbClr val="032A61"/>
                </a:solidFill>
                <a:latin typeface="Lucida Sans"/>
                <a:cs typeface="Lucida Sans"/>
              </a:rPr>
              <a:t> </a:t>
            </a:r>
            <a:r>
              <a:rPr sz="1700" b="1" spc="30" dirty="0">
                <a:solidFill>
                  <a:srgbClr val="032A61"/>
                </a:solidFill>
                <a:latin typeface="Lucida Sans"/>
                <a:cs typeface="Lucida Sans"/>
              </a:rPr>
              <a:t>società,</a:t>
            </a:r>
            <a:r>
              <a:rPr sz="1700" b="1" spc="-98" dirty="0">
                <a:solidFill>
                  <a:srgbClr val="032A61"/>
                </a:solidFill>
                <a:latin typeface="Lucida Sans"/>
                <a:cs typeface="Lucida Sans"/>
              </a:rPr>
              <a:t> </a:t>
            </a:r>
            <a:r>
              <a:rPr sz="1700" b="1" spc="45" dirty="0">
                <a:solidFill>
                  <a:srgbClr val="032A61"/>
                </a:solidFill>
                <a:latin typeface="Lucida Sans"/>
                <a:cs typeface="Lucida Sans"/>
              </a:rPr>
              <a:t>veramente</a:t>
            </a:r>
            <a:r>
              <a:rPr sz="1700" b="1" spc="-98" dirty="0">
                <a:solidFill>
                  <a:srgbClr val="032A61"/>
                </a:solidFill>
                <a:latin typeface="Lucida Sans"/>
                <a:cs typeface="Lucida Sans"/>
              </a:rPr>
              <a:t> </a:t>
            </a:r>
            <a:r>
              <a:rPr sz="1700" b="1" i="1" spc="-55" dirty="0">
                <a:solidFill>
                  <a:srgbClr val="032A61"/>
                </a:solidFill>
                <a:latin typeface="Arial"/>
                <a:cs typeface="Arial"/>
              </a:rPr>
              <a:t>SMART</a:t>
            </a:r>
            <a:r>
              <a:rPr sz="1700" b="1" spc="-55" dirty="0">
                <a:solidFill>
                  <a:srgbClr val="032A61"/>
                </a:solidFill>
                <a:latin typeface="Lucida Sans"/>
                <a:cs typeface="Lucida Sans"/>
              </a:rPr>
              <a:t>.</a:t>
            </a:r>
            <a:endParaRPr sz="1700">
              <a:latin typeface="Lucida Sans"/>
              <a:cs typeface="Lucida Sans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43E83EC-FD87-5A4A-B567-38001CFD015B}"/>
              </a:ext>
            </a:extLst>
          </p:cNvPr>
          <p:cNvSpPr txBox="1"/>
          <p:nvPr/>
        </p:nvSpPr>
        <p:spPr>
          <a:xfrm>
            <a:off x="2266944" y="446819"/>
            <a:ext cx="3954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/>
              <a:t>TECNOLOGIE E SOCIETA</a:t>
            </a:r>
            <a:r>
              <a:rPr lang="it-IT" dirty="0"/>
              <a:t>’</a:t>
            </a:r>
          </a:p>
        </p:txBody>
      </p:sp>
    </p:spTree>
    <p:extLst>
      <p:ext uri="{BB962C8B-B14F-4D97-AF65-F5344CB8AC3E}">
        <p14:creationId xmlns:p14="http://schemas.microsoft.com/office/powerpoint/2010/main" val="24012083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0EA8527-572A-B446-81E9-15970A939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IL PARADIGMA DELLA NUOVA ERA DIGITALE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6E19FEB-6F00-2247-AE84-447F47630F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it-IT" sz="4000" dirty="0"/>
          </a:p>
          <a:p>
            <a:pPr marL="0" indent="0">
              <a:buNone/>
            </a:pPr>
            <a:r>
              <a:rPr lang="it-IT" sz="4000" b="1" dirty="0"/>
              <a:t>INFOSFERA</a:t>
            </a:r>
          </a:p>
          <a:p>
            <a:endParaRPr lang="it-IT" sz="4000" b="1" dirty="0"/>
          </a:p>
          <a:p>
            <a:pPr marL="0" indent="0">
              <a:buNone/>
            </a:pPr>
            <a:endParaRPr lang="it-IT" sz="4000" b="1" dirty="0"/>
          </a:p>
          <a:p>
            <a:pPr marL="0" indent="0">
              <a:buNone/>
            </a:pPr>
            <a:r>
              <a:rPr lang="it-IT" sz="4000" b="1" dirty="0"/>
              <a:t>					ONLIFE</a:t>
            </a:r>
            <a:endParaRPr lang="it-IT" sz="1400" b="1" dirty="0"/>
          </a:p>
          <a:p>
            <a:pPr marL="0" indent="0">
              <a:buNone/>
            </a:pPr>
            <a:endParaRPr lang="it-IT" sz="1400" b="1" dirty="0"/>
          </a:p>
          <a:p>
            <a:pPr marL="0" indent="0">
              <a:buNone/>
            </a:pPr>
            <a:r>
              <a:rPr lang="it-IT" sz="1400" b="1" i="1" dirty="0"/>
              <a:t>LA QUARTA RIVOLUZIONE : COME L’INFOSFERA STA TRASFORMANDO IL MONDO</a:t>
            </a:r>
            <a:r>
              <a:rPr lang="it-IT" sz="1400" b="1" dirty="0"/>
              <a:t>, di LUCIANO FLORIDI</a:t>
            </a:r>
            <a:endParaRPr lang="it-IT" sz="4000" b="1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1FAFA13-9948-754D-BDC0-F61286F84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8331D-82BD-4FE4-9DAC-0EF950A453C4}" type="datetime1">
              <a:rPr lang="it-IT" altLang="en-US" smtClean="0"/>
              <a:pPr/>
              <a:t>07/08/23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5543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A038250-F30F-1143-B4C8-29AFC466E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INFOSFERA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E830A1D6-CF0E-644D-8639-0C99059A39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713" y="1675605"/>
            <a:ext cx="5114343" cy="4354317"/>
          </a:xfrm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ED42D76-C428-DF4A-BA33-1C42D2A0E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8331D-82BD-4FE4-9DAC-0EF950A453C4}" type="datetime1">
              <a:rPr lang="it-IT" altLang="en-US" smtClean="0"/>
              <a:pPr/>
              <a:t>07/08/23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5282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22A428-F3A5-C046-B462-887D95187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INFOSFERA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DF3FC67E-C89E-1E42-83F9-6403A1DDF9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97955" y="848053"/>
            <a:ext cx="4276057" cy="5978741"/>
          </a:xfrm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1B61BC8-FDC5-8343-9089-7763A02BD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8331D-82BD-4FE4-9DAC-0EF950A453C4}" type="datetime1">
              <a:rPr lang="it-IT" altLang="en-US" smtClean="0"/>
              <a:pPr/>
              <a:t>07/08/23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6465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8563156-DB28-B249-BF63-69DC418F4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INFOSFERA (definizione)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9845644-112E-CC44-AD96-D566D156D0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..A UN LIVELLO MASSIMO, L’INFOSFERA E’ UN CONCETTO CHE PUO’ ESSERE UTILIZZATO ANCHE COME SINONIMO DI REALTA’, LADDOVE INTERPRETIAMO QUEST’ULTIMA IN TERMINI INFORMAZIONALI..»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1CB5726-EA66-5546-8095-83BC45034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8331D-82BD-4FE4-9DAC-0EF950A453C4}" type="datetime1">
              <a:rPr lang="it-IT" altLang="en-US" smtClean="0"/>
              <a:pPr/>
              <a:t>07/08/23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8471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主题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8579</TotalTime>
  <Pages>0</Pages>
  <Words>1782</Words>
  <Characters>0</Characters>
  <Application>Microsoft Macintosh PowerPoint</Application>
  <DocSecurity>0</DocSecurity>
  <PresentationFormat>Presentazione su schermo (4:3)</PresentationFormat>
  <Lines>0</Lines>
  <Paragraphs>298</Paragraphs>
  <Slides>42</Slides>
  <Notes>20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42</vt:i4>
      </vt:variant>
    </vt:vector>
  </HeadingPairs>
  <TitlesOfParts>
    <vt:vector size="48" baseType="lpstr">
      <vt:lpstr>Arial</vt:lpstr>
      <vt:lpstr>Calibri</vt:lpstr>
      <vt:lpstr>Lucida Sans</vt:lpstr>
      <vt:lpstr>Times New Roman</vt:lpstr>
      <vt:lpstr>Wingdings</vt:lpstr>
      <vt:lpstr>Office 主题</vt:lpstr>
      <vt:lpstr>Presentazione standard di PowerPoint</vt:lpstr>
      <vt:lpstr>Agenda degli argomenti </vt:lpstr>
      <vt:lpstr>Presentazione standard di PowerPoint</vt:lpstr>
      <vt:lpstr>Presentazione standard di PowerPoint</vt:lpstr>
      <vt:lpstr>L'innovazione guidata dalla tecnologia, è stata responsabile del progresso sociale, della  crescita economica e del miglioramento delle performance funzionali della nostra società!</vt:lpstr>
      <vt:lpstr>IL PARADIGMA DELLA NUOVA ERA DIGITALE </vt:lpstr>
      <vt:lpstr>INFOSFERA</vt:lpstr>
      <vt:lpstr>INFOSFERA</vt:lpstr>
      <vt:lpstr>INFOSFERA (definizione)</vt:lpstr>
      <vt:lpstr>INFORMAZIONE E’ REALTA’ (UN ESEMPIO DAL RICONOSCIMENTO BIOMETRICO)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Stakeholders e Society 5.0</vt:lpstr>
      <vt:lpstr>Society 5.0</vt:lpstr>
      <vt:lpstr>Society 5.0: le linee guida di una nuova società</vt:lpstr>
      <vt:lpstr>Il ruolo del digitale nella Society 5.0</vt:lpstr>
      <vt:lpstr>LA SOCIETY 5.0: Una “HIGH TRUST SOCIETY” (Prospettiva politica)</vt:lpstr>
      <vt:lpstr>Dai servizi pubblici alle Common Goods</vt:lpstr>
      <vt:lpstr>We need to change, We can  change,  NOW!</vt:lpstr>
      <vt:lpstr>VALUE CO-CREATION:</vt:lpstr>
      <vt:lpstr>SISTEMI e TECNOLOGIE:</vt:lpstr>
      <vt:lpstr>MODALITÀDI INCENTIVAZIONE MOTIVAZIONE PREMIALITÀ</vt:lpstr>
      <vt:lpstr>MODELLI ORGANIZZATIVI DI CONTROLLO DEL SISTEMA DI</vt:lpstr>
      <vt:lpstr>Presentazione standard di PowerPoint</vt:lpstr>
      <vt:lpstr>Presentazione standard di PowerPoint</vt:lpstr>
      <vt:lpstr> SPUNTI PER LA RIFLESSIONE</vt:lpstr>
      <vt:lpstr>LA SOCIETY 5.0: Una “HIGH TRUST SOCIETY” (Prospettiva tecnologica)</vt:lpstr>
      <vt:lpstr>Digital Revolution e Pubblica Amministrazione</vt:lpstr>
    </vt:vector>
  </TitlesOfParts>
  <LinksUpToDate>false</LinksUpToDate>
  <CharactersWithSpaces>0</CharactersWithSpaces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linshaye</dc:creator>
  <cp:lastModifiedBy>Roberto PARENTE</cp:lastModifiedBy>
  <cp:revision>394</cp:revision>
  <cp:lastPrinted>2017-09-14T10:45:54Z</cp:lastPrinted>
  <dcterms:created xsi:type="dcterms:W3CDTF">2012-07-24T03:53:02Z</dcterms:created>
  <dcterms:modified xsi:type="dcterms:W3CDTF">2023-08-07T16:14:28Z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1033-8.1.0.3357</vt:lpwstr>
  </property>
</Properties>
</file>