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54"/>
  </p:notesMasterIdLst>
  <p:sldIdLst>
    <p:sldId id="452" r:id="rId2"/>
    <p:sldId id="453" r:id="rId3"/>
    <p:sldId id="454" r:id="rId4"/>
    <p:sldId id="455" r:id="rId5"/>
    <p:sldId id="456" r:id="rId6"/>
    <p:sldId id="457" r:id="rId7"/>
    <p:sldId id="458" r:id="rId8"/>
    <p:sldId id="459" r:id="rId9"/>
    <p:sldId id="460" r:id="rId10"/>
    <p:sldId id="461" r:id="rId11"/>
    <p:sldId id="462" r:id="rId12"/>
    <p:sldId id="463" r:id="rId13"/>
    <p:sldId id="464" r:id="rId14"/>
    <p:sldId id="465" r:id="rId15"/>
    <p:sldId id="466" r:id="rId16"/>
    <p:sldId id="467" r:id="rId17"/>
    <p:sldId id="468" r:id="rId18"/>
    <p:sldId id="469" r:id="rId19"/>
    <p:sldId id="470" r:id="rId20"/>
    <p:sldId id="471" r:id="rId21"/>
    <p:sldId id="472" r:id="rId22"/>
    <p:sldId id="473" r:id="rId23"/>
    <p:sldId id="474" r:id="rId24"/>
    <p:sldId id="475" r:id="rId25"/>
    <p:sldId id="476" r:id="rId26"/>
    <p:sldId id="477" r:id="rId27"/>
    <p:sldId id="478" r:id="rId28"/>
    <p:sldId id="479" r:id="rId29"/>
    <p:sldId id="480" r:id="rId30"/>
    <p:sldId id="481" r:id="rId31"/>
    <p:sldId id="482" r:id="rId32"/>
    <p:sldId id="483" r:id="rId33"/>
    <p:sldId id="484" r:id="rId34"/>
    <p:sldId id="485" r:id="rId35"/>
    <p:sldId id="486" r:id="rId36"/>
    <p:sldId id="487" r:id="rId37"/>
    <p:sldId id="488" r:id="rId38"/>
    <p:sldId id="489" r:id="rId39"/>
    <p:sldId id="490" r:id="rId40"/>
    <p:sldId id="491" r:id="rId41"/>
    <p:sldId id="492" r:id="rId42"/>
    <p:sldId id="493" r:id="rId43"/>
    <p:sldId id="494" r:id="rId44"/>
    <p:sldId id="495" r:id="rId45"/>
    <p:sldId id="496" r:id="rId46"/>
    <p:sldId id="497" r:id="rId47"/>
    <p:sldId id="498" r:id="rId48"/>
    <p:sldId id="499" r:id="rId49"/>
    <p:sldId id="500" r:id="rId50"/>
    <p:sldId id="501" r:id="rId51"/>
    <p:sldId id="502" r:id="rId52"/>
    <p:sldId id="504" r:id="rId53"/>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0E27"/>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28" autoAdjust="0"/>
    <p:restoredTop sz="91339" autoAdjust="0"/>
  </p:normalViewPr>
  <p:slideViewPr>
    <p:cSldViewPr>
      <p:cViewPr varScale="1">
        <p:scale>
          <a:sx n="69" d="100"/>
          <a:sy n="69" d="100"/>
        </p:scale>
        <p:origin x="1304"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63D4ED-F674-43DB-8C44-1A90FD9F39AA}" type="doc">
      <dgm:prSet loTypeId="urn:microsoft.com/office/officeart/2005/8/layout/hierarchy5" loCatId="hierarchy" qsTypeId="urn:microsoft.com/office/officeart/2005/8/quickstyle/simple2" qsCatId="simple" csTypeId="urn:microsoft.com/office/officeart/2005/8/colors/accent1_3" csCatId="accent1" phldr="1"/>
      <dgm:spPr/>
      <dgm:t>
        <a:bodyPr/>
        <a:lstStyle/>
        <a:p>
          <a:endParaRPr lang="en-US"/>
        </a:p>
      </dgm:t>
    </dgm:pt>
    <dgm:pt modelId="{426AF481-9842-4380-B44F-C29E996143BD}">
      <dgm:prSet custT="1"/>
      <dgm:spPr/>
      <dgm:t>
        <a:bodyPr/>
        <a:lstStyle/>
        <a:p>
          <a:pPr algn="ctr"/>
          <a:r>
            <a:rPr lang="it-IT" sz="1400" b="1" i="0" dirty="0">
              <a:latin typeface="+mj-lt"/>
            </a:rPr>
            <a:t>L’organizzazione è, quindi, costituita da: obiettivi da raggiungere, valori e cultura di riferimento, strutture/organigramma che garantiscono le relazioni interne ed esterne, processi produttivi /di servizio che vengono agiti normalmente, strumenti tecnologici da utilizzare, persone che operano sulla base di ruoli definiti, regole che garantiscono l’integrità dell’organizzazione</a:t>
          </a:r>
          <a:endParaRPr lang="en-US" sz="1400" b="1" i="0" dirty="0">
            <a:latin typeface="+mj-lt"/>
          </a:endParaRPr>
        </a:p>
      </dgm:t>
    </dgm:pt>
    <dgm:pt modelId="{9B624B34-3FBF-4009-AD39-729ABF800BDB}" type="parTrans" cxnId="{B641EAE0-E7DE-43ED-82F9-9F505956EFA8}">
      <dgm:prSet/>
      <dgm:spPr/>
      <dgm:t>
        <a:bodyPr/>
        <a:lstStyle/>
        <a:p>
          <a:pPr algn="ctr"/>
          <a:endParaRPr lang="en-US" sz="1400" b="1" i="0"/>
        </a:p>
      </dgm:t>
    </dgm:pt>
    <dgm:pt modelId="{3BAA2E82-688D-41B8-84FB-6D2685BECFEB}" type="sibTrans" cxnId="{B641EAE0-E7DE-43ED-82F9-9F505956EFA8}">
      <dgm:prSet/>
      <dgm:spPr/>
      <dgm:t>
        <a:bodyPr/>
        <a:lstStyle/>
        <a:p>
          <a:pPr algn="ctr"/>
          <a:endParaRPr lang="en-US" sz="1400" b="1" i="0"/>
        </a:p>
      </dgm:t>
    </dgm:pt>
    <dgm:pt modelId="{7A48F82A-903D-4AAD-AEC1-8406EA20B4BD}">
      <dgm:prSet custT="1"/>
      <dgm:spPr/>
      <dgm:t>
        <a:bodyPr/>
        <a:lstStyle/>
        <a:p>
          <a:pPr algn="ctr"/>
          <a:r>
            <a:rPr lang="it-IT" sz="1400" b="1" i="0" dirty="0">
              <a:latin typeface="+mj-lt"/>
            </a:rPr>
            <a:t>L’organizzazione è un artefatto sociale, ossia una costruzione umana che viene ideata, progettata, realizzata, gestita, vissuta, modificata (Butera 2009);</a:t>
          </a:r>
          <a:endParaRPr lang="en-US" sz="1400" b="1" i="0" dirty="0">
            <a:latin typeface="+mj-lt"/>
          </a:endParaRPr>
        </a:p>
      </dgm:t>
    </dgm:pt>
    <dgm:pt modelId="{3C429D4D-6F12-4416-9E7B-C2D8015B82FD}" type="parTrans" cxnId="{A9062A7A-7863-461A-9464-5BDC9BAA5435}">
      <dgm:prSet/>
      <dgm:spPr/>
      <dgm:t>
        <a:bodyPr/>
        <a:lstStyle/>
        <a:p>
          <a:pPr algn="ctr"/>
          <a:endParaRPr lang="en-US" sz="1400" b="1" i="0"/>
        </a:p>
      </dgm:t>
    </dgm:pt>
    <dgm:pt modelId="{A48E267F-8C7C-4D07-88AB-5A195715CF8B}" type="sibTrans" cxnId="{A9062A7A-7863-461A-9464-5BDC9BAA5435}">
      <dgm:prSet/>
      <dgm:spPr/>
      <dgm:t>
        <a:bodyPr/>
        <a:lstStyle/>
        <a:p>
          <a:pPr algn="ctr"/>
          <a:endParaRPr lang="en-US" sz="1400" b="1" i="0"/>
        </a:p>
      </dgm:t>
    </dgm:pt>
    <dgm:pt modelId="{8ACA4B17-05F0-4C2F-AEDF-4C7B01CB1D05}">
      <dgm:prSe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i="0" dirty="0">
              <a:latin typeface="+mj-lt"/>
            </a:rPr>
            <a:t>L’organizzazione è una entità collettiva costituita per raggiungere alcuni obiettivi e caratterizzata da modalità formalizzate e non formalizzate di funzionamento;</a:t>
          </a:r>
          <a:endParaRPr lang="en-US" sz="1400" b="1" i="0" dirty="0">
            <a:latin typeface="+mj-lt"/>
          </a:endParaRPr>
        </a:p>
        <a:p>
          <a:pPr marL="0" lvl="0" algn="ctr" defTabSz="622300">
            <a:lnSpc>
              <a:spcPct val="90000"/>
            </a:lnSpc>
            <a:spcBef>
              <a:spcPct val="0"/>
            </a:spcBef>
            <a:spcAft>
              <a:spcPct val="35000"/>
            </a:spcAft>
            <a:buNone/>
          </a:pPr>
          <a:endParaRPr lang="en-US" sz="1400" b="1" i="0" dirty="0"/>
        </a:p>
      </dgm:t>
    </dgm:pt>
    <dgm:pt modelId="{26D2B8A9-60B4-4774-BED4-86A030CCE7C3}" type="parTrans" cxnId="{9D103E5A-C4B2-471E-909D-9EEBD6CCA30D}">
      <dgm:prSet/>
      <dgm:spPr/>
      <dgm:t>
        <a:bodyPr/>
        <a:lstStyle/>
        <a:p>
          <a:pPr algn="ctr"/>
          <a:endParaRPr lang="en-US" sz="1400" b="1" i="0"/>
        </a:p>
      </dgm:t>
    </dgm:pt>
    <dgm:pt modelId="{4335E601-B2A2-4314-B314-0F94B56390F2}" type="sibTrans" cxnId="{9D103E5A-C4B2-471E-909D-9EEBD6CCA30D}">
      <dgm:prSet/>
      <dgm:spPr/>
      <dgm:t>
        <a:bodyPr/>
        <a:lstStyle/>
        <a:p>
          <a:pPr algn="ctr"/>
          <a:endParaRPr lang="en-US" sz="1400" b="1" i="0"/>
        </a:p>
      </dgm:t>
    </dgm:pt>
    <dgm:pt modelId="{4733258B-7DAB-44B0-89F8-995EFE294168}" type="pres">
      <dgm:prSet presAssocID="{DD63D4ED-F674-43DB-8C44-1A90FD9F39AA}" presName="mainComposite" presStyleCnt="0">
        <dgm:presLayoutVars>
          <dgm:chPref val="1"/>
          <dgm:dir/>
          <dgm:animOne val="branch"/>
          <dgm:animLvl val="lvl"/>
          <dgm:resizeHandles val="exact"/>
        </dgm:presLayoutVars>
      </dgm:prSet>
      <dgm:spPr/>
    </dgm:pt>
    <dgm:pt modelId="{9D8AA9FD-3819-4080-9FF9-2E4A88D85054}" type="pres">
      <dgm:prSet presAssocID="{DD63D4ED-F674-43DB-8C44-1A90FD9F39AA}" presName="hierFlow" presStyleCnt="0"/>
      <dgm:spPr/>
    </dgm:pt>
    <dgm:pt modelId="{C6E6E5ED-89AF-4B87-8097-E97240E6AA17}" type="pres">
      <dgm:prSet presAssocID="{DD63D4ED-F674-43DB-8C44-1A90FD9F39AA}" presName="firstBuf" presStyleCnt="0"/>
      <dgm:spPr/>
    </dgm:pt>
    <dgm:pt modelId="{9EFF2EAF-3745-4779-A198-98D738F61EA7}" type="pres">
      <dgm:prSet presAssocID="{DD63D4ED-F674-43DB-8C44-1A90FD9F39AA}" presName="hierChild1" presStyleCnt="0">
        <dgm:presLayoutVars>
          <dgm:chPref val="1"/>
          <dgm:animOne val="branch"/>
          <dgm:animLvl val="lvl"/>
        </dgm:presLayoutVars>
      </dgm:prSet>
      <dgm:spPr/>
    </dgm:pt>
    <dgm:pt modelId="{6B42C4BF-FD4A-42C7-9A77-A10856AF8773}" type="pres">
      <dgm:prSet presAssocID="{426AF481-9842-4380-B44F-C29E996143BD}" presName="Name17" presStyleCnt="0"/>
      <dgm:spPr/>
    </dgm:pt>
    <dgm:pt modelId="{9A2ECBE2-FA66-4B8D-B7F0-66DC5ABF8F0D}" type="pres">
      <dgm:prSet presAssocID="{426AF481-9842-4380-B44F-C29E996143BD}" presName="level1Shape" presStyleLbl="node0" presStyleIdx="0" presStyleCnt="1">
        <dgm:presLayoutVars>
          <dgm:chPref val="3"/>
        </dgm:presLayoutVars>
      </dgm:prSet>
      <dgm:spPr/>
    </dgm:pt>
    <dgm:pt modelId="{35584CAC-9FA7-4CA7-8631-EFAA0A0992A3}" type="pres">
      <dgm:prSet presAssocID="{426AF481-9842-4380-B44F-C29E996143BD}" presName="hierChild2" presStyleCnt="0"/>
      <dgm:spPr/>
    </dgm:pt>
    <dgm:pt modelId="{C9EECD89-1B3E-48D4-91D4-C426F1962B18}" type="pres">
      <dgm:prSet presAssocID="{DD63D4ED-F674-43DB-8C44-1A90FD9F39AA}" presName="bgShapesFlow" presStyleCnt="0"/>
      <dgm:spPr/>
    </dgm:pt>
    <dgm:pt modelId="{138FD9A8-B545-47C4-9765-E5B00A273663}" type="pres">
      <dgm:prSet presAssocID="{7A48F82A-903D-4AAD-AEC1-8406EA20B4BD}" presName="rectComp" presStyleCnt="0"/>
      <dgm:spPr/>
    </dgm:pt>
    <dgm:pt modelId="{EB8C6539-91D6-4994-94D4-82C2FA1C7DBB}" type="pres">
      <dgm:prSet presAssocID="{7A48F82A-903D-4AAD-AEC1-8406EA20B4BD}" presName="bgRect" presStyleLbl="bgShp" presStyleIdx="0" presStyleCnt="2"/>
      <dgm:spPr/>
    </dgm:pt>
    <dgm:pt modelId="{5B8EFF93-23E2-4067-9C61-52E8F21E3DEC}" type="pres">
      <dgm:prSet presAssocID="{7A48F82A-903D-4AAD-AEC1-8406EA20B4BD}" presName="bgRectTx" presStyleLbl="bgShp" presStyleIdx="0" presStyleCnt="2">
        <dgm:presLayoutVars>
          <dgm:bulletEnabled val="1"/>
        </dgm:presLayoutVars>
      </dgm:prSet>
      <dgm:spPr/>
    </dgm:pt>
    <dgm:pt modelId="{2EFA3B42-800E-44F5-A74D-FC3C31FEB122}" type="pres">
      <dgm:prSet presAssocID="{7A48F82A-903D-4AAD-AEC1-8406EA20B4BD}" presName="spComp" presStyleCnt="0"/>
      <dgm:spPr/>
    </dgm:pt>
    <dgm:pt modelId="{7F6AAA67-F281-4FB6-8CAE-F480BB5CBB65}" type="pres">
      <dgm:prSet presAssocID="{7A48F82A-903D-4AAD-AEC1-8406EA20B4BD}" presName="hSp" presStyleCnt="0"/>
      <dgm:spPr/>
    </dgm:pt>
    <dgm:pt modelId="{4E5F6452-CA93-403E-B8E8-C03C60E85066}" type="pres">
      <dgm:prSet presAssocID="{8ACA4B17-05F0-4C2F-AEDF-4C7B01CB1D05}" presName="rectComp" presStyleCnt="0"/>
      <dgm:spPr/>
    </dgm:pt>
    <dgm:pt modelId="{A4DB823A-0371-4F16-8570-7D327A3168E3}" type="pres">
      <dgm:prSet presAssocID="{8ACA4B17-05F0-4C2F-AEDF-4C7B01CB1D05}" presName="bgRect" presStyleLbl="bgShp" presStyleIdx="1" presStyleCnt="2"/>
      <dgm:spPr/>
    </dgm:pt>
    <dgm:pt modelId="{93C5D723-DC4B-4AD7-BBAC-C298D80085BF}" type="pres">
      <dgm:prSet presAssocID="{8ACA4B17-05F0-4C2F-AEDF-4C7B01CB1D05}" presName="bgRectTx" presStyleLbl="bgShp" presStyleIdx="1" presStyleCnt="2">
        <dgm:presLayoutVars>
          <dgm:bulletEnabled val="1"/>
        </dgm:presLayoutVars>
      </dgm:prSet>
      <dgm:spPr/>
    </dgm:pt>
  </dgm:ptLst>
  <dgm:cxnLst>
    <dgm:cxn modelId="{88B80A09-50AB-49EE-AFD0-98B51E65261F}" type="presOf" srcId="{7A48F82A-903D-4AAD-AEC1-8406EA20B4BD}" destId="{EB8C6539-91D6-4994-94D4-82C2FA1C7DBB}" srcOrd="0" destOrd="0" presId="urn:microsoft.com/office/officeart/2005/8/layout/hierarchy5"/>
    <dgm:cxn modelId="{4F81CA33-6058-4CBA-9CB1-FBA229F568ED}" type="presOf" srcId="{426AF481-9842-4380-B44F-C29E996143BD}" destId="{9A2ECBE2-FA66-4B8D-B7F0-66DC5ABF8F0D}" srcOrd="0" destOrd="0" presId="urn:microsoft.com/office/officeart/2005/8/layout/hierarchy5"/>
    <dgm:cxn modelId="{76213736-257F-4E6D-B96E-800C06B85D2F}" type="presOf" srcId="{7A48F82A-903D-4AAD-AEC1-8406EA20B4BD}" destId="{5B8EFF93-23E2-4067-9C61-52E8F21E3DEC}" srcOrd="1" destOrd="0" presId="urn:microsoft.com/office/officeart/2005/8/layout/hierarchy5"/>
    <dgm:cxn modelId="{ACFB913D-F264-4E86-87EC-46DF39594B1F}" type="presOf" srcId="{8ACA4B17-05F0-4C2F-AEDF-4C7B01CB1D05}" destId="{A4DB823A-0371-4F16-8570-7D327A3168E3}" srcOrd="0" destOrd="0" presId="urn:microsoft.com/office/officeart/2005/8/layout/hierarchy5"/>
    <dgm:cxn modelId="{A9062A7A-7863-461A-9464-5BDC9BAA5435}" srcId="{DD63D4ED-F674-43DB-8C44-1A90FD9F39AA}" destId="{7A48F82A-903D-4AAD-AEC1-8406EA20B4BD}" srcOrd="1" destOrd="0" parTransId="{3C429D4D-6F12-4416-9E7B-C2D8015B82FD}" sibTransId="{A48E267F-8C7C-4D07-88AB-5A195715CF8B}"/>
    <dgm:cxn modelId="{9D103E5A-C4B2-471E-909D-9EEBD6CCA30D}" srcId="{DD63D4ED-F674-43DB-8C44-1A90FD9F39AA}" destId="{8ACA4B17-05F0-4C2F-AEDF-4C7B01CB1D05}" srcOrd="2" destOrd="0" parTransId="{26D2B8A9-60B4-4774-BED4-86A030CCE7C3}" sibTransId="{4335E601-B2A2-4314-B314-0F94B56390F2}"/>
    <dgm:cxn modelId="{674C4F7C-2838-48E2-86F3-56C60B818AD1}" type="presOf" srcId="{DD63D4ED-F674-43DB-8C44-1A90FD9F39AA}" destId="{4733258B-7DAB-44B0-89F8-995EFE294168}" srcOrd="0" destOrd="0" presId="urn:microsoft.com/office/officeart/2005/8/layout/hierarchy5"/>
    <dgm:cxn modelId="{B641EAE0-E7DE-43ED-82F9-9F505956EFA8}" srcId="{DD63D4ED-F674-43DB-8C44-1A90FD9F39AA}" destId="{426AF481-9842-4380-B44F-C29E996143BD}" srcOrd="0" destOrd="0" parTransId="{9B624B34-3FBF-4009-AD39-729ABF800BDB}" sibTransId="{3BAA2E82-688D-41B8-84FB-6D2685BECFEB}"/>
    <dgm:cxn modelId="{699923FC-FC5B-40DD-A5E8-C6B55BC0EFC8}" type="presOf" srcId="{8ACA4B17-05F0-4C2F-AEDF-4C7B01CB1D05}" destId="{93C5D723-DC4B-4AD7-BBAC-C298D80085BF}" srcOrd="1" destOrd="0" presId="urn:microsoft.com/office/officeart/2005/8/layout/hierarchy5"/>
    <dgm:cxn modelId="{5B0FB39A-6D74-476C-AC42-5BB86037BCA5}" type="presParOf" srcId="{4733258B-7DAB-44B0-89F8-995EFE294168}" destId="{9D8AA9FD-3819-4080-9FF9-2E4A88D85054}" srcOrd="0" destOrd="0" presId="urn:microsoft.com/office/officeart/2005/8/layout/hierarchy5"/>
    <dgm:cxn modelId="{20C65B82-8C53-49A7-B88A-06CD2CFBB43E}" type="presParOf" srcId="{9D8AA9FD-3819-4080-9FF9-2E4A88D85054}" destId="{C6E6E5ED-89AF-4B87-8097-E97240E6AA17}" srcOrd="0" destOrd="0" presId="urn:microsoft.com/office/officeart/2005/8/layout/hierarchy5"/>
    <dgm:cxn modelId="{522C996E-0E0C-4148-B912-32D303F3B169}" type="presParOf" srcId="{9D8AA9FD-3819-4080-9FF9-2E4A88D85054}" destId="{9EFF2EAF-3745-4779-A198-98D738F61EA7}" srcOrd="1" destOrd="0" presId="urn:microsoft.com/office/officeart/2005/8/layout/hierarchy5"/>
    <dgm:cxn modelId="{FBE0C10C-7769-4D15-9185-24D711D8468A}" type="presParOf" srcId="{9EFF2EAF-3745-4779-A198-98D738F61EA7}" destId="{6B42C4BF-FD4A-42C7-9A77-A10856AF8773}" srcOrd="0" destOrd="0" presId="urn:microsoft.com/office/officeart/2005/8/layout/hierarchy5"/>
    <dgm:cxn modelId="{B2733686-1B53-4622-880F-8B324C408BD7}" type="presParOf" srcId="{6B42C4BF-FD4A-42C7-9A77-A10856AF8773}" destId="{9A2ECBE2-FA66-4B8D-B7F0-66DC5ABF8F0D}" srcOrd="0" destOrd="0" presId="urn:microsoft.com/office/officeart/2005/8/layout/hierarchy5"/>
    <dgm:cxn modelId="{687303EC-C378-4062-860A-A35EE3EB37EA}" type="presParOf" srcId="{6B42C4BF-FD4A-42C7-9A77-A10856AF8773}" destId="{35584CAC-9FA7-4CA7-8631-EFAA0A0992A3}" srcOrd="1" destOrd="0" presId="urn:microsoft.com/office/officeart/2005/8/layout/hierarchy5"/>
    <dgm:cxn modelId="{FCA8A579-0009-4D3F-99D0-8BA3CD62B9C5}" type="presParOf" srcId="{4733258B-7DAB-44B0-89F8-995EFE294168}" destId="{C9EECD89-1B3E-48D4-91D4-C426F1962B18}" srcOrd="1" destOrd="0" presId="urn:microsoft.com/office/officeart/2005/8/layout/hierarchy5"/>
    <dgm:cxn modelId="{CBE7FD83-2471-4DF3-95C0-E5E44C08B145}" type="presParOf" srcId="{C9EECD89-1B3E-48D4-91D4-C426F1962B18}" destId="{138FD9A8-B545-47C4-9765-E5B00A273663}" srcOrd="0" destOrd="0" presId="urn:microsoft.com/office/officeart/2005/8/layout/hierarchy5"/>
    <dgm:cxn modelId="{4A9C76E0-78C6-44E0-8C8A-34CDA7C4E353}" type="presParOf" srcId="{138FD9A8-B545-47C4-9765-E5B00A273663}" destId="{EB8C6539-91D6-4994-94D4-82C2FA1C7DBB}" srcOrd="0" destOrd="0" presId="urn:microsoft.com/office/officeart/2005/8/layout/hierarchy5"/>
    <dgm:cxn modelId="{405A0A28-849D-4297-AFB6-3A52B1EEB079}" type="presParOf" srcId="{138FD9A8-B545-47C4-9765-E5B00A273663}" destId="{5B8EFF93-23E2-4067-9C61-52E8F21E3DEC}" srcOrd="1" destOrd="0" presId="urn:microsoft.com/office/officeart/2005/8/layout/hierarchy5"/>
    <dgm:cxn modelId="{422FBFCC-85AB-45A3-8F20-47F6B9D81553}" type="presParOf" srcId="{C9EECD89-1B3E-48D4-91D4-C426F1962B18}" destId="{2EFA3B42-800E-44F5-A74D-FC3C31FEB122}" srcOrd="1" destOrd="0" presId="urn:microsoft.com/office/officeart/2005/8/layout/hierarchy5"/>
    <dgm:cxn modelId="{FF1C6A7A-E9E4-4E38-B084-C510C65C10A1}" type="presParOf" srcId="{2EFA3B42-800E-44F5-A74D-FC3C31FEB122}" destId="{7F6AAA67-F281-4FB6-8CAE-F480BB5CBB65}" srcOrd="0" destOrd="0" presId="urn:microsoft.com/office/officeart/2005/8/layout/hierarchy5"/>
    <dgm:cxn modelId="{734DCCAC-97D4-4192-8C68-65EEB40E2683}" type="presParOf" srcId="{C9EECD89-1B3E-48D4-91D4-C426F1962B18}" destId="{4E5F6452-CA93-403E-B8E8-C03C60E85066}" srcOrd="2" destOrd="0" presId="urn:microsoft.com/office/officeart/2005/8/layout/hierarchy5"/>
    <dgm:cxn modelId="{73DED799-66B5-429C-B4FE-90D377FA6ACE}" type="presParOf" srcId="{4E5F6452-CA93-403E-B8E8-C03C60E85066}" destId="{A4DB823A-0371-4F16-8570-7D327A3168E3}" srcOrd="0" destOrd="0" presId="urn:microsoft.com/office/officeart/2005/8/layout/hierarchy5"/>
    <dgm:cxn modelId="{5CA050EB-B18B-433D-8150-3447DCE5980B}" type="presParOf" srcId="{4E5F6452-CA93-403E-B8E8-C03C60E85066}" destId="{93C5D723-DC4B-4AD7-BBAC-C298D80085BF}"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37B84A-4348-405E-B82D-1E7E4EA1C3EB}" type="doc">
      <dgm:prSet loTypeId="urn:microsoft.com/office/officeart/2005/8/layout/vList5" loCatId="list" qsTypeId="urn:microsoft.com/office/officeart/2005/8/quickstyle/simple1" qsCatId="simple" csTypeId="urn:microsoft.com/office/officeart/2005/8/colors/accent1_4" csCatId="accent1" phldr="1"/>
      <dgm:spPr/>
      <dgm:t>
        <a:bodyPr/>
        <a:lstStyle/>
        <a:p>
          <a:endParaRPr lang="it-IT"/>
        </a:p>
      </dgm:t>
    </dgm:pt>
    <dgm:pt modelId="{F54FAD21-8009-43E7-84B6-807F19C9CF49}">
      <dgm:prSet phldrT="[Testo]" custT="1"/>
      <dgm:spPr/>
      <dgm:t>
        <a:bodyPr/>
        <a:lstStyle/>
        <a:p>
          <a:r>
            <a:rPr lang="it-IT" sz="1200" b="1" dirty="0">
              <a:effectLst>
                <a:outerShdw blurRad="38100" dist="38100" dir="2700000" algn="tl">
                  <a:srgbClr val="000000">
                    <a:alpha val="43137"/>
                  </a:srgbClr>
                </a:outerShdw>
              </a:effectLst>
            </a:rPr>
            <a:t>Competenze professionali</a:t>
          </a:r>
        </a:p>
        <a:p>
          <a:r>
            <a:rPr lang="it-IT" sz="1200" b="1" dirty="0">
              <a:effectLst>
                <a:outerShdw blurRad="38100" dist="38100" dir="2700000" algn="tl">
                  <a:srgbClr val="000000">
                    <a:alpha val="43137"/>
                  </a:srgbClr>
                </a:outerShdw>
              </a:effectLst>
            </a:rPr>
            <a:t>(Sapere)</a:t>
          </a:r>
        </a:p>
      </dgm:t>
    </dgm:pt>
    <dgm:pt modelId="{C0B53264-2FC1-453D-9457-D2B22ACB3763}" type="parTrans" cxnId="{EA066821-509A-40BB-BD86-2A13D0C5AF7A}">
      <dgm:prSet/>
      <dgm:spPr/>
      <dgm:t>
        <a:bodyPr/>
        <a:lstStyle/>
        <a:p>
          <a:endParaRPr lang="it-IT" sz="1200"/>
        </a:p>
      </dgm:t>
    </dgm:pt>
    <dgm:pt modelId="{8AB01DDA-D95B-4CE8-9123-427B18812EAF}" type="sibTrans" cxnId="{EA066821-509A-40BB-BD86-2A13D0C5AF7A}">
      <dgm:prSet/>
      <dgm:spPr/>
      <dgm:t>
        <a:bodyPr/>
        <a:lstStyle/>
        <a:p>
          <a:endParaRPr lang="it-IT" sz="1200"/>
        </a:p>
      </dgm:t>
    </dgm:pt>
    <dgm:pt modelId="{CA8CC270-A027-4D6E-89FC-5635FFFCABE2}">
      <dgm:prSet phldrT="[Testo]" custT="1"/>
      <dgm:spPr/>
      <dgm:t>
        <a:bodyPr/>
        <a:lstStyle/>
        <a:p>
          <a:pPr algn="just">
            <a:buFontTx/>
            <a:buNone/>
          </a:pPr>
          <a:r>
            <a:rPr lang="it-IT" sz="1200" dirty="0"/>
            <a:t>Si tratta delle competenze, prevalentemente teoriche,  che, di norma, si acquisiscono attraverso i percorsi di istruzione e formazione formale e, in parte prescindono, sdalla posizioni lavorativa</a:t>
          </a:r>
        </a:p>
      </dgm:t>
    </dgm:pt>
    <dgm:pt modelId="{FA293AF8-2908-49EE-B38F-9B39976154FF}" type="parTrans" cxnId="{D335AF67-7661-4CBF-AB87-52CA7CCBE406}">
      <dgm:prSet/>
      <dgm:spPr/>
      <dgm:t>
        <a:bodyPr/>
        <a:lstStyle/>
        <a:p>
          <a:endParaRPr lang="it-IT" sz="1200"/>
        </a:p>
      </dgm:t>
    </dgm:pt>
    <dgm:pt modelId="{B1C36FA6-5C68-44A9-80DE-1D746304F51B}" type="sibTrans" cxnId="{D335AF67-7661-4CBF-AB87-52CA7CCBE406}">
      <dgm:prSet/>
      <dgm:spPr/>
      <dgm:t>
        <a:bodyPr/>
        <a:lstStyle/>
        <a:p>
          <a:endParaRPr lang="it-IT" sz="1200"/>
        </a:p>
      </dgm:t>
    </dgm:pt>
    <dgm:pt modelId="{3548A18B-2A43-4521-8ADE-C70159C60727}">
      <dgm:prSet phldrT="[Testo]" custT="1"/>
      <dgm:spPr/>
      <dgm:t>
        <a:bodyPr/>
        <a:lstStyle/>
        <a:p>
          <a:r>
            <a:rPr lang="it-IT" sz="1200" b="1" dirty="0">
              <a:effectLst>
                <a:outerShdw blurRad="38100" dist="38100" dir="2700000" algn="tl">
                  <a:srgbClr val="000000">
                    <a:alpha val="43137"/>
                  </a:srgbClr>
                </a:outerShdw>
              </a:effectLst>
            </a:rPr>
            <a:t>Competenze specialistiche</a:t>
          </a:r>
        </a:p>
        <a:p>
          <a:r>
            <a:rPr lang="it-IT" sz="1200" b="1" dirty="0">
              <a:effectLst>
                <a:outerShdw blurRad="38100" dist="38100" dir="2700000" algn="tl">
                  <a:srgbClr val="000000">
                    <a:alpha val="43137"/>
                  </a:srgbClr>
                </a:outerShdw>
              </a:effectLst>
            </a:rPr>
            <a:t>(sapere fare)</a:t>
          </a:r>
        </a:p>
      </dgm:t>
    </dgm:pt>
    <dgm:pt modelId="{3EF5D145-F1C4-46B3-9A3C-CAB98CFFA1CB}" type="parTrans" cxnId="{3470FFE2-7098-4D47-BB76-C29D0F0A32B9}">
      <dgm:prSet/>
      <dgm:spPr/>
      <dgm:t>
        <a:bodyPr/>
        <a:lstStyle/>
        <a:p>
          <a:endParaRPr lang="it-IT" sz="1200"/>
        </a:p>
      </dgm:t>
    </dgm:pt>
    <dgm:pt modelId="{C118FEAD-30C8-41CE-A06E-3021530E045F}" type="sibTrans" cxnId="{3470FFE2-7098-4D47-BB76-C29D0F0A32B9}">
      <dgm:prSet/>
      <dgm:spPr/>
      <dgm:t>
        <a:bodyPr/>
        <a:lstStyle/>
        <a:p>
          <a:endParaRPr lang="it-IT" sz="1200"/>
        </a:p>
      </dgm:t>
    </dgm:pt>
    <dgm:pt modelId="{3ACC4ECD-5E27-4C97-AA57-01891BFA23ED}">
      <dgm:prSet phldrT="[Testo]" custT="1"/>
      <dgm:spPr/>
      <dgm:t>
        <a:bodyPr/>
        <a:lstStyle/>
        <a:p>
          <a:pPr algn="just">
            <a:buFontTx/>
            <a:buNone/>
          </a:pPr>
          <a:r>
            <a:rPr lang="it-IT" sz="1200"/>
            <a:t>Si tratta delle competenze tecniche e specialistiche  che si acquisiscono prevalentemente attraverso esperienze di lavoro o pratiche e sono normalmente connesse con lo specifico job</a:t>
          </a:r>
          <a:endParaRPr lang="it-IT" sz="1200" b="1" dirty="0"/>
        </a:p>
      </dgm:t>
    </dgm:pt>
    <dgm:pt modelId="{6FFDC83E-29BF-4919-A05B-FFE2AAAA0AA2}" type="parTrans" cxnId="{E4123F5F-5623-4C48-A3D5-A5C218663E21}">
      <dgm:prSet/>
      <dgm:spPr/>
      <dgm:t>
        <a:bodyPr/>
        <a:lstStyle/>
        <a:p>
          <a:endParaRPr lang="it-IT" sz="1200"/>
        </a:p>
      </dgm:t>
    </dgm:pt>
    <dgm:pt modelId="{D9237E33-0273-4773-98B5-6A2811364B88}" type="sibTrans" cxnId="{E4123F5F-5623-4C48-A3D5-A5C218663E21}">
      <dgm:prSet/>
      <dgm:spPr/>
      <dgm:t>
        <a:bodyPr/>
        <a:lstStyle/>
        <a:p>
          <a:endParaRPr lang="it-IT" sz="1200"/>
        </a:p>
      </dgm:t>
    </dgm:pt>
    <dgm:pt modelId="{3224716E-5B56-48AD-9997-32D1806E6A5C}">
      <dgm:prSet phldrT="[Testo]" custT="1"/>
      <dgm:spPr/>
      <dgm:t>
        <a:bodyPr/>
        <a:lstStyle/>
        <a:p>
          <a:r>
            <a:rPr lang="it-IT" sz="1200" b="1" dirty="0">
              <a:effectLst>
                <a:outerShdw blurRad="38100" dist="38100" dir="2700000" algn="tl">
                  <a:srgbClr val="000000">
                    <a:alpha val="43137"/>
                  </a:srgbClr>
                </a:outerShdw>
              </a:effectLst>
            </a:rPr>
            <a:t>Competenze comportamentali</a:t>
          </a:r>
        </a:p>
        <a:p>
          <a:r>
            <a:rPr lang="it-IT" sz="1200" b="1" dirty="0">
              <a:effectLst>
                <a:outerShdw blurRad="38100" dist="38100" dir="2700000" algn="tl">
                  <a:srgbClr val="000000">
                    <a:alpha val="43137"/>
                  </a:srgbClr>
                </a:outerShdw>
              </a:effectLst>
            </a:rPr>
            <a:t>(Sapere essere)</a:t>
          </a:r>
        </a:p>
      </dgm:t>
    </dgm:pt>
    <dgm:pt modelId="{7BFEDE81-6DB0-405C-82D9-DC52FFC8CD83}" type="parTrans" cxnId="{1FC417A1-F066-467C-8F14-411D99A6AA6F}">
      <dgm:prSet/>
      <dgm:spPr/>
      <dgm:t>
        <a:bodyPr/>
        <a:lstStyle/>
        <a:p>
          <a:endParaRPr lang="it-IT" sz="1200"/>
        </a:p>
      </dgm:t>
    </dgm:pt>
    <dgm:pt modelId="{F4C34C36-E5C3-4501-BF82-9744E9AFBF0D}" type="sibTrans" cxnId="{1FC417A1-F066-467C-8F14-411D99A6AA6F}">
      <dgm:prSet/>
      <dgm:spPr/>
      <dgm:t>
        <a:bodyPr/>
        <a:lstStyle/>
        <a:p>
          <a:endParaRPr lang="it-IT" sz="1200"/>
        </a:p>
      </dgm:t>
    </dgm:pt>
    <dgm:pt modelId="{DD58E508-2F0F-4B64-9249-5B53667C1F71}">
      <dgm:prSet phldrT="[Testo]" custT="1"/>
      <dgm:spPr/>
      <dgm:t>
        <a:bodyPr/>
        <a:lstStyle/>
        <a:p>
          <a:pPr algn="just">
            <a:buFontTx/>
            <a:buNone/>
          </a:pPr>
          <a:r>
            <a:rPr lang="it-IT" sz="1200"/>
            <a:t>Costituiscono l’insieme di competenze comportamentali, attitudini e motivazioni che caratterizzano un individuo</a:t>
          </a:r>
          <a:endParaRPr lang="it-IT" sz="1200" b="1" dirty="0"/>
        </a:p>
      </dgm:t>
    </dgm:pt>
    <dgm:pt modelId="{A7E86261-7499-4776-BE3B-7C9614BEEF38}" type="sibTrans" cxnId="{1FDD48C1-10F7-48C8-98F6-B1C690AA7DA3}">
      <dgm:prSet/>
      <dgm:spPr/>
      <dgm:t>
        <a:bodyPr/>
        <a:lstStyle/>
        <a:p>
          <a:endParaRPr lang="it-IT" sz="1200"/>
        </a:p>
      </dgm:t>
    </dgm:pt>
    <dgm:pt modelId="{34C64342-2BE9-4FB2-B65C-2FF486C50B70}" type="parTrans" cxnId="{1FDD48C1-10F7-48C8-98F6-B1C690AA7DA3}">
      <dgm:prSet/>
      <dgm:spPr/>
      <dgm:t>
        <a:bodyPr/>
        <a:lstStyle/>
        <a:p>
          <a:endParaRPr lang="it-IT" sz="1200"/>
        </a:p>
      </dgm:t>
    </dgm:pt>
    <dgm:pt modelId="{D02F20C6-97EA-4E3C-848E-27BDC7506D93}" type="pres">
      <dgm:prSet presAssocID="{4137B84A-4348-405E-B82D-1E7E4EA1C3EB}" presName="Name0" presStyleCnt="0">
        <dgm:presLayoutVars>
          <dgm:dir/>
          <dgm:animLvl val="lvl"/>
          <dgm:resizeHandles val="exact"/>
        </dgm:presLayoutVars>
      </dgm:prSet>
      <dgm:spPr/>
    </dgm:pt>
    <dgm:pt modelId="{51ABA655-05C3-4C9C-9968-B49C6EFDD36B}" type="pres">
      <dgm:prSet presAssocID="{F54FAD21-8009-43E7-84B6-807F19C9CF49}" presName="linNode" presStyleCnt="0"/>
      <dgm:spPr/>
    </dgm:pt>
    <dgm:pt modelId="{530BD51A-9641-4B9C-A3BB-4FE1704EA014}" type="pres">
      <dgm:prSet presAssocID="{F54FAD21-8009-43E7-84B6-807F19C9CF49}" presName="parentText" presStyleLbl="node1" presStyleIdx="0" presStyleCnt="3" custLinFactNeighborX="-354" custLinFactNeighborY="-151">
        <dgm:presLayoutVars>
          <dgm:chMax val="1"/>
          <dgm:bulletEnabled val="1"/>
        </dgm:presLayoutVars>
      </dgm:prSet>
      <dgm:spPr/>
    </dgm:pt>
    <dgm:pt modelId="{54900768-6CD6-4D41-8F1A-859DF947AC44}" type="pres">
      <dgm:prSet presAssocID="{F54FAD21-8009-43E7-84B6-807F19C9CF49}" presName="descendantText" presStyleLbl="alignAccFollowNode1" presStyleIdx="0" presStyleCnt="3" custLinFactNeighborX="898" custLinFactNeighborY="4002">
        <dgm:presLayoutVars>
          <dgm:bulletEnabled val="1"/>
        </dgm:presLayoutVars>
      </dgm:prSet>
      <dgm:spPr/>
    </dgm:pt>
    <dgm:pt modelId="{434747C2-234E-40FA-9656-A26C22FE5466}" type="pres">
      <dgm:prSet presAssocID="{8AB01DDA-D95B-4CE8-9123-427B18812EAF}" presName="sp" presStyleCnt="0"/>
      <dgm:spPr/>
    </dgm:pt>
    <dgm:pt modelId="{E4776766-8877-4000-B244-CAE881AA0E13}" type="pres">
      <dgm:prSet presAssocID="{3548A18B-2A43-4521-8ADE-C70159C60727}" presName="linNode" presStyleCnt="0"/>
      <dgm:spPr/>
    </dgm:pt>
    <dgm:pt modelId="{576A8AC5-D456-4073-8FFD-A8817E341928}" type="pres">
      <dgm:prSet presAssocID="{3548A18B-2A43-4521-8ADE-C70159C60727}" presName="parentText" presStyleLbl="node1" presStyleIdx="1" presStyleCnt="3" custLinFactNeighborX="-435" custLinFactNeighborY="-638">
        <dgm:presLayoutVars>
          <dgm:chMax val="1"/>
          <dgm:bulletEnabled val="1"/>
        </dgm:presLayoutVars>
      </dgm:prSet>
      <dgm:spPr/>
    </dgm:pt>
    <dgm:pt modelId="{DE5014B7-0470-4196-821B-11BE82C317D5}" type="pres">
      <dgm:prSet presAssocID="{3548A18B-2A43-4521-8ADE-C70159C60727}" presName="descendantText" presStyleLbl="alignAccFollowNode1" presStyleIdx="1" presStyleCnt="3">
        <dgm:presLayoutVars>
          <dgm:bulletEnabled val="1"/>
        </dgm:presLayoutVars>
      </dgm:prSet>
      <dgm:spPr/>
    </dgm:pt>
    <dgm:pt modelId="{1B8065FB-EB43-4A1D-89E6-2718F123D18D}" type="pres">
      <dgm:prSet presAssocID="{C118FEAD-30C8-41CE-A06E-3021530E045F}" presName="sp" presStyleCnt="0"/>
      <dgm:spPr/>
    </dgm:pt>
    <dgm:pt modelId="{04065A3A-A1AE-468B-BC38-2BA365BFF2E5}" type="pres">
      <dgm:prSet presAssocID="{3224716E-5B56-48AD-9997-32D1806E6A5C}" presName="linNode" presStyleCnt="0"/>
      <dgm:spPr/>
    </dgm:pt>
    <dgm:pt modelId="{06438D34-E012-40C5-B530-8100E930861E}" type="pres">
      <dgm:prSet presAssocID="{3224716E-5B56-48AD-9997-32D1806E6A5C}" presName="parentText" presStyleLbl="node1" presStyleIdx="2" presStyleCnt="3">
        <dgm:presLayoutVars>
          <dgm:chMax val="1"/>
          <dgm:bulletEnabled val="1"/>
        </dgm:presLayoutVars>
      </dgm:prSet>
      <dgm:spPr/>
    </dgm:pt>
    <dgm:pt modelId="{24792435-F70C-46D9-AE9A-F43E945189AC}" type="pres">
      <dgm:prSet presAssocID="{3224716E-5B56-48AD-9997-32D1806E6A5C}" presName="descendantText" presStyleLbl="alignAccFollowNode1" presStyleIdx="2" presStyleCnt="3">
        <dgm:presLayoutVars>
          <dgm:bulletEnabled val="1"/>
        </dgm:presLayoutVars>
      </dgm:prSet>
      <dgm:spPr/>
    </dgm:pt>
  </dgm:ptLst>
  <dgm:cxnLst>
    <dgm:cxn modelId="{EA066821-509A-40BB-BD86-2A13D0C5AF7A}" srcId="{4137B84A-4348-405E-B82D-1E7E4EA1C3EB}" destId="{F54FAD21-8009-43E7-84B6-807F19C9CF49}" srcOrd="0" destOrd="0" parTransId="{C0B53264-2FC1-453D-9457-D2B22ACB3763}" sibTransId="{8AB01DDA-D95B-4CE8-9123-427B18812EAF}"/>
    <dgm:cxn modelId="{59D0A029-8D66-4D98-B998-807FDA5C4EE7}" type="presOf" srcId="{3ACC4ECD-5E27-4C97-AA57-01891BFA23ED}" destId="{DE5014B7-0470-4196-821B-11BE82C317D5}" srcOrd="0" destOrd="0" presId="urn:microsoft.com/office/officeart/2005/8/layout/vList5"/>
    <dgm:cxn modelId="{7DB7C530-9F30-43A1-BB0B-0F65FB2A1219}" type="presOf" srcId="{3548A18B-2A43-4521-8ADE-C70159C60727}" destId="{576A8AC5-D456-4073-8FFD-A8817E341928}" srcOrd="0" destOrd="0" presId="urn:microsoft.com/office/officeart/2005/8/layout/vList5"/>
    <dgm:cxn modelId="{E4123F5F-5623-4C48-A3D5-A5C218663E21}" srcId="{3548A18B-2A43-4521-8ADE-C70159C60727}" destId="{3ACC4ECD-5E27-4C97-AA57-01891BFA23ED}" srcOrd="0" destOrd="0" parTransId="{6FFDC83E-29BF-4919-A05B-FFE2AAAA0AA2}" sibTransId="{D9237E33-0273-4773-98B5-6A2811364B88}"/>
    <dgm:cxn modelId="{33E1C045-D50E-4BC2-9E10-1D27298015CF}" type="presOf" srcId="{CA8CC270-A027-4D6E-89FC-5635FFFCABE2}" destId="{54900768-6CD6-4D41-8F1A-859DF947AC44}" srcOrd="0" destOrd="0" presId="urn:microsoft.com/office/officeart/2005/8/layout/vList5"/>
    <dgm:cxn modelId="{D335AF67-7661-4CBF-AB87-52CA7CCBE406}" srcId="{F54FAD21-8009-43E7-84B6-807F19C9CF49}" destId="{CA8CC270-A027-4D6E-89FC-5635FFFCABE2}" srcOrd="0" destOrd="0" parTransId="{FA293AF8-2908-49EE-B38F-9B39976154FF}" sibTransId="{B1C36FA6-5C68-44A9-80DE-1D746304F51B}"/>
    <dgm:cxn modelId="{A323F747-6716-4024-A458-9E16A1A52269}" type="presOf" srcId="{DD58E508-2F0F-4B64-9249-5B53667C1F71}" destId="{24792435-F70C-46D9-AE9A-F43E945189AC}" srcOrd="0" destOrd="0" presId="urn:microsoft.com/office/officeart/2005/8/layout/vList5"/>
    <dgm:cxn modelId="{931E905A-4302-46B2-B96A-9AF1D3091C60}" type="presOf" srcId="{F54FAD21-8009-43E7-84B6-807F19C9CF49}" destId="{530BD51A-9641-4B9C-A3BB-4FE1704EA014}" srcOrd="0" destOrd="0" presId="urn:microsoft.com/office/officeart/2005/8/layout/vList5"/>
    <dgm:cxn modelId="{E3067796-F9ED-4110-B8D0-CA963E9D56C1}" type="presOf" srcId="{3224716E-5B56-48AD-9997-32D1806E6A5C}" destId="{06438D34-E012-40C5-B530-8100E930861E}" srcOrd="0" destOrd="0" presId="urn:microsoft.com/office/officeart/2005/8/layout/vList5"/>
    <dgm:cxn modelId="{1FC417A1-F066-467C-8F14-411D99A6AA6F}" srcId="{4137B84A-4348-405E-B82D-1E7E4EA1C3EB}" destId="{3224716E-5B56-48AD-9997-32D1806E6A5C}" srcOrd="2" destOrd="0" parTransId="{7BFEDE81-6DB0-405C-82D9-DC52FFC8CD83}" sibTransId="{F4C34C36-E5C3-4501-BF82-9744E9AFBF0D}"/>
    <dgm:cxn modelId="{1FDD48C1-10F7-48C8-98F6-B1C690AA7DA3}" srcId="{3224716E-5B56-48AD-9997-32D1806E6A5C}" destId="{DD58E508-2F0F-4B64-9249-5B53667C1F71}" srcOrd="0" destOrd="0" parTransId="{34C64342-2BE9-4FB2-B65C-2FF486C50B70}" sibTransId="{A7E86261-7499-4776-BE3B-7C9614BEEF38}"/>
    <dgm:cxn modelId="{6AEE60D1-D162-48F3-A5E5-DFD2A1419E40}" type="presOf" srcId="{4137B84A-4348-405E-B82D-1E7E4EA1C3EB}" destId="{D02F20C6-97EA-4E3C-848E-27BDC7506D93}" srcOrd="0" destOrd="0" presId="urn:microsoft.com/office/officeart/2005/8/layout/vList5"/>
    <dgm:cxn modelId="{3470FFE2-7098-4D47-BB76-C29D0F0A32B9}" srcId="{4137B84A-4348-405E-B82D-1E7E4EA1C3EB}" destId="{3548A18B-2A43-4521-8ADE-C70159C60727}" srcOrd="1" destOrd="0" parTransId="{3EF5D145-F1C4-46B3-9A3C-CAB98CFFA1CB}" sibTransId="{C118FEAD-30C8-41CE-A06E-3021530E045F}"/>
    <dgm:cxn modelId="{A4086218-57F7-4416-905C-4F0D00A8DE62}" type="presParOf" srcId="{D02F20C6-97EA-4E3C-848E-27BDC7506D93}" destId="{51ABA655-05C3-4C9C-9968-B49C6EFDD36B}" srcOrd="0" destOrd="0" presId="urn:microsoft.com/office/officeart/2005/8/layout/vList5"/>
    <dgm:cxn modelId="{4C306C88-39F1-4DEE-85E3-233A4E498041}" type="presParOf" srcId="{51ABA655-05C3-4C9C-9968-B49C6EFDD36B}" destId="{530BD51A-9641-4B9C-A3BB-4FE1704EA014}" srcOrd="0" destOrd="0" presId="urn:microsoft.com/office/officeart/2005/8/layout/vList5"/>
    <dgm:cxn modelId="{111026C0-CBB1-4E8D-AB4C-BF9276A9BDDC}" type="presParOf" srcId="{51ABA655-05C3-4C9C-9968-B49C6EFDD36B}" destId="{54900768-6CD6-4D41-8F1A-859DF947AC44}" srcOrd="1" destOrd="0" presId="urn:microsoft.com/office/officeart/2005/8/layout/vList5"/>
    <dgm:cxn modelId="{6B982FC5-828E-4E89-A4E1-A94A400FF150}" type="presParOf" srcId="{D02F20C6-97EA-4E3C-848E-27BDC7506D93}" destId="{434747C2-234E-40FA-9656-A26C22FE5466}" srcOrd="1" destOrd="0" presId="urn:microsoft.com/office/officeart/2005/8/layout/vList5"/>
    <dgm:cxn modelId="{BE5216F2-A545-4F0F-89C6-00C54D29A897}" type="presParOf" srcId="{D02F20C6-97EA-4E3C-848E-27BDC7506D93}" destId="{E4776766-8877-4000-B244-CAE881AA0E13}" srcOrd="2" destOrd="0" presId="urn:microsoft.com/office/officeart/2005/8/layout/vList5"/>
    <dgm:cxn modelId="{3864FEDF-F3E8-4777-B797-C19F75D5DA8B}" type="presParOf" srcId="{E4776766-8877-4000-B244-CAE881AA0E13}" destId="{576A8AC5-D456-4073-8FFD-A8817E341928}" srcOrd="0" destOrd="0" presId="urn:microsoft.com/office/officeart/2005/8/layout/vList5"/>
    <dgm:cxn modelId="{84D1B7FA-7944-42E0-883D-E2C8EEE8CB5B}" type="presParOf" srcId="{E4776766-8877-4000-B244-CAE881AA0E13}" destId="{DE5014B7-0470-4196-821B-11BE82C317D5}" srcOrd="1" destOrd="0" presId="urn:microsoft.com/office/officeart/2005/8/layout/vList5"/>
    <dgm:cxn modelId="{D6F73989-C8E0-40E5-A1AA-CA0B299BA2F9}" type="presParOf" srcId="{D02F20C6-97EA-4E3C-848E-27BDC7506D93}" destId="{1B8065FB-EB43-4A1D-89E6-2718F123D18D}" srcOrd="3" destOrd="0" presId="urn:microsoft.com/office/officeart/2005/8/layout/vList5"/>
    <dgm:cxn modelId="{949EBB83-84C9-4C21-A723-944F7B14B16C}" type="presParOf" srcId="{D02F20C6-97EA-4E3C-848E-27BDC7506D93}" destId="{04065A3A-A1AE-468B-BC38-2BA365BFF2E5}" srcOrd="4" destOrd="0" presId="urn:microsoft.com/office/officeart/2005/8/layout/vList5"/>
    <dgm:cxn modelId="{5AB3B7A0-8CB1-4AC4-A6EB-C8A8F044740E}" type="presParOf" srcId="{04065A3A-A1AE-468B-BC38-2BA365BFF2E5}" destId="{06438D34-E012-40C5-B530-8100E930861E}" srcOrd="0" destOrd="0" presId="urn:microsoft.com/office/officeart/2005/8/layout/vList5"/>
    <dgm:cxn modelId="{067DFB3B-2B8E-49CB-82BC-1422EC82BE48}" type="presParOf" srcId="{04065A3A-A1AE-468B-BC38-2BA365BFF2E5}" destId="{24792435-F70C-46D9-AE9A-F43E945189A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04E031-3BCC-40E9-928B-65C0494FE605}" type="doc">
      <dgm:prSet loTypeId="urn:microsoft.com/office/officeart/2005/8/layout/list1" loCatId="list" qsTypeId="urn:microsoft.com/office/officeart/2005/8/quickstyle/simple4" qsCatId="simple" csTypeId="urn:microsoft.com/office/officeart/2005/8/colors/accent3_2" csCatId="accent3" phldr="1"/>
      <dgm:spPr/>
      <dgm:t>
        <a:bodyPr/>
        <a:lstStyle/>
        <a:p>
          <a:endParaRPr lang="it-IT"/>
        </a:p>
      </dgm:t>
    </dgm:pt>
    <dgm:pt modelId="{835C2EB9-1EB4-4F58-8978-3EEE1982AE28}">
      <dgm:prSet phldrT="[Testo]" custT="1"/>
      <dgm:spPr>
        <a:xfrm>
          <a:off x="240075" y="57066"/>
          <a:ext cx="3361052" cy="531360"/>
        </a:xfrm>
        <a:prstGeom prst="roundRect">
          <a:avLst/>
        </a:prstGeom>
        <a:gradFill rotWithShape="0">
          <a:gsLst>
            <a:gs pos="0">
              <a:srgbClr val="1B587C">
                <a:hueOff val="0"/>
                <a:satOff val="0"/>
                <a:lumOff val="0"/>
                <a:alphaOff val="0"/>
                <a:shade val="70000"/>
                <a:satMod val="150000"/>
              </a:srgbClr>
            </a:gs>
            <a:gs pos="34000">
              <a:srgbClr val="1B587C">
                <a:hueOff val="0"/>
                <a:satOff val="0"/>
                <a:lumOff val="0"/>
                <a:alphaOff val="0"/>
                <a:shade val="70000"/>
                <a:satMod val="140000"/>
              </a:srgbClr>
            </a:gs>
            <a:gs pos="70000">
              <a:srgbClr val="1B587C">
                <a:hueOff val="0"/>
                <a:satOff val="0"/>
                <a:lumOff val="0"/>
                <a:alphaOff val="0"/>
                <a:tint val="100000"/>
                <a:shade val="90000"/>
                <a:satMod val="140000"/>
              </a:srgbClr>
            </a:gs>
            <a:gs pos="100000">
              <a:srgbClr val="1B587C">
                <a:hueOff val="0"/>
                <a:satOff val="0"/>
                <a:lumOff val="0"/>
                <a:alphaOff val="0"/>
                <a:tint val="100000"/>
                <a:shade val="100000"/>
                <a:satMod val="100000"/>
              </a:srgbClr>
            </a:gs>
          </a:gsLst>
          <a:path path="circle">
            <a:fillToRect l="100000" t="100000" r="100000" b="100000"/>
          </a:path>
        </a:gradFill>
        <a:ln>
          <a:noFill/>
        </a:ln>
        <a:effectLst>
          <a:outerShdw blurRad="38100" dist="25400" dir="2700000" algn="br" rotWithShape="0">
            <a:srgbClr val="000000">
              <a:alpha val="60000"/>
            </a:srgbClr>
          </a:outerShdw>
        </a:effectLst>
      </dgm:spPr>
      <dgm:t>
        <a:bodyPr/>
        <a:lstStyle/>
        <a:p>
          <a:pPr algn="just">
            <a:buNone/>
          </a:pPr>
          <a:r>
            <a:rPr lang="it-IT" sz="1200" b="1">
              <a:solidFill>
                <a:sysClr val="window" lastClr="FFFFFF"/>
              </a:solidFill>
              <a:effectLst>
                <a:outerShdw blurRad="38100" dist="38100" dir="2700000" algn="tl">
                  <a:srgbClr val="000000">
                    <a:alpha val="43137"/>
                  </a:srgbClr>
                </a:outerShdw>
              </a:effectLst>
              <a:latin typeface="Arial"/>
              <a:ea typeface="+mn-ea"/>
              <a:cs typeface="+mn-cs"/>
            </a:rPr>
            <a:t>Esperto di programmazione e controllo</a:t>
          </a:r>
        </a:p>
      </dgm:t>
    </dgm:pt>
    <dgm:pt modelId="{AF614646-1F84-4CC9-B5A3-1623978990C6}" type="parTrans" cxnId="{51B2FD32-D709-4158-A6BF-C0651FFFE982}">
      <dgm:prSet/>
      <dgm:spPr/>
      <dgm:t>
        <a:bodyPr/>
        <a:lstStyle/>
        <a:p>
          <a:pPr algn="just"/>
          <a:endParaRPr lang="it-IT" sz="1200"/>
        </a:p>
      </dgm:t>
    </dgm:pt>
    <dgm:pt modelId="{4855C16A-D4EC-4ABB-B7B6-1D972FB869EB}" type="sibTrans" cxnId="{51B2FD32-D709-4158-A6BF-C0651FFFE982}">
      <dgm:prSet/>
      <dgm:spPr/>
      <dgm:t>
        <a:bodyPr/>
        <a:lstStyle/>
        <a:p>
          <a:pPr algn="just"/>
          <a:endParaRPr lang="it-IT" sz="1200"/>
        </a:p>
      </dgm:t>
    </dgm:pt>
    <dgm:pt modelId="{836F617A-5959-4154-A886-33E534689C99}">
      <dgm:prSet phldrT="[Testo]" custT="1"/>
      <dgm:spPr>
        <a:xfrm>
          <a:off x="0" y="322746"/>
          <a:ext cx="4801502" cy="1162350"/>
        </a:xfrm>
        <a:prstGeom prst="rect">
          <a:avLst/>
        </a:prstGeom>
        <a:solidFill>
          <a:sysClr val="window" lastClr="FFFFFF">
            <a:alpha val="90000"/>
            <a:hueOff val="0"/>
            <a:satOff val="0"/>
            <a:lumOff val="0"/>
            <a:alphaOff val="0"/>
          </a:sysClr>
        </a:solidFill>
        <a:ln w="9525" cap="flat" cmpd="sng" algn="ctr">
          <a:solidFill>
            <a:srgbClr val="1B587C">
              <a:hueOff val="0"/>
              <a:satOff val="0"/>
              <a:lumOff val="0"/>
              <a:alphaOff val="0"/>
            </a:srgbClr>
          </a:solidFill>
          <a:prstDash val="solid"/>
        </a:ln>
        <a:effectLst/>
      </dgm:spPr>
      <dgm:t>
        <a:bodyPr/>
        <a:lstStyle/>
        <a:p>
          <a:pPr algn="just">
            <a:buClr>
              <a:srgbClr val="FF6600"/>
            </a:buClr>
            <a:buFont typeface="Wingdings" panose="05000000000000000000" pitchFamily="2" charset="2"/>
            <a:buChar char="ü"/>
          </a:pPr>
          <a:r>
            <a:rPr lang="it-IT" sz="1200">
              <a:solidFill>
                <a:sysClr val="windowText" lastClr="000000">
                  <a:hueOff val="0"/>
                  <a:satOff val="0"/>
                  <a:lumOff val="0"/>
                  <a:alphaOff val="0"/>
                </a:sysClr>
              </a:solidFill>
              <a:latin typeface="Arial"/>
              <a:ea typeface="+mn-ea"/>
              <a:cs typeface="+mn-cs"/>
            </a:rPr>
            <a:t>Economia aziendale </a:t>
          </a:r>
          <a:r>
            <a:rPr lang="it-IT" sz="1200" b="1" i="1">
              <a:solidFill>
                <a:sysClr val="windowText" lastClr="000000">
                  <a:hueOff val="0"/>
                  <a:satOff val="0"/>
                  <a:lumOff val="0"/>
                  <a:alphaOff val="0"/>
                </a:sysClr>
              </a:solidFill>
              <a:latin typeface="Arial"/>
              <a:ea typeface="+mn-ea"/>
              <a:cs typeface="+mn-cs"/>
            </a:rPr>
            <a:t>(competenza professionale)</a:t>
          </a:r>
          <a:r>
            <a:rPr lang="it-IT" sz="1200" b="0" i="0">
              <a:solidFill>
                <a:sysClr val="windowText" lastClr="000000">
                  <a:hueOff val="0"/>
                  <a:satOff val="0"/>
                  <a:lumOff val="0"/>
                  <a:alphaOff val="0"/>
                </a:sysClr>
              </a:solidFill>
              <a:latin typeface="Arial"/>
              <a:ea typeface="+mn-ea"/>
              <a:cs typeface="+mn-cs"/>
            </a:rPr>
            <a:t>;</a:t>
          </a:r>
          <a:endParaRPr lang="it-IT" sz="1200" b="1" i="1">
            <a:solidFill>
              <a:sysClr val="windowText" lastClr="000000">
                <a:hueOff val="0"/>
                <a:satOff val="0"/>
                <a:lumOff val="0"/>
                <a:alphaOff val="0"/>
              </a:sysClr>
            </a:solidFill>
            <a:latin typeface="Arial"/>
            <a:ea typeface="+mn-ea"/>
            <a:cs typeface="+mn-cs"/>
          </a:endParaRPr>
        </a:p>
      </dgm:t>
    </dgm:pt>
    <dgm:pt modelId="{6291BBC1-8F6E-404A-9C32-000433B355EF}" type="parTrans" cxnId="{39B53A72-ECDD-4FBA-9A98-D25B6D97AF08}">
      <dgm:prSet/>
      <dgm:spPr/>
      <dgm:t>
        <a:bodyPr/>
        <a:lstStyle/>
        <a:p>
          <a:pPr algn="just"/>
          <a:endParaRPr lang="it-IT" sz="1200"/>
        </a:p>
      </dgm:t>
    </dgm:pt>
    <dgm:pt modelId="{D9361168-5013-44F1-8CDA-34D8AAA63CFE}" type="sibTrans" cxnId="{39B53A72-ECDD-4FBA-9A98-D25B6D97AF08}">
      <dgm:prSet/>
      <dgm:spPr/>
      <dgm:t>
        <a:bodyPr/>
        <a:lstStyle/>
        <a:p>
          <a:pPr algn="just"/>
          <a:endParaRPr lang="it-IT" sz="1200"/>
        </a:p>
      </dgm:t>
    </dgm:pt>
    <dgm:pt modelId="{ABB7D8B6-3C4C-4436-BAFB-189690DCF089}">
      <dgm:prSet phldrT="[Testo]" custT="1"/>
      <dgm:spPr>
        <a:xfrm>
          <a:off x="0" y="322746"/>
          <a:ext cx="4801502" cy="1162350"/>
        </a:xfrm>
        <a:prstGeom prst="rect">
          <a:avLst/>
        </a:prstGeom>
        <a:solidFill>
          <a:sysClr val="window" lastClr="FFFFFF">
            <a:alpha val="90000"/>
            <a:hueOff val="0"/>
            <a:satOff val="0"/>
            <a:lumOff val="0"/>
            <a:alphaOff val="0"/>
          </a:sysClr>
        </a:solidFill>
        <a:ln w="9525" cap="flat" cmpd="sng" algn="ctr">
          <a:solidFill>
            <a:srgbClr val="1B587C">
              <a:hueOff val="0"/>
              <a:satOff val="0"/>
              <a:lumOff val="0"/>
              <a:alphaOff val="0"/>
            </a:srgbClr>
          </a:solidFill>
          <a:prstDash val="solid"/>
        </a:ln>
        <a:effectLst/>
      </dgm:spPr>
      <dgm:t>
        <a:bodyPr/>
        <a:lstStyle/>
        <a:p>
          <a:pPr algn="just">
            <a:buClr>
              <a:srgbClr val="FF6600"/>
            </a:buClr>
            <a:buFont typeface="Wingdings" panose="05000000000000000000" pitchFamily="2" charset="2"/>
            <a:buChar char="ü"/>
          </a:pPr>
          <a:r>
            <a:rPr lang="it-IT" sz="1200">
              <a:solidFill>
                <a:sysClr val="windowText" lastClr="000000">
                  <a:hueOff val="0"/>
                  <a:satOff val="0"/>
                  <a:lumOff val="0"/>
                  <a:alphaOff val="0"/>
                </a:sysClr>
              </a:solidFill>
              <a:latin typeface="Arial"/>
              <a:ea typeface="+mn-ea"/>
              <a:cs typeface="+mn-cs"/>
            </a:rPr>
            <a:t>Tecniche di Programmazione e reporting </a:t>
          </a:r>
          <a:r>
            <a:rPr lang="it-IT" sz="1200" b="1" i="1">
              <a:solidFill>
                <a:sysClr val="windowText" lastClr="000000">
                  <a:hueOff val="0"/>
                  <a:satOff val="0"/>
                  <a:lumOff val="0"/>
                  <a:alphaOff val="0"/>
                </a:sysClr>
              </a:solidFill>
              <a:latin typeface="Arial"/>
              <a:ea typeface="+mn-ea"/>
              <a:cs typeface="+mn-cs"/>
            </a:rPr>
            <a:t>(competenze specialistiche)</a:t>
          </a:r>
          <a:r>
            <a:rPr lang="it-IT" sz="1200" b="0" i="0">
              <a:solidFill>
                <a:sysClr val="windowText" lastClr="000000">
                  <a:hueOff val="0"/>
                  <a:satOff val="0"/>
                  <a:lumOff val="0"/>
                  <a:alphaOff val="0"/>
                </a:sysClr>
              </a:solidFill>
              <a:latin typeface="Arial"/>
              <a:ea typeface="+mn-ea"/>
              <a:cs typeface="+mn-cs"/>
            </a:rPr>
            <a:t> ;</a:t>
          </a:r>
          <a:endParaRPr lang="it-IT" sz="1200" b="1" i="1">
            <a:solidFill>
              <a:sysClr val="windowText" lastClr="000000">
                <a:hueOff val="0"/>
                <a:satOff val="0"/>
                <a:lumOff val="0"/>
                <a:alphaOff val="0"/>
              </a:sysClr>
            </a:solidFill>
            <a:latin typeface="Arial"/>
            <a:ea typeface="+mn-ea"/>
            <a:cs typeface="+mn-cs"/>
          </a:endParaRPr>
        </a:p>
      </dgm:t>
    </dgm:pt>
    <dgm:pt modelId="{53793FCB-4DFB-4F53-AE41-DF89284CD75C}" type="parTrans" cxnId="{A355333E-1A12-4CE6-BBC6-8F646C0C7167}">
      <dgm:prSet/>
      <dgm:spPr/>
      <dgm:t>
        <a:bodyPr/>
        <a:lstStyle/>
        <a:p>
          <a:pPr algn="just"/>
          <a:endParaRPr lang="it-IT" sz="1200"/>
        </a:p>
      </dgm:t>
    </dgm:pt>
    <dgm:pt modelId="{1D69FD62-3CED-4E2E-A283-5DF51E2B9E3D}" type="sibTrans" cxnId="{A355333E-1A12-4CE6-BBC6-8F646C0C7167}">
      <dgm:prSet/>
      <dgm:spPr/>
      <dgm:t>
        <a:bodyPr/>
        <a:lstStyle/>
        <a:p>
          <a:pPr algn="just"/>
          <a:endParaRPr lang="it-IT" sz="1200"/>
        </a:p>
      </dgm:t>
    </dgm:pt>
    <dgm:pt modelId="{B5A8ED72-ADC0-4105-BD5B-981C5D121022}">
      <dgm:prSet phldrT="[Testo]" custT="1"/>
      <dgm:spPr>
        <a:xfrm>
          <a:off x="240075" y="1582296"/>
          <a:ext cx="3361052" cy="531360"/>
        </a:xfrm>
        <a:prstGeom prst="roundRect">
          <a:avLst/>
        </a:prstGeom>
        <a:gradFill rotWithShape="0">
          <a:gsLst>
            <a:gs pos="0">
              <a:srgbClr val="1B587C">
                <a:hueOff val="0"/>
                <a:satOff val="0"/>
                <a:lumOff val="0"/>
                <a:alphaOff val="0"/>
                <a:shade val="70000"/>
                <a:satMod val="150000"/>
              </a:srgbClr>
            </a:gs>
            <a:gs pos="34000">
              <a:srgbClr val="1B587C">
                <a:hueOff val="0"/>
                <a:satOff val="0"/>
                <a:lumOff val="0"/>
                <a:alphaOff val="0"/>
                <a:shade val="70000"/>
                <a:satMod val="140000"/>
              </a:srgbClr>
            </a:gs>
            <a:gs pos="70000">
              <a:srgbClr val="1B587C">
                <a:hueOff val="0"/>
                <a:satOff val="0"/>
                <a:lumOff val="0"/>
                <a:alphaOff val="0"/>
                <a:tint val="100000"/>
                <a:shade val="90000"/>
                <a:satMod val="140000"/>
              </a:srgbClr>
            </a:gs>
            <a:gs pos="100000">
              <a:srgbClr val="1B587C">
                <a:hueOff val="0"/>
                <a:satOff val="0"/>
                <a:lumOff val="0"/>
                <a:alphaOff val="0"/>
                <a:tint val="100000"/>
                <a:shade val="100000"/>
                <a:satMod val="100000"/>
              </a:srgbClr>
            </a:gs>
          </a:gsLst>
          <a:path path="circle">
            <a:fillToRect l="100000" t="100000" r="100000" b="100000"/>
          </a:path>
        </a:gradFill>
        <a:ln>
          <a:noFill/>
        </a:ln>
        <a:effectLst>
          <a:outerShdw blurRad="38100" dist="25400" dir="2700000" algn="br" rotWithShape="0">
            <a:srgbClr val="000000">
              <a:alpha val="60000"/>
            </a:srgbClr>
          </a:outerShdw>
        </a:effectLst>
      </dgm:spPr>
      <dgm:t>
        <a:bodyPr/>
        <a:lstStyle/>
        <a:p>
          <a:pPr algn="just">
            <a:buNone/>
          </a:pPr>
          <a:r>
            <a:rPr lang="it-IT" sz="1200" b="1">
              <a:solidFill>
                <a:sysClr val="window" lastClr="FFFFFF"/>
              </a:solidFill>
              <a:effectLst>
                <a:outerShdw blurRad="38100" dist="38100" dir="2700000" algn="tl">
                  <a:srgbClr val="000000">
                    <a:alpha val="43137"/>
                  </a:srgbClr>
                </a:outerShdw>
              </a:effectLst>
              <a:latin typeface="Arial"/>
              <a:ea typeface="+mn-ea"/>
              <a:cs typeface="+mn-cs"/>
            </a:rPr>
            <a:t>Esperto di Beni culturali</a:t>
          </a:r>
        </a:p>
      </dgm:t>
    </dgm:pt>
    <dgm:pt modelId="{48B60795-965E-428A-A3A6-C5A66DE59C8A}" type="parTrans" cxnId="{054CA58D-BE7F-4074-A913-86276DA2CF30}">
      <dgm:prSet/>
      <dgm:spPr/>
      <dgm:t>
        <a:bodyPr/>
        <a:lstStyle/>
        <a:p>
          <a:pPr algn="just"/>
          <a:endParaRPr lang="it-IT" sz="1200"/>
        </a:p>
      </dgm:t>
    </dgm:pt>
    <dgm:pt modelId="{6FCB50BA-CBD7-4426-A039-450B0122C44F}" type="sibTrans" cxnId="{054CA58D-BE7F-4074-A913-86276DA2CF30}">
      <dgm:prSet/>
      <dgm:spPr/>
      <dgm:t>
        <a:bodyPr/>
        <a:lstStyle/>
        <a:p>
          <a:pPr algn="just"/>
          <a:endParaRPr lang="it-IT" sz="1200"/>
        </a:p>
      </dgm:t>
    </dgm:pt>
    <dgm:pt modelId="{172D28F0-9F38-4EF1-8889-869BBF978FEA}">
      <dgm:prSet phldrT="[Testo]" custT="1"/>
      <dgm:spPr>
        <a:xfrm>
          <a:off x="0" y="1847976"/>
          <a:ext cx="4801502" cy="1304100"/>
        </a:xfrm>
        <a:prstGeom prst="rect">
          <a:avLst/>
        </a:prstGeom>
        <a:solidFill>
          <a:sysClr val="window" lastClr="FFFFFF">
            <a:alpha val="90000"/>
            <a:hueOff val="0"/>
            <a:satOff val="0"/>
            <a:lumOff val="0"/>
            <a:alphaOff val="0"/>
          </a:sysClr>
        </a:solidFill>
        <a:ln w="9525" cap="flat" cmpd="sng" algn="ctr">
          <a:solidFill>
            <a:srgbClr val="1B587C">
              <a:hueOff val="0"/>
              <a:satOff val="0"/>
              <a:lumOff val="0"/>
              <a:alphaOff val="0"/>
            </a:srgbClr>
          </a:solidFill>
          <a:prstDash val="solid"/>
        </a:ln>
        <a:effectLst/>
      </dgm:spPr>
      <dgm:t>
        <a:bodyPr/>
        <a:lstStyle/>
        <a:p>
          <a:pPr algn="just">
            <a:buClr>
              <a:srgbClr val="FF6600"/>
            </a:buClr>
            <a:buFont typeface="Wingdings" panose="05000000000000000000" pitchFamily="2" charset="2"/>
            <a:buChar char="ü"/>
          </a:pPr>
          <a:r>
            <a:rPr lang="it-IT" sz="1200">
              <a:solidFill>
                <a:sysClr val="windowText" lastClr="000000">
                  <a:hueOff val="0"/>
                  <a:satOff val="0"/>
                  <a:lumOff val="0"/>
                  <a:alphaOff val="0"/>
                </a:sysClr>
              </a:solidFill>
              <a:latin typeface="Arial"/>
              <a:ea typeface="+mn-ea"/>
              <a:cs typeface="+mn-cs"/>
            </a:rPr>
            <a:t>Storia dell’Arte/Archeologia/Architettura </a:t>
          </a:r>
          <a:r>
            <a:rPr lang="it-IT" sz="1200" b="1" i="1">
              <a:solidFill>
                <a:sysClr val="windowText" lastClr="000000">
                  <a:hueOff val="0"/>
                  <a:satOff val="0"/>
                  <a:lumOff val="0"/>
                  <a:alphaOff val="0"/>
                </a:sysClr>
              </a:solidFill>
              <a:latin typeface="Arial"/>
              <a:ea typeface="+mn-ea"/>
              <a:cs typeface="+mn-cs"/>
            </a:rPr>
            <a:t>(competenza professionale)</a:t>
          </a:r>
          <a:r>
            <a:rPr lang="it-IT" sz="1200" b="0" i="0">
              <a:solidFill>
                <a:sysClr val="windowText" lastClr="000000">
                  <a:hueOff val="0"/>
                  <a:satOff val="0"/>
                  <a:lumOff val="0"/>
                  <a:alphaOff val="0"/>
                </a:sysClr>
              </a:solidFill>
              <a:latin typeface="Arial"/>
              <a:ea typeface="+mn-ea"/>
              <a:cs typeface="+mn-cs"/>
            </a:rPr>
            <a:t>;</a:t>
          </a:r>
          <a:endParaRPr lang="it-IT" sz="1200" b="1" i="1">
            <a:solidFill>
              <a:sysClr val="windowText" lastClr="000000">
                <a:hueOff val="0"/>
                <a:satOff val="0"/>
                <a:lumOff val="0"/>
                <a:alphaOff val="0"/>
              </a:sysClr>
            </a:solidFill>
            <a:latin typeface="Arial"/>
            <a:ea typeface="+mn-ea"/>
            <a:cs typeface="+mn-cs"/>
          </a:endParaRPr>
        </a:p>
      </dgm:t>
    </dgm:pt>
    <dgm:pt modelId="{AAD4221F-6322-4B6B-825F-22297F4DB834}" type="parTrans" cxnId="{FAB6EDF9-C4AC-4AC4-924E-D4D206A6AD37}">
      <dgm:prSet/>
      <dgm:spPr/>
      <dgm:t>
        <a:bodyPr/>
        <a:lstStyle/>
        <a:p>
          <a:pPr algn="just"/>
          <a:endParaRPr lang="it-IT" sz="1200"/>
        </a:p>
      </dgm:t>
    </dgm:pt>
    <dgm:pt modelId="{DECDA316-B9C7-46EE-A051-FA9C4252F03B}" type="sibTrans" cxnId="{FAB6EDF9-C4AC-4AC4-924E-D4D206A6AD37}">
      <dgm:prSet/>
      <dgm:spPr/>
      <dgm:t>
        <a:bodyPr/>
        <a:lstStyle/>
        <a:p>
          <a:pPr algn="just"/>
          <a:endParaRPr lang="it-IT" sz="1200"/>
        </a:p>
      </dgm:t>
    </dgm:pt>
    <dgm:pt modelId="{DB3ACBDA-12E3-4CF0-BEAA-02BB032F75EB}">
      <dgm:prSet phldrT="[Testo]" custT="1"/>
      <dgm:spPr>
        <a:xfrm>
          <a:off x="0" y="1847976"/>
          <a:ext cx="4801502" cy="1304100"/>
        </a:xfrm>
        <a:prstGeom prst="rect">
          <a:avLst/>
        </a:prstGeom>
        <a:solidFill>
          <a:sysClr val="window" lastClr="FFFFFF">
            <a:alpha val="90000"/>
            <a:hueOff val="0"/>
            <a:satOff val="0"/>
            <a:lumOff val="0"/>
            <a:alphaOff val="0"/>
          </a:sysClr>
        </a:solidFill>
        <a:ln w="9525" cap="flat" cmpd="sng" algn="ctr">
          <a:solidFill>
            <a:srgbClr val="1B587C">
              <a:hueOff val="0"/>
              <a:satOff val="0"/>
              <a:lumOff val="0"/>
              <a:alphaOff val="0"/>
            </a:srgbClr>
          </a:solidFill>
          <a:prstDash val="solid"/>
        </a:ln>
        <a:effectLst/>
      </dgm:spPr>
      <dgm:t>
        <a:bodyPr/>
        <a:lstStyle/>
        <a:p>
          <a:pPr algn="just">
            <a:buClr>
              <a:srgbClr val="FF6600"/>
            </a:buClr>
            <a:buFont typeface="Wingdings" panose="05000000000000000000" pitchFamily="2" charset="2"/>
            <a:buChar char="ü"/>
          </a:pPr>
          <a:r>
            <a:rPr lang="it-IT" sz="1200" dirty="0">
              <a:solidFill>
                <a:sysClr val="windowText" lastClr="000000">
                  <a:hueOff val="0"/>
                  <a:satOff val="0"/>
                  <a:lumOff val="0"/>
                  <a:alphaOff val="0"/>
                </a:sysClr>
              </a:solidFill>
              <a:latin typeface="Arial"/>
              <a:ea typeface="+mn-ea"/>
              <a:cs typeface="+mn-cs"/>
            </a:rPr>
            <a:t>Tecniche di tutela e valorizzazione dei bb.cc</a:t>
          </a:r>
          <a:r>
            <a:rPr lang="it-IT" sz="1200" b="1" i="1" dirty="0">
              <a:solidFill>
                <a:sysClr val="windowText" lastClr="000000">
                  <a:hueOff val="0"/>
                  <a:satOff val="0"/>
                  <a:lumOff val="0"/>
                  <a:alphaOff val="0"/>
                </a:sysClr>
              </a:solidFill>
              <a:latin typeface="Arial"/>
              <a:ea typeface="+mn-ea"/>
              <a:cs typeface="+mn-cs"/>
            </a:rPr>
            <a:t>.(Competenza specialistica)</a:t>
          </a:r>
          <a:r>
            <a:rPr lang="it-IT" sz="1200" b="0" i="0" dirty="0">
              <a:solidFill>
                <a:sysClr val="windowText" lastClr="000000">
                  <a:hueOff val="0"/>
                  <a:satOff val="0"/>
                  <a:lumOff val="0"/>
                  <a:alphaOff val="0"/>
                </a:sysClr>
              </a:solidFill>
              <a:latin typeface="Arial"/>
              <a:ea typeface="+mn-ea"/>
              <a:cs typeface="+mn-cs"/>
            </a:rPr>
            <a:t>;</a:t>
          </a:r>
          <a:endParaRPr lang="it-IT" sz="1200" b="1" i="1" dirty="0">
            <a:solidFill>
              <a:sysClr val="windowText" lastClr="000000">
                <a:hueOff val="0"/>
                <a:satOff val="0"/>
                <a:lumOff val="0"/>
                <a:alphaOff val="0"/>
              </a:sysClr>
            </a:solidFill>
            <a:latin typeface="Arial"/>
            <a:ea typeface="+mn-ea"/>
            <a:cs typeface="+mn-cs"/>
          </a:endParaRPr>
        </a:p>
      </dgm:t>
    </dgm:pt>
    <dgm:pt modelId="{4FBBC94B-CC5B-446E-947C-949497C8A274}" type="parTrans" cxnId="{61A63794-D6B7-4C35-924E-9489E493AE64}">
      <dgm:prSet/>
      <dgm:spPr/>
      <dgm:t>
        <a:bodyPr/>
        <a:lstStyle/>
        <a:p>
          <a:pPr algn="just"/>
          <a:endParaRPr lang="it-IT" sz="1200"/>
        </a:p>
      </dgm:t>
    </dgm:pt>
    <dgm:pt modelId="{193C3E9C-A86D-47AC-ACF2-0E6980E79DB8}" type="sibTrans" cxnId="{61A63794-D6B7-4C35-924E-9489E493AE64}">
      <dgm:prSet/>
      <dgm:spPr/>
      <dgm:t>
        <a:bodyPr/>
        <a:lstStyle/>
        <a:p>
          <a:pPr algn="just"/>
          <a:endParaRPr lang="it-IT" sz="1200"/>
        </a:p>
      </dgm:t>
    </dgm:pt>
    <dgm:pt modelId="{85A6C3B9-2976-4225-802E-A31344D6DB75}">
      <dgm:prSet phldrT="[Testo]" custT="1"/>
      <dgm:spPr>
        <a:xfrm>
          <a:off x="240075" y="3249277"/>
          <a:ext cx="3361052" cy="531360"/>
        </a:xfrm>
        <a:prstGeom prst="roundRect">
          <a:avLst/>
        </a:prstGeom>
        <a:gradFill rotWithShape="0">
          <a:gsLst>
            <a:gs pos="0">
              <a:srgbClr val="1B587C">
                <a:hueOff val="0"/>
                <a:satOff val="0"/>
                <a:lumOff val="0"/>
                <a:alphaOff val="0"/>
                <a:shade val="70000"/>
                <a:satMod val="150000"/>
              </a:srgbClr>
            </a:gs>
            <a:gs pos="34000">
              <a:srgbClr val="1B587C">
                <a:hueOff val="0"/>
                <a:satOff val="0"/>
                <a:lumOff val="0"/>
                <a:alphaOff val="0"/>
                <a:shade val="70000"/>
                <a:satMod val="140000"/>
              </a:srgbClr>
            </a:gs>
            <a:gs pos="70000">
              <a:srgbClr val="1B587C">
                <a:hueOff val="0"/>
                <a:satOff val="0"/>
                <a:lumOff val="0"/>
                <a:alphaOff val="0"/>
                <a:tint val="100000"/>
                <a:shade val="90000"/>
                <a:satMod val="140000"/>
              </a:srgbClr>
            </a:gs>
            <a:gs pos="100000">
              <a:srgbClr val="1B587C">
                <a:hueOff val="0"/>
                <a:satOff val="0"/>
                <a:lumOff val="0"/>
                <a:alphaOff val="0"/>
                <a:tint val="100000"/>
                <a:shade val="100000"/>
                <a:satMod val="100000"/>
              </a:srgbClr>
            </a:gs>
          </a:gsLst>
          <a:path path="circle">
            <a:fillToRect l="100000" t="100000" r="100000" b="100000"/>
          </a:path>
        </a:gradFill>
        <a:ln>
          <a:noFill/>
        </a:ln>
        <a:effectLst>
          <a:outerShdw blurRad="38100" dist="25400" dir="2700000" algn="br" rotWithShape="0">
            <a:srgbClr val="000000">
              <a:alpha val="60000"/>
            </a:srgbClr>
          </a:outerShdw>
        </a:effectLst>
      </dgm:spPr>
      <dgm:t>
        <a:bodyPr/>
        <a:lstStyle/>
        <a:p>
          <a:pPr algn="just">
            <a:buNone/>
          </a:pPr>
          <a:r>
            <a:rPr lang="it-IT" sz="1200" b="1">
              <a:solidFill>
                <a:sysClr val="window" lastClr="FFFFFF"/>
              </a:solidFill>
              <a:effectLst>
                <a:outerShdw blurRad="38100" dist="38100" dir="2700000" algn="tl">
                  <a:srgbClr val="000000">
                    <a:alpha val="43137"/>
                  </a:srgbClr>
                </a:outerShdw>
              </a:effectLst>
              <a:latin typeface="Arial"/>
              <a:ea typeface="+mn-ea"/>
              <a:cs typeface="+mn-cs"/>
            </a:rPr>
            <a:t>Responsabile emergenza sanitaria</a:t>
          </a:r>
        </a:p>
      </dgm:t>
    </dgm:pt>
    <dgm:pt modelId="{F694C067-EAC5-4A7E-BFE4-CB3EFBA84DA4}" type="parTrans" cxnId="{2193BAF3-D796-404F-865E-DFB138190E52}">
      <dgm:prSet/>
      <dgm:spPr/>
      <dgm:t>
        <a:bodyPr/>
        <a:lstStyle/>
        <a:p>
          <a:pPr algn="just"/>
          <a:endParaRPr lang="it-IT" sz="1200"/>
        </a:p>
      </dgm:t>
    </dgm:pt>
    <dgm:pt modelId="{5ABFC286-A6E1-4B74-8735-0CC3984D5013}" type="sibTrans" cxnId="{2193BAF3-D796-404F-865E-DFB138190E52}">
      <dgm:prSet/>
      <dgm:spPr/>
      <dgm:t>
        <a:bodyPr/>
        <a:lstStyle/>
        <a:p>
          <a:pPr algn="just"/>
          <a:endParaRPr lang="it-IT" sz="1200"/>
        </a:p>
      </dgm:t>
    </dgm:pt>
    <dgm:pt modelId="{221763E0-157F-43BC-AD39-2BFC3E79B68C}">
      <dgm:prSet phldrT="[Testo]" custT="1"/>
      <dgm:spPr>
        <a:xfrm>
          <a:off x="0" y="3514957"/>
          <a:ext cx="4801502" cy="1304100"/>
        </a:xfrm>
        <a:prstGeom prst="rect">
          <a:avLst/>
        </a:prstGeom>
        <a:solidFill>
          <a:sysClr val="window" lastClr="FFFFFF">
            <a:alpha val="90000"/>
            <a:hueOff val="0"/>
            <a:satOff val="0"/>
            <a:lumOff val="0"/>
            <a:alphaOff val="0"/>
          </a:sysClr>
        </a:solidFill>
        <a:ln w="9525" cap="flat" cmpd="sng" algn="ctr">
          <a:solidFill>
            <a:srgbClr val="1B587C">
              <a:hueOff val="0"/>
              <a:satOff val="0"/>
              <a:lumOff val="0"/>
              <a:alphaOff val="0"/>
            </a:srgbClr>
          </a:solidFill>
          <a:prstDash val="solid"/>
        </a:ln>
        <a:effectLst/>
      </dgm:spPr>
      <dgm:t>
        <a:bodyPr/>
        <a:lstStyle/>
        <a:p>
          <a:pPr algn="just">
            <a:buClr>
              <a:srgbClr val="FF6600"/>
            </a:buClr>
            <a:buFont typeface="Wingdings" panose="05000000000000000000" pitchFamily="2" charset="2"/>
            <a:buChar char="ü"/>
          </a:pPr>
          <a:r>
            <a:rPr lang="it-IT" sz="1200">
              <a:solidFill>
                <a:sysClr val="windowText" lastClr="000000">
                  <a:hueOff val="0"/>
                  <a:satOff val="0"/>
                  <a:lumOff val="0"/>
                  <a:alphaOff val="0"/>
                </a:sysClr>
              </a:solidFill>
              <a:latin typeface="Arial"/>
              <a:ea typeface="+mn-ea"/>
              <a:cs typeface="+mn-cs"/>
            </a:rPr>
            <a:t>Medicina/Medicina Legale/risk management </a:t>
          </a:r>
          <a:r>
            <a:rPr lang="it-IT" sz="1200" b="1" i="1">
              <a:solidFill>
                <a:sysClr val="windowText" lastClr="000000">
                  <a:hueOff val="0"/>
                  <a:satOff val="0"/>
                  <a:lumOff val="0"/>
                  <a:alphaOff val="0"/>
                </a:sysClr>
              </a:solidFill>
              <a:latin typeface="Arial"/>
              <a:ea typeface="+mn-ea"/>
              <a:cs typeface="+mn-cs"/>
            </a:rPr>
            <a:t>(competenza professionale)</a:t>
          </a:r>
          <a:r>
            <a:rPr lang="it-IT" sz="1200" b="0" i="0">
              <a:solidFill>
                <a:sysClr val="windowText" lastClr="000000">
                  <a:hueOff val="0"/>
                  <a:satOff val="0"/>
                  <a:lumOff val="0"/>
                  <a:alphaOff val="0"/>
                </a:sysClr>
              </a:solidFill>
              <a:latin typeface="Arial"/>
              <a:ea typeface="+mn-ea"/>
              <a:cs typeface="+mn-cs"/>
            </a:rPr>
            <a:t>;</a:t>
          </a:r>
          <a:endParaRPr lang="it-IT" sz="1200" b="1" i="1">
            <a:solidFill>
              <a:sysClr val="windowText" lastClr="000000">
                <a:hueOff val="0"/>
                <a:satOff val="0"/>
                <a:lumOff val="0"/>
                <a:alphaOff val="0"/>
              </a:sysClr>
            </a:solidFill>
            <a:latin typeface="Arial"/>
            <a:ea typeface="+mn-ea"/>
            <a:cs typeface="+mn-cs"/>
          </a:endParaRPr>
        </a:p>
      </dgm:t>
    </dgm:pt>
    <dgm:pt modelId="{5F3CD301-1C9B-43AB-AE5F-CCED98A1E1C1}" type="parTrans" cxnId="{2DFD2877-260C-4E3A-B96E-FC9D88207782}">
      <dgm:prSet/>
      <dgm:spPr/>
      <dgm:t>
        <a:bodyPr/>
        <a:lstStyle/>
        <a:p>
          <a:pPr algn="just"/>
          <a:endParaRPr lang="it-IT" sz="1200"/>
        </a:p>
      </dgm:t>
    </dgm:pt>
    <dgm:pt modelId="{B2628795-1245-4D81-909A-65342FB2F676}" type="sibTrans" cxnId="{2DFD2877-260C-4E3A-B96E-FC9D88207782}">
      <dgm:prSet/>
      <dgm:spPr/>
      <dgm:t>
        <a:bodyPr/>
        <a:lstStyle/>
        <a:p>
          <a:pPr algn="just"/>
          <a:endParaRPr lang="it-IT" sz="1200"/>
        </a:p>
      </dgm:t>
    </dgm:pt>
    <dgm:pt modelId="{A0D264B3-6743-42DA-84B2-FD90FC16C407}">
      <dgm:prSet phldrT="[Testo]" custT="1"/>
      <dgm:spPr>
        <a:xfrm>
          <a:off x="0" y="3514957"/>
          <a:ext cx="4801502" cy="1304100"/>
        </a:xfrm>
        <a:prstGeom prst="rect">
          <a:avLst/>
        </a:prstGeom>
        <a:solidFill>
          <a:sysClr val="window" lastClr="FFFFFF">
            <a:alpha val="90000"/>
            <a:hueOff val="0"/>
            <a:satOff val="0"/>
            <a:lumOff val="0"/>
            <a:alphaOff val="0"/>
          </a:sysClr>
        </a:solidFill>
        <a:ln w="9525" cap="flat" cmpd="sng" algn="ctr">
          <a:solidFill>
            <a:srgbClr val="1B587C">
              <a:hueOff val="0"/>
              <a:satOff val="0"/>
              <a:lumOff val="0"/>
              <a:alphaOff val="0"/>
            </a:srgbClr>
          </a:solidFill>
          <a:prstDash val="solid"/>
        </a:ln>
        <a:effectLst/>
      </dgm:spPr>
      <dgm:t>
        <a:bodyPr/>
        <a:lstStyle/>
        <a:p>
          <a:pPr algn="just">
            <a:buClr>
              <a:srgbClr val="FF6600"/>
            </a:buClr>
            <a:buFont typeface="Wingdings" panose="05000000000000000000" pitchFamily="2" charset="2"/>
            <a:buChar char="ü"/>
          </a:pPr>
          <a:r>
            <a:rPr lang="it-IT" sz="1200">
              <a:solidFill>
                <a:sysClr val="windowText" lastClr="000000">
                  <a:hueOff val="0"/>
                  <a:satOff val="0"/>
                  <a:lumOff val="0"/>
                  <a:alphaOff val="0"/>
                </a:sysClr>
              </a:solidFill>
              <a:latin typeface="Arial"/>
              <a:ea typeface="+mn-ea"/>
              <a:cs typeface="+mn-cs"/>
            </a:rPr>
            <a:t>Disaster management, recovery management, etc. </a:t>
          </a:r>
          <a:r>
            <a:rPr lang="it-IT" sz="1200" b="1" i="1">
              <a:solidFill>
                <a:sysClr val="windowText" lastClr="000000">
                  <a:hueOff val="0"/>
                  <a:satOff val="0"/>
                  <a:lumOff val="0"/>
                  <a:alphaOff val="0"/>
                </a:sysClr>
              </a:solidFill>
              <a:latin typeface="Arial"/>
              <a:ea typeface="+mn-ea"/>
              <a:cs typeface="+mn-cs"/>
            </a:rPr>
            <a:t>(competenze specialistiche)</a:t>
          </a:r>
          <a:r>
            <a:rPr lang="it-IT" sz="1200" b="0" i="0">
              <a:solidFill>
                <a:sysClr val="windowText" lastClr="000000">
                  <a:hueOff val="0"/>
                  <a:satOff val="0"/>
                  <a:lumOff val="0"/>
                  <a:alphaOff val="0"/>
                </a:sysClr>
              </a:solidFill>
              <a:latin typeface="Arial"/>
              <a:ea typeface="+mn-ea"/>
              <a:cs typeface="+mn-cs"/>
            </a:rPr>
            <a:t>;</a:t>
          </a:r>
          <a:endParaRPr lang="it-IT" sz="1200" b="1" i="1">
            <a:solidFill>
              <a:sysClr val="windowText" lastClr="000000">
                <a:hueOff val="0"/>
                <a:satOff val="0"/>
                <a:lumOff val="0"/>
                <a:alphaOff val="0"/>
              </a:sysClr>
            </a:solidFill>
            <a:latin typeface="Arial"/>
            <a:ea typeface="+mn-ea"/>
            <a:cs typeface="+mn-cs"/>
          </a:endParaRPr>
        </a:p>
      </dgm:t>
    </dgm:pt>
    <dgm:pt modelId="{296299F5-1D90-471F-887C-3B6C29F9E9A2}" type="parTrans" cxnId="{190C2294-931B-4480-A8BB-A4AA33847D52}">
      <dgm:prSet/>
      <dgm:spPr/>
      <dgm:t>
        <a:bodyPr/>
        <a:lstStyle/>
        <a:p>
          <a:pPr algn="just"/>
          <a:endParaRPr lang="it-IT" sz="1200"/>
        </a:p>
      </dgm:t>
    </dgm:pt>
    <dgm:pt modelId="{9BD3F57A-0ED5-4D0A-9EC8-DAF3790D2FF9}" type="sibTrans" cxnId="{190C2294-931B-4480-A8BB-A4AA33847D52}">
      <dgm:prSet/>
      <dgm:spPr/>
      <dgm:t>
        <a:bodyPr/>
        <a:lstStyle/>
        <a:p>
          <a:pPr algn="just"/>
          <a:endParaRPr lang="it-IT" sz="1200"/>
        </a:p>
      </dgm:t>
    </dgm:pt>
    <dgm:pt modelId="{75F07370-5E2C-489A-B497-7F6E3547D422}">
      <dgm:prSet phldrT="[Testo]" custT="1"/>
      <dgm:spPr>
        <a:xfrm>
          <a:off x="0" y="322746"/>
          <a:ext cx="4801502" cy="1162350"/>
        </a:xfrm>
        <a:prstGeom prst="rect">
          <a:avLst/>
        </a:prstGeom>
        <a:solidFill>
          <a:sysClr val="window" lastClr="FFFFFF">
            <a:alpha val="90000"/>
            <a:hueOff val="0"/>
            <a:satOff val="0"/>
            <a:lumOff val="0"/>
            <a:alphaOff val="0"/>
          </a:sysClr>
        </a:solidFill>
        <a:ln w="9525" cap="flat" cmpd="sng" algn="ctr">
          <a:solidFill>
            <a:srgbClr val="1B587C">
              <a:hueOff val="0"/>
              <a:satOff val="0"/>
              <a:lumOff val="0"/>
              <a:alphaOff val="0"/>
            </a:srgbClr>
          </a:solidFill>
          <a:prstDash val="solid"/>
        </a:ln>
        <a:effectLst/>
      </dgm:spPr>
      <dgm:t>
        <a:bodyPr/>
        <a:lstStyle/>
        <a:p>
          <a:pPr algn="just">
            <a:buClr>
              <a:srgbClr val="FF6600"/>
            </a:buClr>
            <a:buFont typeface="Wingdings" panose="05000000000000000000" pitchFamily="2" charset="2"/>
            <a:buChar char="ü"/>
          </a:pPr>
          <a:r>
            <a:rPr lang="it-IT" sz="1200">
              <a:solidFill>
                <a:sysClr val="windowText" lastClr="000000">
                  <a:hueOff val="0"/>
                  <a:satOff val="0"/>
                  <a:lumOff val="0"/>
                  <a:alphaOff val="0"/>
                </a:sysClr>
              </a:solidFill>
              <a:latin typeface="Arial"/>
              <a:ea typeface="+mn-ea"/>
              <a:cs typeface="+mn-cs"/>
            </a:rPr>
            <a:t>Pensiero analitico </a:t>
          </a:r>
          <a:r>
            <a:rPr lang="it-IT" sz="1200" b="1" i="1">
              <a:solidFill>
                <a:sysClr val="windowText" lastClr="000000">
                  <a:hueOff val="0"/>
                  <a:satOff val="0"/>
                  <a:lumOff val="0"/>
                  <a:alphaOff val="0"/>
                </a:sysClr>
              </a:solidFill>
              <a:latin typeface="Arial"/>
              <a:ea typeface="+mn-ea"/>
              <a:cs typeface="+mn-cs"/>
            </a:rPr>
            <a:t>(competenze comportamentali).</a:t>
          </a:r>
        </a:p>
      </dgm:t>
    </dgm:pt>
    <dgm:pt modelId="{966DE343-2A69-4EF9-85DA-1D6C9BCFE3A1}" type="parTrans" cxnId="{ADE22549-2DDB-409E-8A44-97FB46D3E3BE}">
      <dgm:prSet/>
      <dgm:spPr/>
      <dgm:t>
        <a:bodyPr/>
        <a:lstStyle/>
        <a:p>
          <a:pPr algn="just"/>
          <a:endParaRPr lang="it-IT" sz="1200"/>
        </a:p>
      </dgm:t>
    </dgm:pt>
    <dgm:pt modelId="{B33225F8-B8D1-41C2-8989-14A62AF213A6}" type="sibTrans" cxnId="{ADE22549-2DDB-409E-8A44-97FB46D3E3BE}">
      <dgm:prSet/>
      <dgm:spPr/>
      <dgm:t>
        <a:bodyPr/>
        <a:lstStyle/>
        <a:p>
          <a:pPr algn="just"/>
          <a:endParaRPr lang="it-IT" sz="1200"/>
        </a:p>
      </dgm:t>
    </dgm:pt>
    <dgm:pt modelId="{9673B7B7-C9AE-4E92-878D-71ED2549BF86}">
      <dgm:prSet phldrT="[Testo]" custT="1"/>
      <dgm:spPr>
        <a:xfrm>
          <a:off x="0" y="1847976"/>
          <a:ext cx="4801502" cy="1304100"/>
        </a:xfrm>
        <a:prstGeom prst="rect">
          <a:avLst/>
        </a:prstGeom>
        <a:solidFill>
          <a:sysClr val="window" lastClr="FFFFFF">
            <a:alpha val="90000"/>
            <a:hueOff val="0"/>
            <a:satOff val="0"/>
            <a:lumOff val="0"/>
            <a:alphaOff val="0"/>
          </a:sysClr>
        </a:solidFill>
        <a:ln w="9525" cap="flat" cmpd="sng" algn="ctr">
          <a:solidFill>
            <a:srgbClr val="1B587C">
              <a:hueOff val="0"/>
              <a:satOff val="0"/>
              <a:lumOff val="0"/>
              <a:alphaOff val="0"/>
            </a:srgbClr>
          </a:solidFill>
          <a:prstDash val="solid"/>
        </a:ln>
        <a:effectLst/>
      </dgm:spPr>
      <dgm:t>
        <a:bodyPr/>
        <a:lstStyle/>
        <a:p>
          <a:pPr algn="just">
            <a:buClr>
              <a:srgbClr val="FF6600"/>
            </a:buClr>
            <a:buFont typeface="Wingdings" panose="05000000000000000000" pitchFamily="2" charset="2"/>
            <a:buChar char="ü"/>
          </a:pPr>
          <a:r>
            <a:rPr lang="it-IT" sz="1200">
              <a:solidFill>
                <a:sysClr val="windowText" lastClr="000000">
                  <a:hueOff val="0"/>
                  <a:satOff val="0"/>
                  <a:lumOff val="0"/>
                  <a:alphaOff val="0"/>
                </a:sysClr>
              </a:solidFill>
              <a:latin typeface="Arial"/>
              <a:ea typeface="+mn-ea"/>
              <a:cs typeface="+mn-cs"/>
            </a:rPr>
            <a:t>Pensiero creativo </a:t>
          </a:r>
          <a:r>
            <a:rPr lang="it-IT" sz="1200" b="1" i="1">
              <a:solidFill>
                <a:sysClr val="windowText" lastClr="000000">
                  <a:hueOff val="0"/>
                  <a:satOff val="0"/>
                  <a:lumOff val="0"/>
                  <a:alphaOff val="0"/>
                </a:sysClr>
              </a:solidFill>
              <a:latin typeface="Arial"/>
              <a:ea typeface="+mn-ea"/>
              <a:cs typeface="+mn-cs"/>
            </a:rPr>
            <a:t>(competenza comportamentale).</a:t>
          </a:r>
        </a:p>
      </dgm:t>
    </dgm:pt>
    <dgm:pt modelId="{BA412D92-64F6-4AB4-B867-056990C2439D}" type="parTrans" cxnId="{32EDF5D0-5159-4CC7-80AB-05ACBA50F4C1}">
      <dgm:prSet/>
      <dgm:spPr/>
      <dgm:t>
        <a:bodyPr/>
        <a:lstStyle/>
        <a:p>
          <a:pPr algn="just"/>
          <a:endParaRPr lang="it-IT" sz="1200"/>
        </a:p>
      </dgm:t>
    </dgm:pt>
    <dgm:pt modelId="{92CF34E5-3D77-40F7-B39F-137DA666A778}" type="sibTrans" cxnId="{32EDF5D0-5159-4CC7-80AB-05ACBA50F4C1}">
      <dgm:prSet/>
      <dgm:spPr/>
      <dgm:t>
        <a:bodyPr/>
        <a:lstStyle/>
        <a:p>
          <a:pPr algn="just"/>
          <a:endParaRPr lang="it-IT" sz="1200"/>
        </a:p>
      </dgm:t>
    </dgm:pt>
    <dgm:pt modelId="{A4FAC42E-EBEA-4034-B6F1-7E510224781F}">
      <dgm:prSet phldrT="[Testo]" custT="1"/>
      <dgm:spPr>
        <a:xfrm>
          <a:off x="0" y="3514957"/>
          <a:ext cx="4801502" cy="1304100"/>
        </a:xfrm>
        <a:prstGeom prst="rect">
          <a:avLst/>
        </a:prstGeom>
        <a:solidFill>
          <a:sysClr val="window" lastClr="FFFFFF">
            <a:alpha val="90000"/>
            <a:hueOff val="0"/>
            <a:satOff val="0"/>
            <a:lumOff val="0"/>
            <a:alphaOff val="0"/>
          </a:sysClr>
        </a:solidFill>
        <a:ln w="9525" cap="flat" cmpd="sng" algn="ctr">
          <a:solidFill>
            <a:srgbClr val="1B587C">
              <a:hueOff val="0"/>
              <a:satOff val="0"/>
              <a:lumOff val="0"/>
              <a:alphaOff val="0"/>
            </a:srgbClr>
          </a:solidFill>
          <a:prstDash val="solid"/>
        </a:ln>
        <a:effectLst/>
      </dgm:spPr>
      <dgm:t>
        <a:bodyPr/>
        <a:lstStyle/>
        <a:p>
          <a:pPr algn="just">
            <a:buClr>
              <a:srgbClr val="FF6600"/>
            </a:buClr>
            <a:buFont typeface="Wingdings" panose="05000000000000000000" pitchFamily="2" charset="2"/>
            <a:buChar char="ü"/>
          </a:pPr>
          <a:r>
            <a:rPr lang="it-IT" sz="1200">
              <a:solidFill>
                <a:sysClr val="windowText" lastClr="000000">
                  <a:hueOff val="0"/>
                  <a:satOff val="0"/>
                  <a:lumOff val="0"/>
                  <a:alphaOff val="0"/>
                </a:sysClr>
              </a:solidFill>
              <a:latin typeface="Arial"/>
              <a:ea typeface="+mn-ea"/>
              <a:cs typeface="+mn-cs"/>
            </a:rPr>
            <a:t>Capacità decisionale </a:t>
          </a:r>
          <a:r>
            <a:rPr lang="it-IT" sz="1200" b="1" i="1">
              <a:solidFill>
                <a:sysClr val="windowText" lastClr="000000">
                  <a:hueOff val="0"/>
                  <a:satOff val="0"/>
                  <a:lumOff val="0"/>
                  <a:alphaOff val="0"/>
                </a:sysClr>
              </a:solidFill>
              <a:latin typeface="Arial"/>
              <a:ea typeface="+mn-ea"/>
              <a:cs typeface="+mn-cs"/>
            </a:rPr>
            <a:t>(competenza comportamentale).</a:t>
          </a:r>
        </a:p>
      </dgm:t>
    </dgm:pt>
    <dgm:pt modelId="{8CD72A0A-1025-41FD-AAA3-944B049B5A36}" type="parTrans" cxnId="{2AEF3174-6E35-48CC-86F4-BFD5F73969B1}">
      <dgm:prSet/>
      <dgm:spPr/>
      <dgm:t>
        <a:bodyPr/>
        <a:lstStyle/>
        <a:p>
          <a:pPr algn="just"/>
          <a:endParaRPr lang="it-IT" sz="1200"/>
        </a:p>
      </dgm:t>
    </dgm:pt>
    <dgm:pt modelId="{04AA92C3-3AD6-4210-8812-F3CB8A6515B3}" type="sibTrans" cxnId="{2AEF3174-6E35-48CC-86F4-BFD5F73969B1}">
      <dgm:prSet/>
      <dgm:spPr/>
      <dgm:t>
        <a:bodyPr/>
        <a:lstStyle/>
        <a:p>
          <a:pPr algn="just"/>
          <a:endParaRPr lang="it-IT" sz="1200"/>
        </a:p>
      </dgm:t>
    </dgm:pt>
    <dgm:pt modelId="{26B88427-E72A-4AF8-B2B2-4F7891B732E3}" type="pres">
      <dgm:prSet presAssocID="{4404E031-3BCC-40E9-928B-65C0494FE605}" presName="linear" presStyleCnt="0">
        <dgm:presLayoutVars>
          <dgm:dir/>
          <dgm:animLvl val="lvl"/>
          <dgm:resizeHandles val="exact"/>
        </dgm:presLayoutVars>
      </dgm:prSet>
      <dgm:spPr/>
    </dgm:pt>
    <dgm:pt modelId="{034A1DA1-0654-48B5-9095-66359191817A}" type="pres">
      <dgm:prSet presAssocID="{835C2EB9-1EB4-4F58-8978-3EEE1982AE28}" presName="parentLin" presStyleCnt="0"/>
      <dgm:spPr/>
    </dgm:pt>
    <dgm:pt modelId="{1D12BC07-607C-41B7-A87E-97B151ED12CE}" type="pres">
      <dgm:prSet presAssocID="{835C2EB9-1EB4-4F58-8978-3EEE1982AE28}" presName="parentLeftMargin" presStyleLbl="node1" presStyleIdx="0" presStyleCnt="3"/>
      <dgm:spPr/>
    </dgm:pt>
    <dgm:pt modelId="{D8F8C3D2-444C-4201-8C2C-DB891A98B00E}" type="pres">
      <dgm:prSet presAssocID="{835C2EB9-1EB4-4F58-8978-3EEE1982AE28}" presName="parentText" presStyleLbl="node1" presStyleIdx="0" presStyleCnt="3">
        <dgm:presLayoutVars>
          <dgm:chMax val="0"/>
          <dgm:bulletEnabled val="1"/>
        </dgm:presLayoutVars>
      </dgm:prSet>
      <dgm:spPr/>
    </dgm:pt>
    <dgm:pt modelId="{DAA3DA5C-973D-4B89-8D45-A517910C9ED1}" type="pres">
      <dgm:prSet presAssocID="{835C2EB9-1EB4-4F58-8978-3EEE1982AE28}" presName="negativeSpace" presStyleCnt="0"/>
      <dgm:spPr/>
    </dgm:pt>
    <dgm:pt modelId="{5E7D40B0-3164-436A-8A1B-5CA626A584F5}" type="pres">
      <dgm:prSet presAssocID="{835C2EB9-1EB4-4F58-8978-3EEE1982AE28}" presName="childText" presStyleLbl="conFgAcc1" presStyleIdx="0" presStyleCnt="3">
        <dgm:presLayoutVars>
          <dgm:bulletEnabled val="1"/>
        </dgm:presLayoutVars>
      </dgm:prSet>
      <dgm:spPr/>
    </dgm:pt>
    <dgm:pt modelId="{B03B990A-2AC3-456C-B226-41E1E35A51BE}" type="pres">
      <dgm:prSet presAssocID="{4855C16A-D4EC-4ABB-B7B6-1D972FB869EB}" presName="spaceBetweenRectangles" presStyleCnt="0"/>
      <dgm:spPr/>
    </dgm:pt>
    <dgm:pt modelId="{CAB3092A-A9FC-47D1-B84C-CC2AEB144054}" type="pres">
      <dgm:prSet presAssocID="{B5A8ED72-ADC0-4105-BD5B-981C5D121022}" presName="parentLin" presStyleCnt="0"/>
      <dgm:spPr/>
    </dgm:pt>
    <dgm:pt modelId="{46E0B99D-8C53-4273-9C28-DED2788C8116}" type="pres">
      <dgm:prSet presAssocID="{B5A8ED72-ADC0-4105-BD5B-981C5D121022}" presName="parentLeftMargin" presStyleLbl="node1" presStyleIdx="0" presStyleCnt="3"/>
      <dgm:spPr/>
    </dgm:pt>
    <dgm:pt modelId="{8444E55E-1E12-4D45-8656-6B3F9D9CBD06}" type="pres">
      <dgm:prSet presAssocID="{B5A8ED72-ADC0-4105-BD5B-981C5D121022}" presName="parentText" presStyleLbl="node1" presStyleIdx="1" presStyleCnt="3">
        <dgm:presLayoutVars>
          <dgm:chMax val="0"/>
          <dgm:bulletEnabled val="1"/>
        </dgm:presLayoutVars>
      </dgm:prSet>
      <dgm:spPr/>
    </dgm:pt>
    <dgm:pt modelId="{8D86B6F6-3F3F-4E46-B0AF-ABD232C3AB7A}" type="pres">
      <dgm:prSet presAssocID="{B5A8ED72-ADC0-4105-BD5B-981C5D121022}" presName="negativeSpace" presStyleCnt="0"/>
      <dgm:spPr/>
    </dgm:pt>
    <dgm:pt modelId="{D3ADBB37-E8F4-4371-93DF-A448707F2655}" type="pres">
      <dgm:prSet presAssocID="{B5A8ED72-ADC0-4105-BD5B-981C5D121022}" presName="childText" presStyleLbl="conFgAcc1" presStyleIdx="1" presStyleCnt="3">
        <dgm:presLayoutVars>
          <dgm:bulletEnabled val="1"/>
        </dgm:presLayoutVars>
      </dgm:prSet>
      <dgm:spPr/>
    </dgm:pt>
    <dgm:pt modelId="{26ACE51B-BF9D-408F-A5FD-E77E3B7BD5EB}" type="pres">
      <dgm:prSet presAssocID="{6FCB50BA-CBD7-4426-A039-450B0122C44F}" presName="spaceBetweenRectangles" presStyleCnt="0"/>
      <dgm:spPr/>
    </dgm:pt>
    <dgm:pt modelId="{F9AF85A9-F30E-43E3-A1EF-E984A1018CDC}" type="pres">
      <dgm:prSet presAssocID="{85A6C3B9-2976-4225-802E-A31344D6DB75}" presName="parentLin" presStyleCnt="0"/>
      <dgm:spPr/>
    </dgm:pt>
    <dgm:pt modelId="{D6CC6527-DBDC-4182-9D76-FB3AF87C1D0A}" type="pres">
      <dgm:prSet presAssocID="{85A6C3B9-2976-4225-802E-A31344D6DB75}" presName="parentLeftMargin" presStyleLbl="node1" presStyleIdx="1" presStyleCnt="3"/>
      <dgm:spPr/>
    </dgm:pt>
    <dgm:pt modelId="{10DFB397-6EAC-4868-A7D8-5E356A0074CB}" type="pres">
      <dgm:prSet presAssocID="{85A6C3B9-2976-4225-802E-A31344D6DB75}" presName="parentText" presStyleLbl="node1" presStyleIdx="2" presStyleCnt="3">
        <dgm:presLayoutVars>
          <dgm:chMax val="0"/>
          <dgm:bulletEnabled val="1"/>
        </dgm:presLayoutVars>
      </dgm:prSet>
      <dgm:spPr/>
    </dgm:pt>
    <dgm:pt modelId="{39142294-3D0F-4493-B5EC-AE5F67140C9D}" type="pres">
      <dgm:prSet presAssocID="{85A6C3B9-2976-4225-802E-A31344D6DB75}" presName="negativeSpace" presStyleCnt="0"/>
      <dgm:spPr/>
    </dgm:pt>
    <dgm:pt modelId="{1F8D48F6-18A2-4305-9B04-C5B8C47C016D}" type="pres">
      <dgm:prSet presAssocID="{85A6C3B9-2976-4225-802E-A31344D6DB75}" presName="childText" presStyleLbl="conFgAcc1" presStyleIdx="2" presStyleCnt="3">
        <dgm:presLayoutVars>
          <dgm:bulletEnabled val="1"/>
        </dgm:presLayoutVars>
      </dgm:prSet>
      <dgm:spPr/>
    </dgm:pt>
  </dgm:ptLst>
  <dgm:cxnLst>
    <dgm:cxn modelId="{9122C21D-0458-44F6-82C8-22F8813ABC94}" type="presOf" srcId="{A4FAC42E-EBEA-4034-B6F1-7E510224781F}" destId="{1F8D48F6-18A2-4305-9B04-C5B8C47C016D}" srcOrd="0" destOrd="2" presId="urn:microsoft.com/office/officeart/2005/8/layout/list1"/>
    <dgm:cxn modelId="{10865425-1535-41B9-9505-14C1B637E48E}" type="presOf" srcId="{75F07370-5E2C-489A-B497-7F6E3547D422}" destId="{5E7D40B0-3164-436A-8A1B-5CA626A584F5}" srcOrd="0" destOrd="2" presId="urn:microsoft.com/office/officeart/2005/8/layout/list1"/>
    <dgm:cxn modelId="{51B2FD32-D709-4158-A6BF-C0651FFFE982}" srcId="{4404E031-3BCC-40E9-928B-65C0494FE605}" destId="{835C2EB9-1EB4-4F58-8978-3EEE1982AE28}" srcOrd="0" destOrd="0" parTransId="{AF614646-1F84-4CC9-B5A3-1623978990C6}" sibTransId="{4855C16A-D4EC-4ABB-B7B6-1D972FB869EB}"/>
    <dgm:cxn modelId="{A355333E-1A12-4CE6-BBC6-8F646C0C7167}" srcId="{835C2EB9-1EB4-4F58-8978-3EEE1982AE28}" destId="{ABB7D8B6-3C4C-4436-BAFB-189690DCF089}" srcOrd="1" destOrd="0" parTransId="{53793FCB-4DFB-4F53-AE41-DF89284CD75C}" sibTransId="{1D69FD62-3CED-4E2E-A283-5DF51E2B9E3D}"/>
    <dgm:cxn modelId="{58791D66-7AE2-4841-A1E9-0CFDD3DD713A}" type="presOf" srcId="{B5A8ED72-ADC0-4105-BD5B-981C5D121022}" destId="{8444E55E-1E12-4D45-8656-6B3F9D9CBD06}" srcOrd="1" destOrd="0" presId="urn:microsoft.com/office/officeart/2005/8/layout/list1"/>
    <dgm:cxn modelId="{F9383968-1102-45E0-B84E-B07FC8C78501}" type="presOf" srcId="{221763E0-157F-43BC-AD39-2BFC3E79B68C}" destId="{1F8D48F6-18A2-4305-9B04-C5B8C47C016D}" srcOrd="0" destOrd="0" presId="urn:microsoft.com/office/officeart/2005/8/layout/list1"/>
    <dgm:cxn modelId="{ADE22549-2DDB-409E-8A44-97FB46D3E3BE}" srcId="{835C2EB9-1EB4-4F58-8978-3EEE1982AE28}" destId="{75F07370-5E2C-489A-B497-7F6E3547D422}" srcOrd="2" destOrd="0" parTransId="{966DE343-2A69-4EF9-85DA-1D6C9BCFE3A1}" sibTransId="{B33225F8-B8D1-41C2-8989-14A62AF213A6}"/>
    <dgm:cxn modelId="{39B53A72-ECDD-4FBA-9A98-D25B6D97AF08}" srcId="{835C2EB9-1EB4-4F58-8978-3EEE1982AE28}" destId="{836F617A-5959-4154-A886-33E534689C99}" srcOrd="0" destOrd="0" parTransId="{6291BBC1-8F6E-404A-9C32-000433B355EF}" sibTransId="{D9361168-5013-44F1-8CDA-34D8AAA63CFE}"/>
    <dgm:cxn modelId="{2AEF3174-6E35-48CC-86F4-BFD5F73969B1}" srcId="{85A6C3B9-2976-4225-802E-A31344D6DB75}" destId="{A4FAC42E-EBEA-4034-B6F1-7E510224781F}" srcOrd="2" destOrd="0" parTransId="{8CD72A0A-1025-41FD-AAA3-944B049B5A36}" sibTransId="{04AA92C3-3AD6-4210-8812-F3CB8A6515B3}"/>
    <dgm:cxn modelId="{2DFD2877-260C-4E3A-B96E-FC9D88207782}" srcId="{85A6C3B9-2976-4225-802E-A31344D6DB75}" destId="{221763E0-157F-43BC-AD39-2BFC3E79B68C}" srcOrd="0" destOrd="0" parTransId="{5F3CD301-1C9B-43AB-AE5F-CCED98A1E1C1}" sibTransId="{B2628795-1245-4D81-909A-65342FB2F676}"/>
    <dgm:cxn modelId="{054CA58D-BE7F-4074-A913-86276DA2CF30}" srcId="{4404E031-3BCC-40E9-928B-65C0494FE605}" destId="{B5A8ED72-ADC0-4105-BD5B-981C5D121022}" srcOrd="1" destOrd="0" parTransId="{48B60795-965E-428A-A3A6-C5A66DE59C8A}" sibTransId="{6FCB50BA-CBD7-4426-A039-450B0122C44F}"/>
    <dgm:cxn modelId="{83A75B8F-AB7D-481A-9A14-4E3A0DA56C50}" type="presOf" srcId="{9673B7B7-C9AE-4E92-878D-71ED2549BF86}" destId="{D3ADBB37-E8F4-4371-93DF-A448707F2655}" srcOrd="0" destOrd="2" presId="urn:microsoft.com/office/officeart/2005/8/layout/list1"/>
    <dgm:cxn modelId="{3EC37491-C197-4882-B0E0-1CCE1C957963}" type="presOf" srcId="{836F617A-5959-4154-A886-33E534689C99}" destId="{5E7D40B0-3164-436A-8A1B-5CA626A584F5}" srcOrd="0" destOrd="0" presId="urn:microsoft.com/office/officeart/2005/8/layout/list1"/>
    <dgm:cxn modelId="{190C2294-931B-4480-A8BB-A4AA33847D52}" srcId="{85A6C3B9-2976-4225-802E-A31344D6DB75}" destId="{A0D264B3-6743-42DA-84B2-FD90FC16C407}" srcOrd="1" destOrd="0" parTransId="{296299F5-1D90-471F-887C-3B6C29F9E9A2}" sibTransId="{9BD3F57A-0ED5-4D0A-9EC8-DAF3790D2FF9}"/>
    <dgm:cxn modelId="{61A63794-D6B7-4C35-924E-9489E493AE64}" srcId="{B5A8ED72-ADC0-4105-BD5B-981C5D121022}" destId="{DB3ACBDA-12E3-4CF0-BEAA-02BB032F75EB}" srcOrd="1" destOrd="0" parTransId="{4FBBC94B-CC5B-446E-947C-949497C8A274}" sibTransId="{193C3E9C-A86D-47AC-ACF2-0E6980E79DB8}"/>
    <dgm:cxn modelId="{EB441E9A-B14E-4C72-8F26-A35E0EF96830}" type="presOf" srcId="{4404E031-3BCC-40E9-928B-65C0494FE605}" destId="{26B88427-E72A-4AF8-B2B2-4F7891B732E3}" srcOrd="0" destOrd="0" presId="urn:microsoft.com/office/officeart/2005/8/layout/list1"/>
    <dgm:cxn modelId="{1102C99B-63DE-4D52-A491-251D920D63E2}" type="presOf" srcId="{835C2EB9-1EB4-4F58-8978-3EEE1982AE28}" destId="{1D12BC07-607C-41B7-A87E-97B151ED12CE}" srcOrd="0" destOrd="0" presId="urn:microsoft.com/office/officeart/2005/8/layout/list1"/>
    <dgm:cxn modelId="{49137BA3-F4D8-4F35-8464-3E97DEF57F5C}" type="presOf" srcId="{DB3ACBDA-12E3-4CF0-BEAA-02BB032F75EB}" destId="{D3ADBB37-E8F4-4371-93DF-A448707F2655}" srcOrd="0" destOrd="1" presId="urn:microsoft.com/office/officeart/2005/8/layout/list1"/>
    <dgm:cxn modelId="{1786ECA3-C362-4240-B337-EA79969A7D67}" type="presOf" srcId="{172D28F0-9F38-4EF1-8889-869BBF978FEA}" destId="{D3ADBB37-E8F4-4371-93DF-A448707F2655}" srcOrd="0" destOrd="0" presId="urn:microsoft.com/office/officeart/2005/8/layout/list1"/>
    <dgm:cxn modelId="{EBE16ABA-512F-4AA6-9F74-003250274931}" type="presOf" srcId="{ABB7D8B6-3C4C-4436-BAFB-189690DCF089}" destId="{5E7D40B0-3164-436A-8A1B-5CA626A584F5}" srcOrd="0" destOrd="1" presId="urn:microsoft.com/office/officeart/2005/8/layout/list1"/>
    <dgm:cxn modelId="{BA7398C2-3B96-47E7-A830-5AFE42432386}" type="presOf" srcId="{835C2EB9-1EB4-4F58-8978-3EEE1982AE28}" destId="{D8F8C3D2-444C-4201-8C2C-DB891A98B00E}" srcOrd="1" destOrd="0" presId="urn:microsoft.com/office/officeart/2005/8/layout/list1"/>
    <dgm:cxn modelId="{32EDF5D0-5159-4CC7-80AB-05ACBA50F4C1}" srcId="{B5A8ED72-ADC0-4105-BD5B-981C5D121022}" destId="{9673B7B7-C9AE-4E92-878D-71ED2549BF86}" srcOrd="2" destOrd="0" parTransId="{BA412D92-64F6-4AB4-B867-056990C2439D}" sibTransId="{92CF34E5-3D77-40F7-B39F-137DA666A778}"/>
    <dgm:cxn modelId="{19BFFCD3-1714-46FA-9080-F18AEA73564B}" type="presOf" srcId="{B5A8ED72-ADC0-4105-BD5B-981C5D121022}" destId="{46E0B99D-8C53-4273-9C28-DED2788C8116}" srcOrd="0" destOrd="0" presId="urn:microsoft.com/office/officeart/2005/8/layout/list1"/>
    <dgm:cxn modelId="{C76B00D8-3B58-4A77-99CC-12C39F073AC4}" type="presOf" srcId="{85A6C3B9-2976-4225-802E-A31344D6DB75}" destId="{10DFB397-6EAC-4868-A7D8-5E356A0074CB}" srcOrd="1" destOrd="0" presId="urn:microsoft.com/office/officeart/2005/8/layout/list1"/>
    <dgm:cxn modelId="{C93D4FD9-B75D-4926-AEB3-FF69CDF9683D}" type="presOf" srcId="{A0D264B3-6743-42DA-84B2-FD90FC16C407}" destId="{1F8D48F6-18A2-4305-9B04-C5B8C47C016D}" srcOrd="0" destOrd="1" presId="urn:microsoft.com/office/officeart/2005/8/layout/list1"/>
    <dgm:cxn modelId="{A5FD9FDD-D405-45C0-8088-E9E66268D5C7}" type="presOf" srcId="{85A6C3B9-2976-4225-802E-A31344D6DB75}" destId="{D6CC6527-DBDC-4182-9D76-FB3AF87C1D0A}" srcOrd="0" destOrd="0" presId="urn:microsoft.com/office/officeart/2005/8/layout/list1"/>
    <dgm:cxn modelId="{2193BAF3-D796-404F-865E-DFB138190E52}" srcId="{4404E031-3BCC-40E9-928B-65C0494FE605}" destId="{85A6C3B9-2976-4225-802E-A31344D6DB75}" srcOrd="2" destOrd="0" parTransId="{F694C067-EAC5-4A7E-BFE4-CB3EFBA84DA4}" sibTransId="{5ABFC286-A6E1-4B74-8735-0CC3984D5013}"/>
    <dgm:cxn modelId="{FAB6EDF9-C4AC-4AC4-924E-D4D206A6AD37}" srcId="{B5A8ED72-ADC0-4105-BD5B-981C5D121022}" destId="{172D28F0-9F38-4EF1-8889-869BBF978FEA}" srcOrd="0" destOrd="0" parTransId="{AAD4221F-6322-4B6B-825F-22297F4DB834}" sibTransId="{DECDA316-B9C7-46EE-A051-FA9C4252F03B}"/>
    <dgm:cxn modelId="{92F9A6B3-4D9C-411E-BB71-2558CEA8E95A}" type="presParOf" srcId="{26B88427-E72A-4AF8-B2B2-4F7891B732E3}" destId="{034A1DA1-0654-48B5-9095-66359191817A}" srcOrd="0" destOrd="0" presId="urn:microsoft.com/office/officeart/2005/8/layout/list1"/>
    <dgm:cxn modelId="{6269ED36-CA3E-4151-8FCC-B577EAC167B6}" type="presParOf" srcId="{034A1DA1-0654-48B5-9095-66359191817A}" destId="{1D12BC07-607C-41B7-A87E-97B151ED12CE}" srcOrd="0" destOrd="0" presId="urn:microsoft.com/office/officeart/2005/8/layout/list1"/>
    <dgm:cxn modelId="{C8761B5B-E736-4846-9BBD-0295F6BE0BD5}" type="presParOf" srcId="{034A1DA1-0654-48B5-9095-66359191817A}" destId="{D8F8C3D2-444C-4201-8C2C-DB891A98B00E}" srcOrd="1" destOrd="0" presId="urn:microsoft.com/office/officeart/2005/8/layout/list1"/>
    <dgm:cxn modelId="{5314C685-7DCF-42CA-BC29-030E5B46A508}" type="presParOf" srcId="{26B88427-E72A-4AF8-B2B2-4F7891B732E3}" destId="{DAA3DA5C-973D-4B89-8D45-A517910C9ED1}" srcOrd="1" destOrd="0" presId="urn:microsoft.com/office/officeart/2005/8/layout/list1"/>
    <dgm:cxn modelId="{781B5E80-3BE9-4E6B-ADD3-266CC20CFDCB}" type="presParOf" srcId="{26B88427-E72A-4AF8-B2B2-4F7891B732E3}" destId="{5E7D40B0-3164-436A-8A1B-5CA626A584F5}" srcOrd="2" destOrd="0" presId="urn:microsoft.com/office/officeart/2005/8/layout/list1"/>
    <dgm:cxn modelId="{60EA108B-CD9B-4E39-AB0D-E7231FCE41FA}" type="presParOf" srcId="{26B88427-E72A-4AF8-B2B2-4F7891B732E3}" destId="{B03B990A-2AC3-456C-B226-41E1E35A51BE}" srcOrd="3" destOrd="0" presId="urn:microsoft.com/office/officeart/2005/8/layout/list1"/>
    <dgm:cxn modelId="{CAA03C01-178B-45AB-92F6-35979910C218}" type="presParOf" srcId="{26B88427-E72A-4AF8-B2B2-4F7891B732E3}" destId="{CAB3092A-A9FC-47D1-B84C-CC2AEB144054}" srcOrd="4" destOrd="0" presId="urn:microsoft.com/office/officeart/2005/8/layout/list1"/>
    <dgm:cxn modelId="{3F5451E8-6F30-4F04-9620-DDC6CC4846A9}" type="presParOf" srcId="{CAB3092A-A9FC-47D1-B84C-CC2AEB144054}" destId="{46E0B99D-8C53-4273-9C28-DED2788C8116}" srcOrd="0" destOrd="0" presId="urn:microsoft.com/office/officeart/2005/8/layout/list1"/>
    <dgm:cxn modelId="{6DBFDC1A-0383-41E0-AB0A-DBA63CA1A38E}" type="presParOf" srcId="{CAB3092A-A9FC-47D1-B84C-CC2AEB144054}" destId="{8444E55E-1E12-4D45-8656-6B3F9D9CBD06}" srcOrd="1" destOrd="0" presId="urn:microsoft.com/office/officeart/2005/8/layout/list1"/>
    <dgm:cxn modelId="{08B25EFC-9804-4946-B6EC-67AA05A45853}" type="presParOf" srcId="{26B88427-E72A-4AF8-B2B2-4F7891B732E3}" destId="{8D86B6F6-3F3F-4E46-B0AF-ABD232C3AB7A}" srcOrd="5" destOrd="0" presId="urn:microsoft.com/office/officeart/2005/8/layout/list1"/>
    <dgm:cxn modelId="{D4D092D0-D89A-4DD4-AA6B-4D2B75041D92}" type="presParOf" srcId="{26B88427-E72A-4AF8-B2B2-4F7891B732E3}" destId="{D3ADBB37-E8F4-4371-93DF-A448707F2655}" srcOrd="6" destOrd="0" presId="urn:microsoft.com/office/officeart/2005/8/layout/list1"/>
    <dgm:cxn modelId="{FEA26694-AC6A-4DFF-9116-EF936D339F43}" type="presParOf" srcId="{26B88427-E72A-4AF8-B2B2-4F7891B732E3}" destId="{26ACE51B-BF9D-408F-A5FD-E77E3B7BD5EB}" srcOrd="7" destOrd="0" presId="urn:microsoft.com/office/officeart/2005/8/layout/list1"/>
    <dgm:cxn modelId="{FE3CC5E5-A546-48BF-B8FF-912459D5A6D4}" type="presParOf" srcId="{26B88427-E72A-4AF8-B2B2-4F7891B732E3}" destId="{F9AF85A9-F30E-43E3-A1EF-E984A1018CDC}" srcOrd="8" destOrd="0" presId="urn:microsoft.com/office/officeart/2005/8/layout/list1"/>
    <dgm:cxn modelId="{C5F23741-F9BB-46C5-8FD4-CE6637516772}" type="presParOf" srcId="{F9AF85A9-F30E-43E3-A1EF-E984A1018CDC}" destId="{D6CC6527-DBDC-4182-9D76-FB3AF87C1D0A}" srcOrd="0" destOrd="0" presId="urn:microsoft.com/office/officeart/2005/8/layout/list1"/>
    <dgm:cxn modelId="{26234370-A997-411B-9094-73B5EE5AAD18}" type="presParOf" srcId="{F9AF85A9-F30E-43E3-A1EF-E984A1018CDC}" destId="{10DFB397-6EAC-4868-A7D8-5E356A0074CB}" srcOrd="1" destOrd="0" presId="urn:microsoft.com/office/officeart/2005/8/layout/list1"/>
    <dgm:cxn modelId="{C0938005-1E0D-46FD-9E9D-4BCA9B504BA4}" type="presParOf" srcId="{26B88427-E72A-4AF8-B2B2-4F7891B732E3}" destId="{39142294-3D0F-4493-B5EC-AE5F67140C9D}" srcOrd="9" destOrd="0" presId="urn:microsoft.com/office/officeart/2005/8/layout/list1"/>
    <dgm:cxn modelId="{6B6CF158-F6F5-4D3E-9BD5-920E621855B1}" type="presParOf" srcId="{26B88427-E72A-4AF8-B2B2-4F7891B732E3}" destId="{1F8D48F6-18A2-4305-9B04-C5B8C47C016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2F849E-7034-4376-A570-900BF5CA6186}" type="doc">
      <dgm:prSet loTypeId="urn:microsoft.com/office/officeart/2008/layout/PictureStrips" loCatId="list" qsTypeId="urn:microsoft.com/office/officeart/2005/8/quickstyle/simple1" qsCatId="simple" csTypeId="urn:microsoft.com/office/officeart/2005/8/colors/accent1_2" csCatId="accent1" phldr="1"/>
      <dgm:spPr/>
    </dgm:pt>
    <dgm:pt modelId="{7A061686-3E72-4718-9B82-E869DC996F2C}">
      <dgm:prSet phldrT="[Testo]" custT="1"/>
      <dgm:spPr/>
      <dgm:t>
        <a:bodyPr/>
        <a:lstStyle/>
        <a:p>
          <a:r>
            <a:rPr lang="it-IT" sz="1000" b="1" dirty="0">
              <a:latin typeface="+mn-lt"/>
            </a:rPr>
            <a:t>Costruzione di un framework comune delle competenze</a:t>
          </a:r>
          <a:r>
            <a:rPr lang="it-IT" sz="1000" dirty="0">
              <a:latin typeface="+mn-lt"/>
            </a:rPr>
            <a:t>:</a:t>
          </a:r>
        </a:p>
        <a:p>
          <a:r>
            <a:rPr lang="it-IT" sz="1000" dirty="0">
              <a:latin typeface="+mn-lt"/>
            </a:rPr>
            <a:t>Library dei profili a partire dalla Library degli EELL (</a:t>
          </a:r>
          <a:r>
            <a:rPr lang="it-IT" sz="1000" dirty="0" err="1">
              <a:latin typeface="+mn-lt"/>
            </a:rPr>
            <a:t>Riformattiva</a:t>
          </a:r>
          <a:r>
            <a:rPr lang="it-IT" sz="1000" dirty="0">
              <a:latin typeface="+mn-lt"/>
            </a:rPr>
            <a:t>)</a:t>
          </a:r>
        </a:p>
      </dgm:t>
    </dgm:pt>
    <dgm:pt modelId="{5BD947B4-7F31-40F3-89ED-EB4808E3E658}" type="parTrans" cxnId="{5CCDE064-3F9C-4A89-977C-4BBAAF6529FD}">
      <dgm:prSet/>
      <dgm:spPr/>
      <dgm:t>
        <a:bodyPr/>
        <a:lstStyle/>
        <a:p>
          <a:endParaRPr lang="it-IT" sz="1000">
            <a:latin typeface="+mn-lt"/>
          </a:endParaRPr>
        </a:p>
      </dgm:t>
    </dgm:pt>
    <dgm:pt modelId="{DB3BE63C-C193-4448-97D7-EC481943EFFE}" type="sibTrans" cxnId="{5CCDE064-3F9C-4A89-977C-4BBAAF6529FD}">
      <dgm:prSet/>
      <dgm:spPr/>
      <dgm:t>
        <a:bodyPr/>
        <a:lstStyle/>
        <a:p>
          <a:endParaRPr lang="it-IT" sz="1000">
            <a:latin typeface="+mn-lt"/>
          </a:endParaRPr>
        </a:p>
      </dgm:t>
    </dgm:pt>
    <dgm:pt modelId="{AA236CF0-E7CA-45D4-92A7-3F24E26AC56E}">
      <dgm:prSet phldrT="[Testo]" custT="1"/>
      <dgm:spPr/>
      <dgm:t>
        <a:bodyPr/>
        <a:lstStyle/>
        <a:p>
          <a:endParaRPr lang="it-IT" sz="1000" b="1" dirty="0">
            <a:latin typeface="+mn-lt"/>
          </a:endParaRPr>
        </a:p>
        <a:p>
          <a:r>
            <a:rPr lang="it-IT" sz="1000" b="1" dirty="0">
              <a:latin typeface="+mn-lt"/>
            </a:rPr>
            <a:t>Nuova articolazione del sistema di classificazione del lavoro: Mobilità verticale.</a:t>
          </a:r>
        </a:p>
        <a:p>
          <a:r>
            <a:rPr lang="it-IT" sz="1000" dirty="0">
              <a:latin typeface="+mn-lt"/>
            </a:rPr>
            <a:t>Rafforzamento delle funzioni non dirigenziali, in particolare profili specialistici.</a:t>
          </a:r>
        </a:p>
        <a:p>
          <a:r>
            <a:rPr lang="it-IT" sz="1000" dirty="0">
              <a:latin typeface="+mn-lt"/>
            </a:rPr>
            <a:t>Rafforzamento delle posizioni organizzative</a:t>
          </a:r>
        </a:p>
        <a:p>
          <a:endParaRPr lang="it-IT" sz="1000" dirty="0">
            <a:latin typeface="+mn-lt"/>
          </a:endParaRPr>
        </a:p>
      </dgm:t>
    </dgm:pt>
    <dgm:pt modelId="{282F5B76-25D3-4140-A9E1-68DA913630EE}" type="parTrans" cxnId="{87115136-5B1A-43EB-8CFD-BC4ED4586E7B}">
      <dgm:prSet/>
      <dgm:spPr/>
      <dgm:t>
        <a:bodyPr/>
        <a:lstStyle/>
        <a:p>
          <a:endParaRPr lang="it-IT" sz="1000">
            <a:latin typeface="+mn-lt"/>
          </a:endParaRPr>
        </a:p>
      </dgm:t>
    </dgm:pt>
    <dgm:pt modelId="{0D969A90-DA96-4B8A-A233-DE6214395D4F}" type="sibTrans" cxnId="{87115136-5B1A-43EB-8CFD-BC4ED4586E7B}">
      <dgm:prSet/>
      <dgm:spPr/>
      <dgm:t>
        <a:bodyPr/>
        <a:lstStyle/>
        <a:p>
          <a:endParaRPr lang="it-IT" sz="1000">
            <a:latin typeface="+mn-lt"/>
          </a:endParaRPr>
        </a:p>
      </dgm:t>
    </dgm:pt>
    <dgm:pt modelId="{43783E81-93A1-49ED-8446-466C7CCD0305}">
      <dgm:prSet phldrT="[Testo]" custT="1"/>
      <dgm:spPr/>
      <dgm:t>
        <a:bodyPr/>
        <a:lstStyle/>
        <a:p>
          <a:r>
            <a:rPr lang="it-IT" sz="1000" b="1" dirty="0">
              <a:latin typeface="+mn-lt"/>
            </a:rPr>
            <a:t>Accesso alla Dirigenza</a:t>
          </a:r>
          <a:r>
            <a:rPr lang="it-IT" sz="1000" dirty="0">
              <a:latin typeface="+mn-lt"/>
            </a:rPr>
            <a:t>.</a:t>
          </a:r>
        </a:p>
        <a:p>
          <a:r>
            <a:rPr lang="it-IT" sz="1000" dirty="0">
              <a:latin typeface="+mn-lt"/>
            </a:rPr>
            <a:t>Adozione di un framework di competenze manageriali  e riferite alla policy per creare un mercato unico della dirigenza.</a:t>
          </a:r>
        </a:p>
        <a:p>
          <a:r>
            <a:rPr lang="it-IT" sz="1000" dirty="0">
              <a:latin typeface="+mn-lt"/>
            </a:rPr>
            <a:t>Reclutamento interno  basato su </a:t>
          </a:r>
          <a:r>
            <a:rPr lang="it-IT" sz="1000" dirty="0" err="1">
              <a:latin typeface="+mn-lt"/>
            </a:rPr>
            <a:t>assessment</a:t>
          </a:r>
          <a:r>
            <a:rPr lang="it-IT" sz="1000" dirty="0">
              <a:latin typeface="+mn-lt"/>
            </a:rPr>
            <a:t> dei comportamenti. Reclutamento esterno anche da privati</a:t>
          </a:r>
        </a:p>
      </dgm:t>
    </dgm:pt>
    <dgm:pt modelId="{E62E5ED0-C71F-4236-80E0-324BF2E9AF87}" type="parTrans" cxnId="{E3507FFC-0B11-4877-AD42-BFD1329991E9}">
      <dgm:prSet/>
      <dgm:spPr/>
      <dgm:t>
        <a:bodyPr/>
        <a:lstStyle/>
        <a:p>
          <a:endParaRPr lang="it-IT" sz="1000">
            <a:latin typeface="+mn-lt"/>
          </a:endParaRPr>
        </a:p>
      </dgm:t>
    </dgm:pt>
    <dgm:pt modelId="{B7E1D338-F8D4-4FF2-A837-D3B4F2ED9D71}" type="sibTrans" cxnId="{E3507FFC-0B11-4877-AD42-BFD1329991E9}">
      <dgm:prSet/>
      <dgm:spPr/>
      <dgm:t>
        <a:bodyPr/>
        <a:lstStyle/>
        <a:p>
          <a:endParaRPr lang="it-IT" sz="1000">
            <a:latin typeface="+mn-lt"/>
          </a:endParaRPr>
        </a:p>
      </dgm:t>
    </dgm:pt>
    <dgm:pt modelId="{B8AE5089-BA63-41A7-9D0F-C8F9ACD37F9A}">
      <dgm:prSet phldrT="[Testo]" custT="1"/>
      <dgm:spPr/>
      <dgm:t>
        <a:bodyPr/>
        <a:lstStyle/>
        <a:p>
          <a:r>
            <a:rPr lang="it-IT" sz="1000" b="1" dirty="0">
              <a:latin typeface="+mn-lt"/>
            </a:rPr>
            <a:t>Ruolo della Dirigenza</a:t>
          </a:r>
        </a:p>
        <a:p>
          <a:r>
            <a:rPr lang="it-IT" sz="1000" dirty="0">
              <a:latin typeface="+mn-lt"/>
            </a:rPr>
            <a:t>Revisione del ruolo della Dirigenza verso ruolo unico.</a:t>
          </a:r>
        </a:p>
        <a:p>
          <a:r>
            <a:rPr lang="it-IT" sz="1000" dirty="0">
              <a:latin typeface="+mn-lt"/>
            </a:rPr>
            <a:t>Connessione sempre più forte fra autosviluppo con la valutazione della performance organizzativa. </a:t>
          </a:r>
        </a:p>
        <a:p>
          <a:r>
            <a:rPr lang="it-IT" sz="1000" dirty="0">
              <a:latin typeface="+mn-lt"/>
            </a:rPr>
            <a:t>Rafforzamento del life long learning e messa a punto di sistemi dei crediti formativi</a:t>
          </a:r>
        </a:p>
      </dgm:t>
    </dgm:pt>
    <dgm:pt modelId="{D5A22987-1D0A-40CE-A316-68F2D65C1774}" type="parTrans" cxnId="{9A2018A3-44E4-43E7-BDF2-B9A949222D7F}">
      <dgm:prSet/>
      <dgm:spPr/>
      <dgm:t>
        <a:bodyPr/>
        <a:lstStyle/>
        <a:p>
          <a:endParaRPr lang="it-IT" sz="1000">
            <a:latin typeface="+mn-lt"/>
          </a:endParaRPr>
        </a:p>
      </dgm:t>
    </dgm:pt>
    <dgm:pt modelId="{D6220DB7-5358-4816-B84A-AD2D6CDEE917}" type="sibTrans" cxnId="{9A2018A3-44E4-43E7-BDF2-B9A949222D7F}">
      <dgm:prSet/>
      <dgm:spPr/>
      <dgm:t>
        <a:bodyPr/>
        <a:lstStyle/>
        <a:p>
          <a:endParaRPr lang="it-IT" sz="1000">
            <a:latin typeface="+mn-lt"/>
          </a:endParaRPr>
        </a:p>
      </dgm:t>
    </dgm:pt>
    <dgm:pt modelId="{794A5CD4-E4FD-401A-82CB-66D7FD8DF82C}">
      <dgm:prSet custT="1"/>
      <dgm:spPr/>
      <dgm:t>
        <a:bodyPr/>
        <a:lstStyle/>
        <a:p>
          <a:r>
            <a:rPr lang="it-IT" sz="1000" b="1" dirty="0">
              <a:latin typeface="+mn-lt"/>
            </a:rPr>
            <a:t>Liberalizzazione del mercato del lavoro: Mobilità orizzontale </a:t>
          </a:r>
          <a:r>
            <a:rPr lang="it-IT" sz="1000" dirty="0">
              <a:latin typeface="+mn-lt"/>
            </a:rPr>
            <a:t>garantita dalla amministrazione di origine. Mobilità a tempo e/o assorbimento nel proprio organico </a:t>
          </a:r>
        </a:p>
        <a:p>
          <a:r>
            <a:rPr lang="it-IT" sz="1000" dirty="0">
              <a:latin typeface="+mn-lt"/>
            </a:rPr>
            <a:t>Selezione attraverso colloqui e screening dei talenti  </a:t>
          </a:r>
        </a:p>
      </dgm:t>
    </dgm:pt>
    <dgm:pt modelId="{A656316B-77C4-4C31-93D7-7E37A7C1B018}" type="parTrans" cxnId="{16B37FB3-7D2F-412E-9747-8BD0DC1AA55A}">
      <dgm:prSet/>
      <dgm:spPr/>
      <dgm:t>
        <a:bodyPr/>
        <a:lstStyle/>
        <a:p>
          <a:endParaRPr lang="it-IT" sz="1000">
            <a:latin typeface="+mn-lt"/>
          </a:endParaRPr>
        </a:p>
      </dgm:t>
    </dgm:pt>
    <dgm:pt modelId="{4DD1DD23-2F5D-4DDE-B21D-EBDA04E38A1A}" type="sibTrans" cxnId="{16B37FB3-7D2F-412E-9747-8BD0DC1AA55A}">
      <dgm:prSet/>
      <dgm:spPr/>
      <dgm:t>
        <a:bodyPr/>
        <a:lstStyle/>
        <a:p>
          <a:endParaRPr lang="it-IT" sz="1000">
            <a:latin typeface="+mn-lt"/>
          </a:endParaRPr>
        </a:p>
      </dgm:t>
    </dgm:pt>
    <dgm:pt modelId="{2C91053F-E9F4-4157-90CD-3E37F20B1642}" type="pres">
      <dgm:prSet presAssocID="{AE2F849E-7034-4376-A570-900BF5CA6186}" presName="Name0" presStyleCnt="0">
        <dgm:presLayoutVars>
          <dgm:dir/>
          <dgm:resizeHandles val="exact"/>
        </dgm:presLayoutVars>
      </dgm:prSet>
      <dgm:spPr/>
    </dgm:pt>
    <dgm:pt modelId="{68503575-6009-4FF1-97D8-3793D0580E11}" type="pres">
      <dgm:prSet presAssocID="{7A061686-3E72-4718-9B82-E869DC996F2C}" presName="composite" presStyleCnt="0"/>
      <dgm:spPr/>
    </dgm:pt>
    <dgm:pt modelId="{FE18A8CD-6008-48AF-BF42-822433AEC955}" type="pres">
      <dgm:prSet presAssocID="{7A061686-3E72-4718-9B82-E869DC996F2C}" presName="rect1" presStyleLbl="trAlignAcc1" presStyleIdx="0" presStyleCnt="5" custScaleX="106231" custLinFactNeighborX="-8791" custLinFactNeighborY="-8386">
        <dgm:presLayoutVars>
          <dgm:bulletEnabled val="1"/>
        </dgm:presLayoutVars>
      </dgm:prSet>
      <dgm:spPr/>
    </dgm:pt>
    <dgm:pt modelId="{37F54725-2936-4692-A5B8-B8F53B567961}" type="pres">
      <dgm:prSet presAssocID="{7A061686-3E72-4718-9B82-E869DC996F2C}" presName="rect2" presStyleLbl="fgImgPlace1" presStyleIdx="0" presStyleCnt="5" custScaleX="106145" custLinFactNeighborX="-55035" custLinFactNeighborY="35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Salute mentale contorno"/>
        </a:ext>
      </dgm:extLst>
    </dgm:pt>
    <dgm:pt modelId="{24458FC6-32F4-4571-ADD0-D0FA7AC0A14E}" type="pres">
      <dgm:prSet presAssocID="{DB3BE63C-C193-4448-97D7-EC481943EFFE}" presName="sibTrans" presStyleCnt="0"/>
      <dgm:spPr/>
    </dgm:pt>
    <dgm:pt modelId="{A5916C25-466A-4235-A71D-89F9FBD27E61}" type="pres">
      <dgm:prSet presAssocID="{794A5CD4-E4FD-401A-82CB-66D7FD8DF82C}" presName="composite" presStyleCnt="0"/>
      <dgm:spPr/>
    </dgm:pt>
    <dgm:pt modelId="{C65E620A-8959-40ED-ABA9-D49364614445}" type="pres">
      <dgm:prSet presAssocID="{794A5CD4-E4FD-401A-82CB-66D7FD8DF82C}" presName="rect1" presStyleLbl="trAlignAcc1" presStyleIdx="1" presStyleCnt="5" custScaleX="112331" custLinFactNeighborX="548" custLinFactNeighborY="-9075">
        <dgm:presLayoutVars>
          <dgm:bulletEnabled val="1"/>
        </dgm:presLayoutVars>
      </dgm:prSet>
      <dgm:spPr/>
    </dgm:pt>
    <dgm:pt modelId="{4A3EB0B8-FA4B-4154-AD2F-B7910969457E}" type="pres">
      <dgm:prSet presAssocID="{794A5CD4-E4FD-401A-82CB-66D7FD8DF82C}" presName="rect2" presStyleLbl="fgImgPlace1" presStyleIdx="1" presStyleCnt="5" custLinFactNeighborX="-60775" custLinFactNeighborY="97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Freccia a destra con riempimento a tinta unita"/>
        </a:ext>
      </dgm:extLst>
    </dgm:pt>
    <dgm:pt modelId="{14326D13-B968-4917-A8CD-7B4A166846AB}" type="pres">
      <dgm:prSet presAssocID="{4DD1DD23-2F5D-4DDE-B21D-EBDA04E38A1A}" presName="sibTrans" presStyleCnt="0"/>
      <dgm:spPr/>
    </dgm:pt>
    <dgm:pt modelId="{E6E4574F-F6FE-4D0A-A63D-B042B3A5316C}" type="pres">
      <dgm:prSet presAssocID="{AA236CF0-E7CA-45D4-92A7-3F24E26AC56E}" presName="composite" presStyleCnt="0"/>
      <dgm:spPr/>
    </dgm:pt>
    <dgm:pt modelId="{BA2E238F-3270-4C3F-B08C-E85547C9BB43}" type="pres">
      <dgm:prSet presAssocID="{AA236CF0-E7CA-45D4-92A7-3F24E26AC56E}" presName="rect1" presStyleLbl="trAlignAcc1" presStyleIdx="2" presStyleCnt="5" custScaleX="107469" custScaleY="118928" custLinFactNeighborX="-8187">
        <dgm:presLayoutVars>
          <dgm:bulletEnabled val="1"/>
        </dgm:presLayoutVars>
      </dgm:prSet>
      <dgm:spPr/>
    </dgm:pt>
    <dgm:pt modelId="{7ED0262A-747D-491C-A0D5-7F0D2D8D9BD4}" type="pres">
      <dgm:prSet presAssocID="{AA236CF0-E7CA-45D4-92A7-3F24E26AC56E}" presName="rect2" presStyleLbl="fgImgPlace1" presStyleIdx="2" presStyleCnt="5" custLinFactNeighborX="-58148" custLinFactNeighborY="1870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Freccia in su con riempimento a tinta unita"/>
        </a:ext>
      </dgm:extLst>
    </dgm:pt>
    <dgm:pt modelId="{1E07D2B7-2F1B-4CF8-83FA-791CD611B09A}" type="pres">
      <dgm:prSet presAssocID="{0D969A90-DA96-4B8A-A233-DE6214395D4F}" presName="sibTrans" presStyleCnt="0"/>
      <dgm:spPr/>
    </dgm:pt>
    <dgm:pt modelId="{F8671BBF-DB07-45EA-B08D-DB16618167DD}" type="pres">
      <dgm:prSet presAssocID="{43783E81-93A1-49ED-8446-466C7CCD0305}" presName="composite" presStyleCnt="0"/>
      <dgm:spPr/>
    </dgm:pt>
    <dgm:pt modelId="{44846CF2-3DE3-480F-894D-93A0B393015A}" type="pres">
      <dgm:prSet presAssocID="{43783E81-93A1-49ED-8446-466C7CCD0305}" presName="rect1" presStyleLbl="trAlignAcc1" presStyleIdx="3" presStyleCnt="5" custScaleX="109022" custScaleY="121436">
        <dgm:presLayoutVars>
          <dgm:bulletEnabled val="1"/>
        </dgm:presLayoutVars>
      </dgm:prSet>
      <dgm:spPr/>
    </dgm:pt>
    <dgm:pt modelId="{8D2123DD-A655-4752-AC9B-D0D26A20F4F4}" type="pres">
      <dgm:prSet presAssocID="{43783E81-93A1-49ED-8446-466C7CCD0305}" presName="rect2" presStyleLbl="fgImgPlace1" presStyleIdx="3" presStyleCnt="5" custLinFactNeighborX="-35086" custLinFactNeighborY="1757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Direzione con riempimento a tinta unita"/>
        </a:ext>
      </dgm:extLst>
    </dgm:pt>
    <dgm:pt modelId="{02A6DF9B-49C0-4128-904B-337DDE95D5D7}" type="pres">
      <dgm:prSet presAssocID="{B7E1D338-F8D4-4FF2-A837-D3B4F2ED9D71}" presName="sibTrans" presStyleCnt="0"/>
      <dgm:spPr/>
    </dgm:pt>
    <dgm:pt modelId="{3A44EF70-1F29-4B9F-BA54-F44DED2A93E1}" type="pres">
      <dgm:prSet presAssocID="{B8AE5089-BA63-41A7-9D0F-C8F9ACD37F9A}" presName="composite" presStyleCnt="0"/>
      <dgm:spPr/>
    </dgm:pt>
    <dgm:pt modelId="{236CA18B-1877-4083-8823-C29BAF0051DB}" type="pres">
      <dgm:prSet presAssocID="{B8AE5089-BA63-41A7-9D0F-C8F9ACD37F9A}" presName="rect1" presStyleLbl="trAlignAcc1" presStyleIdx="4" presStyleCnt="5" custScaleX="187966" custScaleY="109172">
        <dgm:presLayoutVars>
          <dgm:bulletEnabled val="1"/>
        </dgm:presLayoutVars>
      </dgm:prSet>
      <dgm:spPr/>
    </dgm:pt>
    <dgm:pt modelId="{CD14BFE0-723D-40C9-9D94-9C84BE2BE382}" type="pres">
      <dgm:prSet presAssocID="{B8AE5089-BA63-41A7-9D0F-C8F9ACD37F9A}" presName="rect2" presStyleLbl="fgImgPlace1" presStyleIdx="4" presStyleCnt="5" custLinFactX="-100000" custLinFactNeighborX="-138214" custLinFactNeighborY="3970"/>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dgm:spPr>
      <dgm:extLst>
        <a:ext uri="{E40237B7-FDA0-4F09-8148-C483321AD2D9}">
          <dgm14:cNvPr xmlns:dgm14="http://schemas.microsoft.com/office/drawing/2010/diagram" id="0" name="" descr="Freccia circolare con riempimento a tinta unita"/>
        </a:ext>
      </dgm:extLst>
    </dgm:pt>
  </dgm:ptLst>
  <dgm:cxnLst>
    <dgm:cxn modelId="{A1BF1100-D800-4A7F-99AB-1FD8DDE1AF8F}" type="presOf" srcId="{794A5CD4-E4FD-401A-82CB-66D7FD8DF82C}" destId="{C65E620A-8959-40ED-ABA9-D49364614445}" srcOrd="0" destOrd="0" presId="urn:microsoft.com/office/officeart/2008/layout/PictureStrips"/>
    <dgm:cxn modelId="{11922708-CABC-44F5-8269-339686F1279D}" type="presOf" srcId="{7A061686-3E72-4718-9B82-E869DC996F2C}" destId="{FE18A8CD-6008-48AF-BF42-822433AEC955}" srcOrd="0" destOrd="0" presId="urn:microsoft.com/office/officeart/2008/layout/PictureStrips"/>
    <dgm:cxn modelId="{388FED2E-B61F-409A-B067-01E693DD1BBA}" type="presOf" srcId="{AE2F849E-7034-4376-A570-900BF5CA6186}" destId="{2C91053F-E9F4-4157-90CD-3E37F20B1642}" srcOrd="0" destOrd="0" presId="urn:microsoft.com/office/officeart/2008/layout/PictureStrips"/>
    <dgm:cxn modelId="{B1758C30-71FD-49BC-A879-12B94A52C2EB}" type="presOf" srcId="{43783E81-93A1-49ED-8446-466C7CCD0305}" destId="{44846CF2-3DE3-480F-894D-93A0B393015A}" srcOrd="0" destOrd="0" presId="urn:microsoft.com/office/officeart/2008/layout/PictureStrips"/>
    <dgm:cxn modelId="{87115136-5B1A-43EB-8CFD-BC4ED4586E7B}" srcId="{AE2F849E-7034-4376-A570-900BF5CA6186}" destId="{AA236CF0-E7CA-45D4-92A7-3F24E26AC56E}" srcOrd="2" destOrd="0" parTransId="{282F5B76-25D3-4140-A9E1-68DA913630EE}" sibTransId="{0D969A90-DA96-4B8A-A233-DE6214395D4F}"/>
    <dgm:cxn modelId="{AC4E9040-C7D1-417B-960D-0F649EBE4E78}" type="presOf" srcId="{B8AE5089-BA63-41A7-9D0F-C8F9ACD37F9A}" destId="{236CA18B-1877-4083-8823-C29BAF0051DB}" srcOrd="0" destOrd="0" presId="urn:microsoft.com/office/officeart/2008/layout/PictureStrips"/>
    <dgm:cxn modelId="{5CCDE064-3F9C-4A89-977C-4BBAAF6529FD}" srcId="{AE2F849E-7034-4376-A570-900BF5CA6186}" destId="{7A061686-3E72-4718-9B82-E869DC996F2C}" srcOrd="0" destOrd="0" parTransId="{5BD947B4-7F31-40F3-89ED-EB4808E3E658}" sibTransId="{DB3BE63C-C193-4448-97D7-EC481943EFFE}"/>
    <dgm:cxn modelId="{9A6DBF57-89A4-4F99-86A2-7F1873C0AB00}" type="presOf" srcId="{AA236CF0-E7CA-45D4-92A7-3F24E26AC56E}" destId="{BA2E238F-3270-4C3F-B08C-E85547C9BB43}" srcOrd="0" destOrd="0" presId="urn:microsoft.com/office/officeart/2008/layout/PictureStrips"/>
    <dgm:cxn modelId="{9A2018A3-44E4-43E7-BDF2-B9A949222D7F}" srcId="{AE2F849E-7034-4376-A570-900BF5CA6186}" destId="{B8AE5089-BA63-41A7-9D0F-C8F9ACD37F9A}" srcOrd="4" destOrd="0" parTransId="{D5A22987-1D0A-40CE-A316-68F2D65C1774}" sibTransId="{D6220DB7-5358-4816-B84A-AD2D6CDEE917}"/>
    <dgm:cxn modelId="{16B37FB3-7D2F-412E-9747-8BD0DC1AA55A}" srcId="{AE2F849E-7034-4376-A570-900BF5CA6186}" destId="{794A5CD4-E4FD-401A-82CB-66D7FD8DF82C}" srcOrd="1" destOrd="0" parTransId="{A656316B-77C4-4C31-93D7-7E37A7C1B018}" sibTransId="{4DD1DD23-2F5D-4DDE-B21D-EBDA04E38A1A}"/>
    <dgm:cxn modelId="{E3507FFC-0B11-4877-AD42-BFD1329991E9}" srcId="{AE2F849E-7034-4376-A570-900BF5CA6186}" destId="{43783E81-93A1-49ED-8446-466C7CCD0305}" srcOrd="3" destOrd="0" parTransId="{E62E5ED0-C71F-4236-80E0-324BF2E9AF87}" sibTransId="{B7E1D338-F8D4-4FF2-A837-D3B4F2ED9D71}"/>
    <dgm:cxn modelId="{2BE5D8A4-8FF5-4B09-B495-450B5B4B0EC3}" type="presParOf" srcId="{2C91053F-E9F4-4157-90CD-3E37F20B1642}" destId="{68503575-6009-4FF1-97D8-3793D0580E11}" srcOrd="0" destOrd="0" presId="urn:microsoft.com/office/officeart/2008/layout/PictureStrips"/>
    <dgm:cxn modelId="{1FABE2BC-51BA-404C-B2A4-2481BE9EA05D}" type="presParOf" srcId="{68503575-6009-4FF1-97D8-3793D0580E11}" destId="{FE18A8CD-6008-48AF-BF42-822433AEC955}" srcOrd="0" destOrd="0" presId="urn:microsoft.com/office/officeart/2008/layout/PictureStrips"/>
    <dgm:cxn modelId="{49232D54-2D66-4B70-95A9-8663C9258CE8}" type="presParOf" srcId="{68503575-6009-4FF1-97D8-3793D0580E11}" destId="{37F54725-2936-4692-A5B8-B8F53B567961}" srcOrd="1" destOrd="0" presId="urn:microsoft.com/office/officeart/2008/layout/PictureStrips"/>
    <dgm:cxn modelId="{5720489D-2CF8-472B-8819-1410948CF5F2}" type="presParOf" srcId="{2C91053F-E9F4-4157-90CD-3E37F20B1642}" destId="{24458FC6-32F4-4571-ADD0-D0FA7AC0A14E}" srcOrd="1" destOrd="0" presId="urn:microsoft.com/office/officeart/2008/layout/PictureStrips"/>
    <dgm:cxn modelId="{4136C402-658A-4428-8965-2385E5861141}" type="presParOf" srcId="{2C91053F-E9F4-4157-90CD-3E37F20B1642}" destId="{A5916C25-466A-4235-A71D-89F9FBD27E61}" srcOrd="2" destOrd="0" presId="urn:microsoft.com/office/officeart/2008/layout/PictureStrips"/>
    <dgm:cxn modelId="{3B6D5206-F1D7-41CF-8283-751B2642B263}" type="presParOf" srcId="{A5916C25-466A-4235-A71D-89F9FBD27E61}" destId="{C65E620A-8959-40ED-ABA9-D49364614445}" srcOrd="0" destOrd="0" presId="urn:microsoft.com/office/officeart/2008/layout/PictureStrips"/>
    <dgm:cxn modelId="{11689C18-2600-43A3-A891-AA59148418E5}" type="presParOf" srcId="{A5916C25-466A-4235-A71D-89F9FBD27E61}" destId="{4A3EB0B8-FA4B-4154-AD2F-B7910969457E}" srcOrd="1" destOrd="0" presId="urn:microsoft.com/office/officeart/2008/layout/PictureStrips"/>
    <dgm:cxn modelId="{F03BC284-758E-4E81-9412-DFF5A91E8E23}" type="presParOf" srcId="{2C91053F-E9F4-4157-90CD-3E37F20B1642}" destId="{14326D13-B968-4917-A8CD-7B4A166846AB}" srcOrd="3" destOrd="0" presId="urn:microsoft.com/office/officeart/2008/layout/PictureStrips"/>
    <dgm:cxn modelId="{8CB52B83-CA64-4714-82A3-B42963714445}" type="presParOf" srcId="{2C91053F-E9F4-4157-90CD-3E37F20B1642}" destId="{E6E4574F-F6FE-4D0A-A63D-B042B3A5316C}" srcOrd="4" destOrd="0" presId="urn:microsoft.com/office/officeart/2008/layout/PictureStrips"/>
    <dgm:cxn modelId="{1B21B707-4BCF-44F3-8751-7AD3CE69F033}" type="presParOf" srcId="{E6E4574F-F6FE-4D0A-A63D-B042B3A5316C}" destId="{BA2E238F-3270-4C3F-B08C-E85547C9BB43}" srcOrd="0" destOrd="0" presId="urn:microsoft.com/office/officeart/2008/layout/PictureStrips"/>
    <dgm:cxn modelId="{DE7CBC03-6E42-4156-860F-A6BADC0D8C9B}" type="presParOf" srcId="{E6E4574F-F6FE-4D0A-A63D-B042B3A5316C}" destId="{7ED0262A-747D-491C-A0D5-7F0D2D8D9BD4}" srcOrd="1" destOrd="0" presId="urn:microsoft.com/office/officeart/2008/layout/PictureStrips"/>
    <dgm:cxn modelId="{F7D5318A-61F5-455A-9D42-8D98307D4088}" type="presParOf" srcId="{2C91053F-E9F4-4157-90CD-3E37F20B1642}" destId="{1E07D2B7-2F1B-4CF8-83FA-791CD611B09A}" srcOrd="5" destOrd="0" presId="urn:microsoft.com/office/officeart/2008/layout/PictureStrips"/>
    <dgm:cxn modelId="{201B1520-34A2-48A0-BA8A-96168EE0B278}" type="presParOf" srcId="{2C91053F-E9F4-4157-90CD-3E37F20B1642}" destId="{F8671BBF-DB07-45EA-B08D-DB16618167DD}" srcOrd="6" destOrd="0" presId="urn:microsoft.com/office/officeart/2008/layout/PictureStrips"/>
    <dgm:cxn modelId="{67B37332-5A93-4AEE-8C36-9E7547269A89}" type="presParOf" srcId="{F8671BBF-DB07-45EA-B08D-DB16618167DD}" destId="{44846CF2-3DE3-480F-894D-93A0B393015A}" srcOrd="0" destOrd="0" presId="urn:microsoft.com/office/officeart/2008/layout/PictureStrips"/>
    <dgm:cxn modelId="{44D6670D-83BC-450A-BDEA-4E036B52023B}" type="presParOf" srcId="{F8671BBF-DB07-45EA-B08D-DB16618167DD}" destId="{8D2123DD-A655-4752-AC9B-D0D26A20F4F4}" srcOrd="1" destOrd="0" presId="urn:microsoft.com/office/officeart/2008/layout/PictureStrips"/>
    <dgm:cxn modelId="{A36202C9-7551-4F96-ACAE-213511022E0A}" type="presParOf" srcId="{2C91053F-E9F4-4157-90CD-3E37F20B1642}" destId="{02A6DF9B-49C0-4128-904B-337DDE95D5D7}" srcOrd="7" destOrd="0" presId="urn:microsoft.com/office/officeart/2008/layout/PictureStrips"/>
    <dgm:cxn modelId="{65DC1D7C-CB64-49AF-8967-9EA496A7FA5B}" type="presParOf" srcId="{2C91053F-E9F4-4157-90CD-3E37F20B1642}" destId="{3A44EF70-1F29-4B9F-BA54-F44DED2A93E1}" srcOrd="8" destOrd="0" presId="urn:microsoft.com/office/officeart/2008/layout/PictureStrips"/>
    <dgm:cxn modelId="{2937DC8C-EE52-4ED3-94DF-69911500610E}" type="presParOf" srcId="{3A44EF70-1F29-4B9F-BA54-F44DED2A93E1}" destId="{236CA18B-1877-4083-8823-C29BAF0051DB}" srcOrd="0" destOrd="0" presId="urn:microsoft.com/office/officeart/2008/layout/PictureStrips"/>
    <dgm:cxn modelId="{C15DAE8E-C0F4-4D95-8EA1-E851DE7E737E}" type="presParOf" srcId="{3A44EF70-1F29-4B9F-BA54-F44DED2A93E1}" destId="{CD14BFE0-723D-40C9-9D94-9C84BE2BE38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37B84A-4348-405E-B82D-1E7E4EA1C3EB}"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it-IT"/>
        </a:p>
      </dgm:t>
    </dgm:pt>
    <dgm:pt modelId="{F54FAD21-8009-43E7-84B6-807F19C9CF49}">
      <dgm:prSet phldrT="[Testo]" custT="1"/>
      <dgm:spPr/>
      <dgm:t>
        <a:bodyPr/>
        <a:lstStyle/>
        <a:p>
          <a:r>
            <a:rPr lang="it-IT" sz="1400" dirty="0"/>
            <a:t>Competenze professionali</a:t>
          </a:r>
        </a:p>
      </dgm:t>
    </dgm:pt>
    <dgm:pt modelId="{C0B53264-2FC1-453D-9457-D2B22ACB3763}" type="parTrans" cxnId="{EA066821-509A-40BB-BD86-2A13D0C5AF7A}">
      <dgm:prSet/>
      <dgm:spPr/>
      <dgm:t>
        <a:bodyPr/>
        <a:lstStyle/>
        <a:p>
          <a:endParaRPr lang="it-IT" sz="1400"/>
        </a:p>
      </dgm:t>
    </dgm:pt>
    <dgm:pt modelId="{8AB01DDA-D95B-4CE8-9123-427B18812EAF}" type="sibTrans" cxnId="{EA066821-509A-40BB-BD86-2A13D0C5AF7A}">
      <dgm:prSet/>
      <dgm:spPr/>
      <dgm:t>
        <a:bodyPr/>
        <a:lstStyle/>
        <a:p>
          <a:endParaRPr lang="it-IT" sz="1400"/>
        </a:p>
      </dgm:t>
    </dgm:pt>
    <dgm:pt modelId="{CA8CC270-A027-4D6E-89FC-5635FFFCABE2}">
      <dgm:prSet phldrT="[Testo]" custT="1"/>
      <dgm:spPr/>
      <dgm:t>
        <a:bodyPr/>
        <a:lstStyle/>
        <a:p>
          <a:pPr algn="just"/>
          <a:r>
            <a:rPr lang="it-IT" sz="1400" dirty="0">
              <a:solidFill>
                <a:srgbClr val="002060"/>
              </a:solidFill>
            </a:rPr>
            <a:t>Capacità e conoscenze tecniche necessarie per presidiare i contenuti lavorativi afferenti l’area professionale</a:t>
          </a:r>
        </a:p>
      </dgm:t>
    </dgm:pt>
    <dgm:pt modelId="{FA293AF8-2908-49EE-B38F-9B39976154FF}" type="parTrans" cxnId="{D335AF67-7661-4CBF-AB87-52CA7CCBE406}">
      <dgm:prSet/>
      <dgm:spPr/>
      <dgm:t>
        <a:bodyPr/>
        <a:lstStyle/>
        <a:p>
          <a:endParaRPr lang="it-IT" sz="1400"/>
        </a:p>
      </dgm:t>
    </dgm:pt>
    <dgm:pt modelId="{B1C36FA6-5C68-44A9-80DE-1D746304F51B}" type="sibTrans" cxnId="{D335AF67-7661-4CBF-AB87-52CA7CCBE406}">
      <dgm:prSet/>
      <dgm:spPr/>
      <dgm:t>
        <a:bodyPr/>
        <a:lstStyle/>
        <a:p>
          <a:endParaRPr lang="it-IT" sz="1400"/>
        </a:p>
      </dgm:t>
    </dgm:pt>
    <dgm:pt modelId="{3548A18B-2A43-4521-8ADE-C70159C60727}">
      <dgm:prSet phldrT="[Testo]" custT="1"/>
      <dgm:spPr/>
      <dgm:t>
        <a:bodyPr/>
        <a:lstStyle/>
        <a:p>
          <a:r>
            <a:rPr lang="it-IT" sz="1400" dirty="0"/>
            <a:t>Competenze specialistiche</a:t>
          </a:r>
        </a:p>
      </dgm:t>
    </dgm:pt>
    <dgm:pt modelId="{3EF5D145-F1C4-46B3-9A3C-CAB98CFFA1CB}" type="parTrans" cxnId="{3470FFE2-7098-4D47-BB76-C29D0F0A32B9}">
      <dgm:prSet/>
      <dgm:spPr/>
      <dgm:t>
        <a:bodyPr/>
        <a:lstStyle/>
        <a:p>
          <a:endParaRPr lang="it-IT" sz="1400"/>
        </a:p>
      </dgm:t>
    </dgm:pt>
    <dgm:pt modelId="{C118FEAD-30C8-41CE-A06E-3021530E045F}" type="sibTrans" cxnId="{3470FFE2-7098-4D47-BB76-C29D0F0A32B9}">
      <dgm:prSet/>
      <dgm:spPr/>
      <dgm:t>
        <a:bodyPr/>
        <a:lstStyle/>
        <a:p>
          <a:endParaRPr lang="it-IT" sz="1400"/>
        </a:p>
      </dgm:t>
    </dgm:pt>
    <dgm:pt modelId="{3ACC4ECD-5E27-4C97-AA57-01891BFA23ED}">
      <dgm:prSet phldrT="[Testo]" custT="1"/>
      <dgm:spPr/>
      <dgm:t>
        <a:bodyPr/>
        <a:lstStyle/>
        <a:p>
          <a:pPr algn="just"/>
          <a:r>
            <a:rPr lang="it-IT" sz="1400" dirty="0">
              <a:solidFill>
                <a:srgbClr val="002060"/>
              </a:solidFill>
            </a:rPr>
            <a:t>Capacità e conoscenze tecniche specialistiche necessarie per presidiare i contenuti afferenti l’ambito organizzativo</a:t>
          </a:r>
          <a:endParaRPr lang="it-IT" sz="1400" b="1" dirty="0">
            <a:solidFill>
              <a:srgbClr val="002060"/>
            </a:solidFill>
          </a:endParaRPr>
        </a:p>
      </dgm:t>
    </dgm:pt>
    <dgm:pt modelId="{6FFDC83E-29BF-4919-A05B-FFE2AAAA0AA2}" type="parTrans" cxnId="{E4123F5F-5623-4C48-A3D5-A5C218663E21}">
      <dgm:prSet/>
      <dgm:spPr/>
      <dgm:t>
        <a:bodyPr/>
        <a:lstStyle/>
        <a:p>
          <a:endParaRPr lang="it-IT" sz="1400"/>
        </a:p>
      </dgm:t>
    </dgm:pt>
    <dgm:pt modelId="{D9237E33-0273-4773-98B5-6A2811364B88}" type="sibTrans" cxnId="{E4123F5F-5623-4C48-A3D5-A5C218663E21}">
      <dgm:prSet/>
      <dgm:spPr/>
      <dgm:t>
        <a:bodyPr/>
        <a:lstStyle/>
        <a:p>
          <a:endParaRPr lang="it-IT" sz="1400"/>
        </a:p>
      </dgm:t>
    </dgm:pt>
    <dgm:pt modelId="{3224716E-5B56-48AD-9997-32D1806E6A5C}">
      <dgm:prSet phldrT="[Testo]" custT="1"/>
      <dgm:spPr/>
      <dgm:t>
        <a:bodyPr/>
        <a:lstStyle/>
        <a:p>
          <a:r>
            <a:rPr lang="it-IT" sz="1400" dirty="0"/>
            <a:t>Competenze comportamentali</a:t>
          </a:r>
        </a:p>
      </dgm:t>
    </dgm:pt>
    <dgm:pt modelId="{7BFEDE81-6DB0-405C-82D9-DC52FFC8CD83}" type="parTrans" cxnId="{1FC417A1-F066-467C-8F14-411D99A6AA6F}">
      <dgm:prSet/>
      <dgm:spPr/>
      <dgm:t>
        <a:bodyPr/>
        <a:lstStyle/>
        <a:p>
          <a:endParaRPr lang="it-IT" sz="1400"/>
        </a:p>
      </dgm:t>
    </dgm:pt>
    <dgm:pt modelId="{F4C34C36-E5C3-4501-BF82-9744E9AFBF0D}" type="sibTrans" cxnId="{1FC417A1-F066-467C-8F14-411D99A6AA6F}">
      <dgm:prSet/>
      <dgm:spPr/>
      <dgm:t>
        <a:bodyPr/>
        <a:lstStyle/>
        <a:p>
          <a:endParaRPr lang="it-IT" sz="1400"/>
        </a:p>
      </dgm:t>
    </dgm:pt>
    <dgm:pt modelId="{DD58E508-2F0F-4B64-9249-5B53667C1F71}">
      <dgm:prSet phldrT="[Testo]" custT="1"/>
      <dgm:spPr/>
      <dgm:t>
        <a:bodyPr/>
        <a:lstStyle/>
        <a:p>
          <a:pPr algn="just"/>
          <a:r>
            <a:rPr lang="it-IT" sz="1400" dirty="0">
              <a:solidFill>
                <a:srgbClr val="002060"/>
              </a:solidFill>
            </a:rPr>
            <a:t>Comportamenti necessari per meglio svolgere i contenuti lavorativi afferenti l’area professionale </a:t>
          </a:r>
          <a:endParaRPr lang="it-IT" sz="1400" b="1" dirty="0">
            <a:solidFill>
              <a:srgbClr val="002060"/>
            </a:solidFill>
          </a:endParaRPr>
        </a:p>
      </dgm:t>
    </dgm:pt>
    <dgm:pt modelId="{A7E86261-7499-4776-BE3B-7C9614BEEF38}" type="sibTrans" cxnId="{1FDD48C1-10F7-48C8-98F6-B1C690AA7DA3}">
      <dgm:prSet/>
      <dgm:spPr/>
      <dgm:t>
        <a:bodyPr/>
        <a:lstStyle/>
        <a:p>
          <a:endParaRPr lang="it-IT" sz="1400"/>
        </a:p>
      </dgm:t>
    </dgm:pt>
    <dgm:pt modelId="{34C64342-2BE9-4FB2-B65C-2FF486C50B70}" type="parTrans" cxnId="{1FDD48C1-10F7-48C8-98F6-B1C690AA7DA3}">
      <dgm:prSet/>
      <dgm:spPr/>
      <dgm:t>
        <a:bodyPr/>
        <a:lstStyle/>
        <a:p>
          <a:endParaRPr lang="it-IT" sz="1400"/>
        </a:p>
      </dgm:t>
    </dgm:pt>
    <dgm:pt modelId="{D02F20C6-97EA-4E3C-848E-27BDC7506D93}" type="pres">
      <dgm:prSet presAssocID="{4137B84A-4348-405E-B82D-1E7E4EA1C3EB}" presName="Name0" presStyleCnt="0">
        <dgm:presLayoutVars>
          <dgm:dir/>
          <dgm:animLvl val="lvl"/>
          <dgm:resizeHandles val="exact"/>
        </dgm:presLayoutVars>
      </dgm:prSet>
      <dgm:spPr/>
    </dgm:pt>
    <dgm:pt modelId="{51ABA655-05C3-4C9C-9968-B49C6EFDD36B}" type="pres">
      <dgm:prSet presAssocID="{F54FAD21-8009-43E7-84B6-807F19C9CF49}" presName="linNode" presStyleCnt="0"/>
      <dgm:spPr/>
    </dgm:pt>
    <dgm:pt modelId="{530BD51A-9641-4B9C-A3BB-4FE1704EA014}" type="pres">
      <dgm:prSet presAssocID="{F54FAD21-8009-43E7-84B6-807F19C9CF49}" presName="parentText" presStyleLbl="node1" presStyleIdx="0" presStyleCnt="3">
        <dgm:presLayoutVars>
          <dgm:chMax val="1"/>
          <dgm:bulletEnabled val="1"/>
        </dgm:presLayoutVars>
      </dgm:prSet>
      <dgm:spPr/>
    </dgm:pt>
    <dgm:pt modelId="{54900768-6CD6-4D41-8F1A-859DF947AC44}" type="pres">
      <dgm:prSet presAssocID="{F54FAD21-8009-43E7-84B6-807F19C9CF49}" presName="descendantText" presStyleLbl="alignAccFollowNode1" presStyleIdx="0" presStyleCnt="3">
        <dgm:presLayoutVars>
          <dgm:bulletEnabled val="1"/>
        </dgm:presLayoutVars>
      </dgm:prSet>
      <dgm:spPr/>
    </dgm:pt>
    <dgm:pt modelId="{434747C2-234E-40FA-9656-A26C22FE5466}" type="pres">
      <dgm:prSet presAssocID="{8AB01DDA-D95B-4CE8-9123-427B18812EAF}" presName="sp" presStyleCnt="0"/>
      <dgm:spPr/>
    </dgm:pt>
    <dgm:pt modelId="{E4776766-8877-4000-B244-CAE881AA0E13}" type="pres">
      <dgm:prSet presAssocID="{3548A18B-2A43-4521-8ADE-C70159C60727}" presName="linNode" presStyleCnt="0"/>
      <dgm:spPr/>
    </dgm:pt>
    <dgm:pt modelId="{576A8AC5-D456-4073-8FFD-A8817E341928}" type="pres">
      <dgm:prSet presAssocID="{3548A18B-2A43-4521-8ADE-C70159C60727}" presName="parentText" presStyleLbl="node1" presStyleIdx="1" presStyleCnt="3" custLinFactNeighborX="-435" custLinFactNeighborY="-638">
        <dgm:presLayoutVars>
          <dgm:chMax val="1"/>
          <dgm:bulletEnabled val="1"/>
        </dgm:presLayoutVars>
      </dgm:prSet>
      <dgm:spPr/>
    </dgm:pt>
    <dgm:pt modelId="{DE5014B7-0470-4196-821B-11BE82C317D5}" type="pres">
      <dgm:prSet presAssocID="{3548A18B-2A43-4521-8ADE-C70159C60727}" presName="descendantText" presStyleLbl="alignAccFollowNode1" presStyleIdx="1" presStyleCnt="3">
        <dgm:presLayoutVars>
          <dgm:bulletEnabled val="1"/>
        </dgm:presLayoutVars>
      </dgm:prSet>
      <dgm:spPr/>
    </dgm:pt>
    <dgm:pt modelId="{1B8065FB-EB43-4A1D-89E6-2718F123D18D}" type="pres">
      <dgm:prSet presAssocID="{C118FEAD-30C8-41CE-A06E-3021530E045F}" presName="sp" presStyleCnt="0"/>
      <dgm:spPr/>
    </dgm:pt>
    <dgm:pt modelId="{04065A3A-A1AE-468B-BC38-2BA365BFF2E5}" type="pres">
      <dgm:prSet presAssocID="{3224716E-5B56-48AD-9997-32D1806E6A5C}" presName="linNode" presStyleCnt="0"/>
      <dgm:spPr/>
    </dgm:pt>
    <dgm:pt modelId="{06438D34-E012-40C5-B530-8100E930861E}" type="pres">
      <dgm:prSet presAssocID="{3224716E-5B56-48AD-9997-32D1806E6A5C}" presName="parentText" presStyleLbl="node1" presStyleIdx="2" presStyleCnt="3">
        <dgm:presLayoutVars>
          <dgm:chMax val="1"/>
          <dgm:bulletEnabled val="1"/>
        </dgm:presLayoutVars>
      </dgm:prSet>
      <dgm:spPr/>
    </dgm:pt>
    <dgm:pt modelId="{24792435-F70C-46D9-AE9A-F43E945189AC}" type="pres">
      <dgm:prSet presAssocID="{3224716E-5B56-48AD-9997-32D1806E6A5C}" presName="descendantText" presStyleLbl="alignAccFollowNode1" presStyleIdx="2" presStyleCnt="3">
        <dgm:presLayoutVars>
          <dgm:bulletEnabled val="1"/>
        </dgm:presLayoutVars>
      </dgm:prSet>
      <dgm:spPr/>
    </dgm:pt>
  </dgm:ptLst>
  <dgm:cxnLst>
    <dgm:cxn modelId="{EA066821-509A-40BB-BD86-2A13D0C5AF7A}" srcId="{4137B84A-4348-405E-B82D-1E7E4EA1C3EB}" destId="{F54FAD21-8009-43E7-84B6-807F19C9CF49}" srcOrd="0" destOrd="0" parTransId="{C0B53264-2FC1-453D-9457-D2B22ACB3763}" sibTransId="{8AB01DDA-D95B-4CE8-9123-427B18812EAF}"/>
    <dgm:cxn modelId="{59D0A029-8D66-4D98-B998-807FDA5C4EE7}" type="presOf" srcId="{3ACC4ECD-5E27-4C97-AA57-01891BFA23ED}" destId="{DE5014B7-0470-4196-821B-11BE82C317D5}" srcOrd="0" destOrd="0" presId="urn:microsoft.com/office/officeart/2005/8/layout/vList5"/>
    <dgm:cxn modelId="{7DB7C530-9F30-43A1-BB0B-0F65FB2A1219}" type="presOf" srcId="{3548A18B-2A43-4521-8ADE-C70159C60727}" destId="{576A8AC5-D456-4073-8FFD-A8817E341928}" srcOrd="0" destOrd="0" presId="urn:microsoft.com/office/officeart/2005/8/layout/vList5"/>
    <dgm:cxn modelId="{E4123F5F-5623-4C48-A3D5-A5C218663E21}" srcId="{3548A18B-2A43-4521-8ADE-C70159C60727}" destId="{3ACC4ECD-5E27-4C97-AA57-01891BFA23ED}" srcOrd="0" destOrd="0" parTransId="{6FFDC83E-29BF-4919-A05B-FFE2AAAA0AA2}" sibTransId="{D9237E33-0273-4773-98B5-6A2811364B88}"/>
    <dgm:cxn modelId="{33E1C045-D50E-4BC2-9E10-1D27298015CF}" type="presOf" srcId="{CA8CC270-A027-4D6E-89FC-5635FFFCABE2}" destId="{54900768-6CD6-4D41-8F1A-859DF947AC44}" srcOrd="0" destOrd="0" presId="urn:microsoft.com/office/officeart/2005/8/layout/vList5"/>
    <dgm:cxn modelId="{D335AF67-7661-4CBF-AB87-52CA7CCBE406}" srcId="{F54FAD21-8009-43E7-84B6-807F19C9CF49}" destId="{CA8CC270-A027-4D6E-89FC-5635FFFCABE2}" srcOrd="0" destOrd="0" parTransId="{FA293AF8-2908-49EE-B38F-9B39976154FF}" sibTransId="{B1C36FA6-5C68-44A9-80DE-1D746304F51B}"/>
    <dgm:cxn modelId="{A323F747-6716-4024-A458-9E16A1A52269}" type="presOf" srcId="{DD58E508-2F0F-4B64-9249-5B53667C1F71}" destId="{24792435-F70C-46D9-AE9A-F43E945189AC}" srcOrd="0" destOrd="0" presId="urn:microsoft.com/office/officeart/2005/8/layout/vList5"/>
    <dgm:cxn modelId="{931E905A-4302-46B2-B96A-9AF1D3091C60}" type="presOf" srcId="{F54FAD21-8009-43E7-84B6-807F19C9CF49}" destId="{530BD51A-9641-4B9C-A3BB-4FE1704EA014}" srcOrd="0" destOrd="0" presId="urn:microsoft.com/office/officeart/2005/8/layout/vList5"/>
    <dgm:cxn modelId="{E3067796-F9ED-4110-B8D0-CA963E9D56C1}" type="presOf" srcId="{3224716E-5B56-48AD-9997-32D1806E6A5C}" destId="{06438D34-E012-40C5-B530-8100E930861E}" srcOrd="0" destOrd="0" presId="urn:microsoft.com/office/officeart/2005/8/layout/vList5"/>
    <dgm:cxn modelId="{1FC417A1-F066-467C-8F14-411D99A6AA6F}" srcId="{4137B84A-4348-405E-B82D-1E7E4EA1C3EB}" destId="{3224716E-5B56-48AD-9997-32D1806E6A5C}" srcOrd="2" destOrd="0" parTransId="{7BFEDE81-6DB0-405C-82D9-DC52FFC8CD83}" sibTransId="{F4C34C36-E5C3-4501-BF82-9744E9AFBF0D}"/>
    <dgm:cxn modelId="{1FDD48C1-10F7-48C8-98F6-B1C690AA7DA3}" srcId="{3224716E-5B56-48AD-9997-32D1806E6A5C}" destId="{DD58E508-2F0F-4B64-9249-5B53667C1F71}" srcOrd="0" destOrd="0" parTransId="{34C64342-2BE9-4FB2-B65C-2FF486C50B70}" sibTransId="{A7E86261-7499-4776-BE3B-7C9614BEEF38}"/>
    <dgm:cxn modelId="{6AEE60D1-D162-48F3-A5E5-DFD2A1419E40}" type="presOf" srcId="{4137B84A-4348-405E-B82D-1E7E4EA1C3EB}" destId="{D02F20C6-97EA-4E3C-848E-27BDC7506D93}" srcOrd="0" destOrd="0" presId="urn:microsoft.com/office/officeart/2005/8/layout/vList5"/>
    <dgm:cxn modelId="{3470FFE2-7098-4D47-BB76-C29D0F0A32B9}" srcId="{4137B84A-4348-405E-B82D-1E7E4EA1C3EB}" destId="{3548A18B-2A43-4521-8ADE-C70159C60727}" srcOrd="1" destOrd="0" parTransId="{3EF5D145-F1C4-46B3-9A3C-CAB98CFFA1CB}" sibTransId="{C118FEAD-30C8-41CE-A06E-3021530E045F}"/>
    <dgm:cxn modelId="{A4086218-57F7-4416-905C-4F0D00A8DE62}" type="presParOf" srcId="{D02F20C6-97EA-4E3C-848E-27BDC7506D93}" destId="{51ABA655-05C3-4C9C-9968-B49C6EFDD36B}" srcOrd="0" destOrd="0" presId="urn:microsoft.com/office/officeart/2005/8/layout/vList5"/>
    <dgm:cxn modelId="{4C306C88-39F1-4DEE-85E3-233A4E498041}" type="presParOf" srcId="{51ABA655-05C3-4C9C-9968-B49C6EFDD36B}" destId="{530BD51A-9641-4B9C-A3BB-4FE1704EA014}" srcOrd="0" destOrd="0" presId="urn:microsoft.com/office/officeart/2005/8/layout/vList5"/>
    <dgm:cxn modelId="{111026C0-CBB1-4E8D-AB4C-BF9276A9BDDC}" type="presParOf" srcId="{51ABA655-05C3-4C9C-9968-B49C6EFDD36B}" destId="{54900768-6CD6-4D41-8F1A-859DF947AC44}" srcOrd="1" destOrd="0" presId="urn:microsoft.com/office/officeart/2005/8/layout/vList5"/>
    <dgm:cxn modelId="{6B982FC5-828E-4E89-A4E1-A94A400FF150}" type="presParOf" srcId="{D02F20C6-97EA-4E3C-848E-27BDC7506D93}" destId="{434747C2-234E-40FA-9656-A26C22FE5466}" srcOrd="1" destOrd="0" presId="urn:microsoft.com/office/officeart/2005/8/layout/vList5"/>
    <dgm:cxn modelId="{BE5216F2-A545-4F0F-89C6-00C54D29A897}" type="presParOf" srcId="{D02F20C6-97EA-4E3C-848E-27BDC7506D93}" destId="{E4776766-8877-4000-B244-CAE881AA0E13}" srcOrd="2" destOrd="0" presId="urn:microsoft.com/office/officeart/2005/8/layout/vList5"/>
    <dgm:cxn modelId="{3864FEDF-F3E8-4777-B797-C19F75D5DA8B}" type="presParOf" srcId="{E4776766-8877-4000-B244-CAE881AA0E13}" destId="{576A8AC5-D456-4073-8FFD-A8817E341928}" srcOrd="0" destOrd="0" presId="urn:microsoft.com/office/officeart/2005/8/layout/vList5"/>
    <dgm:cxn modelId="{84D1B7FA-7944-42E0-883D-E2C8EEE8CB5B}" type="presParOf" srcId="{E4776766-8877-4000-B244-CAE881AA0E13}" destId="{DE5014B7-0470-4196-821B-11BE82C317D5}" srcOrd="1" destOrd="0" presId="urn:microsoft.com/office/officeart/2005/8/layout/vList5"/>
    <dgm:cxn modelId="{D6F73989-C8E0-40E5-A1AA-CA0B299BA2F9}" type="presParOf" srcId="{D02F20C6-97EA-4E3C-848E-27BDC7506D93}" destId="{1B8065FB-EB43-4A1D-89E6-2718F123D18D}" srcOrd="3" destOrd="0" presId="urn:microsoft.com/office/officeart/2005/8/layout/vList5"/>
    <dgm:cxn modelId="{949EBB83-84C9-4C21-A723-944F7B14B16C}" type="presParOf" srcId="{D02F20C6-97EA-4E3C-848E-27BDC7506D93}" destId="{04065A3A-A1AE-468B-BC38-2BA365BFF2E5}" srcOrd="4" destOrd="0" presId="urn:microsoft.com/office/officeart/2005/8/layout/vList5"/>
    <dgm:cxn modelId="{5AB3B7A0-8CB1-4AC4-A6EB-C8A8F044740E}" type="presParOf" srcId="{04065A3A-A1AE-468B-BC38-2BA365BFF2E5}" destId="{06438D34-E012-40C5-B530-8100E930861E}" srcOrd="0" destOrd="0" presId="urn:microsoft.com/office/officeart/2005/8/layout/vList5"/>
    <dgm:cxn modelId="{067DFB3B-2B8E-49CB-82BC-1422EC82BE48}" type="presParOf" srcId="{04065A3A-A1AE-468B-BC38-2BA365BFF2E5}" destId="{24792435-F70C-46D9-AE9A-F43E945189A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8E50B1-E43D-4234-B1AC-04E6D6A7912F}"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it-IT"/>
        </a:p>
      </dgm:t>
    </dgm:pt>
    <dgm:pt modelId="{AD9FE967-A462-4FF4-AF92-1309E53747CD}">
      <dgm:prSet phldrT="[Testo]" custT="1"/>
      <dgm:spPr/>
      <dgm:t>
        <a:bodyPr/>
        <a:lstStyle/>
        <a:p>
          <a:r>
            <a:rPr lang="it-IT" sz="1400" dirty="0"/>
            <a:t>Individuare i processi core</a:t>
          </a:r>
        </a:p>
      </dgm:t>
    </dgm:pt>
    <dgm:pt modelId="{6046DB8F-A226-435E-AEE4-96CD8A17D564}" type="parTrans" cxnId="{AC69964D-5D94-48DA-9580-5AD348A31660}">
      <dgm:prSet/>
      <dgm:spPr/>
      <dgm:t>
        <a:bodyPr/>
        <a:lstStyle/>
        <a:p>
          <a:endParaRPr lang="it-IT" sz="1050"/>
        </a:p>
      </dgm:t>
    </dgm:pt>
    <dgm:pt modelId="{26FADF0F-1D42-430D-9EAB-40A97DE77FFF}" type="sibTrans" cxnId="{AC69964D-5D94-48DA-9580-5AD348A31660}">
      <dgm:prSet/>
      <dgm:spPr/>
      <dgm:t>
        <a:bodyPr/>
        <a:lstStyle/>
        <a:p>
          <a:endParaRPr lang="it-IT" sz="1050"/>
        </a:p>
      </dgm:t>
    </dgm:pt>
    <dgm:pt modelId="{4203FA86-BC8B-449D-8619-019C3E6136D8}">
      <dgm:prSet phldrT="[Testo]" custT="1"/>
      <dgm:spPr/>
      <dgm:t>
        <a:bodyPr/>
        <a:lstStyle/>
        <a:p>
          <a:r>
            <a:rPr lang="it-IT" sz="1200" dirty="0">
              <a:solidFill>
                <a:schemeClr val="tx1"/>
              </a:solidFill>
            </a:rPr>
            <a:t>Analisi strategica</a:t>
          </a:r>
        </a:p>
      </dgm:t>
    </dgm:pt>
    <dgm:pt modelId="{097CDDE1-24E7-4ADA-B26B-2100C503F4E6}" type="parTrans" cxnId="{B9F8F918-AA2A-4253-95E7-5DE1AA2B10CF}">
      <dgm:prSet/>
      <dgm:spPr/>
      <dgm:t>
        <a:bodyPr/>
        <a:lstStyle/>
        <a:p>
          <a:endParaRPr lang="it-IT" sz="1050"/>
        </a:p>
      </dgm:t>
    </dgm:pt>
    <dgm:pt modelId="{CD2FF939-28C6-489E-8A72-638418715244}" type="sibTrans" cxnId="{B9F8F918-AA2A-4253-95E7-5DE1AA2B10CF}">
      <dgm:prSet/>
      <dgm:spPr/>
      <dgm:t>
        <a:bodyPr/>
        <a:lstStyle/>
        <a:p>
          <a:endParaRPr lang="it-IT" sz="1050"/>
        </a:p>
      </dgm:t>
    </dgm:pt>
    <dgm:pt modelId="{00B1642A-C6BF-4DCD-8371-0410B38E9C3C}">
      <dgm:prSet phldrT="[Testo]" custT="1"/>
      <dgm:spPr/>
      <dgm:t>
        <a:bodyPr/>
        <a:lstStyle/>
        <a:p>
          <a:r>
            <a:rPr lang="it-IT" sz="1200" dirty="0">
              <a:solidFill>
                <a:schemeClr val="tx1"/>
              </a:solidFill>
            </a:rPr>
            <a:t>Analisi organizzativa</a:t>
          </a:r>
        </a:p>
      </dgm:t>
    </dgm:pt>
    <dgm:pt modelId="{8301404A-BBBA-48B9-B2DA-B037E940C252}" type="parTrans" cxnId="{467C0DB4-418E-4FCF-AC60-E9889E73B76B}">
      <dgm:prSet/>
      <dgm:spPr/>
      <dgm:t>
        <a:bodyPr/>
        <a:lstStyle/>
        <a:p>
          <a:endParaRPr lang="it-IT" sz="1050"/>
        </a:p>
      </dgm:t>
    </dgm:pt>
    <dgm:pt modelId="{FF397E69-74C8-41B5-856F-9533723FEB3D}" type="sibTrans" cxnId="{467C0DB4-418E-4FCF-AC60-E9889E73B76B}">
      <dgm:prSet/>
      <dgm:spPr/>
      <dgm:t>
        <a:bodyPr/>
        <a:lstStyle/>
        <a:p>
          <a:endParaRPr lang="it-IT" sz="1050"/>
        </a:p>
      </dgm:t>
    </dgm:pt>
    <dgm:pt modelId="{17A2DD52-8CC5-4028-89EE-2DF5E79855F0}">
      <dgm:prSet phldrT="[Testo]" custT="1"/>
      <dgm:spPr/>
      <dgm:t>
        <a:bodyPr/>
        <a:lstStyle/>
        <a:p>
          <a:r>
            <a:rPr lang="it-IT" sz="1400" dirty="0"/>
            <a:t>Osservatorio delle Competenze</a:t>
          </a:r>
        </a:p>
      </dgm:t>
    </dgm:pt>
    <dgm:pt modelId="{60423901-8452-467D-A044-CD3CA2D7F92C}" type="parTrans" cxnId="{C7A06DBD-9934-4370-9D6B-C0AA45F39310}">
      <dgm:prSet/>
      <dgm:spPr/>
      <dgm:t>
        <a:bodyPr/>
        <a:lstStyle/>
        <a:p>
          <a:endParaRPr lang="it-IT" sz="1050"/>
        </a:p>
      </dgm:t>
    </dgm:pt>
    <dgm:pt modelId="{B32833E6-F954-4C76-80BC-1726B45A6200}" type="sibTrans" cxnId="{C7A06DBD-9934-4370-9D6B-C0AA45F39310}">
      <dgm:prSet/>
      <dgm:spPr/>
      <dgm:t>
        <a:bodyPr/>
        <a:lstStyle/>
        <a:p>
          <a:endParaRPr lang="it-IT" sz="1050"/>
        </a:p>
      </dgm:t>
    </dgm:pt>
    <dgm:pt modelId="{A1068725-6126-4591-9E4F-8D3B6AB13638}">
      <dgm:prSet phldrT="[Testo]" custT="1"/>
      <dgm:spPr/>
      <dgm:t>
        <a:bodyPr/>
        <a:lstStyle/>
        <a:p>
          <a:r>
            <a:rPr lang="it-IT" sz="1200" dirty="0">
              <a:solidFill>
                <a:schemeClr val="tx1"/>
              </a:solidFill>
            </a:rPr>
            <a:t>Mappatura delle competenze possedute dalle persone</a:t>
          </a:r>
        </a:p>
      </dgm:t>
    </dgm:pt>
    <dgm:pt modelId="{2817252B-BB52-48F8-8E12-41246031ABB2}" type="parTrans" cxnId="{17EC74F9-BCD8-4237-96AA-17133E9AF0D5}">
      <dgm:prSet/>
      <dgm:spPr/>
      <dgm:t>
        <a:bodyPr/>
        <a:lstStyle/>
        <a:p>
          <a:endParaRPr lang="it-IT" sz="1050"/>
        </a:p>
      </dgm:t>
    </dgm:pt>
    <dgm:pt modelId="{4AF9CC91-8432-4187-9F03-ADC19F337C3A}" type="sibTrans" cxnId="{17EC74F9-BCD8-4237-96AA-17133E9AF0D5}">
      <dgm:prSet/>
      <dgm:spPr/>
      <dgm:t>
        <a:bodyPr/>
        <a:lstStyle/>
        <a:p>
          <a:endParaRPr lang="it-IT" sz="1050"/>
        </a:p>
      </dgm:t>
    </dgm:pt>
    <dgm:pt modelId="{E64099CD-2A37-4861-B578-DC4BF5575E87}">
      <dgm:prSet phldrT="[Testo]" custT="1"/>
      <dgm:spPr/>
      <dgm:t>
        <a:bodyPr/>
        <a:lstStyle/>
        <a:p>
          <a:r>
            <a:rPr lang="it-IT" sz="1400" dirty="0"/>
            <a:t>Sviluppo professionale</a:t>
          </a:r>
        </a:p>
      </dgm:t>
    </dgm:pt>
    <dgm:pt modelId="{66164024-2CAB-4777-A267-640A37C37185}" type="parTrans" cxnId="{0B166B66-80CF-4C1A-9CAA-AF325412B70D}">
      <dgm:prSet/>
      <dgm:spPr/>
      <dgm:t>
        <a:bodyPr/>
        <a:lstStyle/>
        <a:p>
          <a:endParaRPr lang="it-IT" sz="1050"/>
        </a:p>
      </dgm:t>
    </dgm:pt>
    <dgm:pt modelId="{C5CBA650-9E67-49F7-AC3D-251027925311}" type="sibTrans" cxnId="{0B166B66-80CF-4C1A-9CAA-AF325412B70D}">
      <dgm:prSet/>
      <dgm:spPr/>
      <dgm:t>
        <a:bodyPr/>
        <a:lstStyle/>
        <a:p>
          <a:endParaRPr lang="it-IT" sz="1050"/>
        </a:p>
      </dgm:t>
    </dgm:pt>
    <dgm:pt modelId="{1AAE006B-CDB7-43E3-8911-9C6E145BE688}">
      <dgm:prSet phldrT="[Testo]" custT="1"/>
      <dgm:spPr/>
      <dgm:t>
        <a:bodyPr/>
        <a:lstStyle/>
        <a:p>
          <a:r>
            <a:rPr lang="it-IT" sz="1200" dirty="0">
              <a:solidFill>
                <a:schemeClr val="tx1"/>
              </a:solidFill>
            </a:rPr>
            <a:t>Definizione dei Piani formativi</a:t>
          </a:r>
        </a:p>
      </dgm:t>
    </dgm:pt>
    <dgm:pt modelId="{2911E6E9-35FF-48F7-8955-D45067A23A76}" type="parTrans" cxnId="{1BDBD523-ED99-4147-B863-C46DEE20A574}">
      <dgm:prSet/>
      <dgm:spPr/>
      <dgm:t>
        <a:bodyPr/>
        <a:lstStyle/>
        <a:p>
          <a:endParaRPr lang="it-IT" sz="1050"/>
        </a:p>
      </dgm:t>
    </dgm:pt>
    <dgm:pt modelId="{F95A1ED5-9469-4406-B010-8038940B0ED6}" type="sibTrans" cxnId="{1BDBD523-ED99-4147-B863-C46DEE20A574}">
      <dgm:prSet/>
      <dgm:spPr/>
      <dgm:t>
        <a:bodyPr/>
        <a:lstStyle/>
        <a:p>
          <a:endParaRPr lang="it-IT" sz="1050"/>
        </a:p>
      </dgm:t>
    </dgm:pt>
    <dgm:pt modelId="{D04CE671-35B8-4CB8-8B09-5C60BFF2A9CE}">
      <dgm:prSet phldrT="[Testo]" custT="1"/>
      <dgm:spPr/>
      <dgm:t>
        <a:bodyPr/>
        <a:lstStyle/>
        <a:p>
          <a:r>
            <a:rPr lang="it-IT" sz="1200" dirty="0">
              <a:solidFill>
                <a:schemeClr val="tx1"/>
              </a:solidFill>
            </a:rPr>
            <a:t>Definizione mobilità verticale</a:t>
          </a:r>
        </a:p>
      </dgm:t>
    </dgm:pt>
    <dgm:pt modelId="{A55921FB-48C2-4E0E-B838-F6A3DD2DA392}" type="parTrans" cxnId="{8B734DE2-6BA4-48A9-930D-02ED6D2CDA15}">
      <dgm:prSet/>
      <dgm:spPr/>
      <dgm:t>
        <a:bodyPr/>
        <a:lstStyle/>
        <a:p>
          <a:endParaRPr lang="it-IT" sz="1050"/>
        </a:p>
      </dgm:t>
    </dgm:pt>
    <dgm:pt modelId="{6328C164-C089-4FE6-8BA4-9330BB1088F8}" type="sibTrans" cxnId="{8B734DE2-6BA4-48A9-930D-02ED6D2CDA15}">
      <dgm:prSet/>
      <dgm:spPr/>
      <dgm:t>
        <a:bodyPr/>
        <a:lstStyle/>
        <a:p>
          <a:endParaRPr lang="it-IT" sz="1050"/>
        </a:p>
      </dgm:t>
    </dgm:pt>
    <dgm:pt modelId="{5E3F3684-7DCE-47B2-82EF-A2A391FC4916}">
      <dgm:prSet custT="1"/>
      <dgm:spPr/>
      <dgm:t>
        <a:bodyPr/>
        <a:lstStyle/>
        <a:p>
          <a:r>
            <a:rPr lang="it-IT" sz="1400" dirty="0"/>
            <a:t>Definizione dei profili professionali</a:t>
          </a:r>
        </a:p>
      </dgm:t>
    </dgm:pt>
    <dgm:pt modelId="{B911D27A-1AA4-4913-93C6-C7EED24F1499}" type="parTrans" cxnId="{4BD691FE-1AE2-4BA7-B640-F7D26B98F37E}">
      <dgm:prSet/>
      <dgm:spPr/>
      <dgm:t>
        <a:bodyPr/>
        <a:lstStyle/>
        <a:p>
          <a:endParaRPr lang="it-IT" sz="1050"/>
        </a:p>
      </dgm:t>
    </dgm:pt>
    <dgm:pt modelId="{506AFA4E-29F8-4CEB-B80F-3F880DBB08C2}" type="sibTrans" cxnId="{4BD691FE-1AE2-4BA7-B640-F7D26B98F37E}">
      <dgm:prSet/>
      <dgm:spPr/>
      <dgm:t>
        <a:bodyPr/>
        <a:lstStyle/>
        <a:p>
          <a:endParaRPr lang="it-IT" sz="1050"/>
        </a:p>
      </dgm:t>
    </dgm:pt>
    <dgm:pt modelId="{79F48179-0F52-4545-8D77-45EC521ADF5C}">
      <dgm:prSet custT="1"/>
      <dgm:spPr/>
      <dgm:t>
        <a:bodyPr/>
        <a:lstStyle/>
        <a:p>
          <a:r>
            <a:rPr lang="it-IT" sz="1200" dirty="0">
              <a:solidFill>
                <a:schemeClr val="tx1"/>
              </a:solidFill>
            </a:rPr>
            <a:t>Costruzione di un data base delle competenze</a:t>
          </a:r>
        </a:p>
      </dgm:t>
    </dgm:pt>
    <dgm:pt modelId="{DCF1AD80-2C1E-43E7-BAD1-4526026C4921}" type="parTrans" cxnId="{21E9F708-70E6-442C-9A87-1B31F8FBDB51}">
      <dgm:prSet/>
      <dgm:spPr/>
      <dgm:t>
        <a:bodyPr/>
        <a:lstStyle/>
        <a:p>
          <a:endParaRPr lang="it-IT" sz="1050"/>
        </a:p>
      </dgm:t>
    </dgm:pt>
    <dgm:pt modelId="{3AFA49CE-DFE8-419F-8AFB-3CF25AC480B9}" type="sibTrans" cxnId="{21E9F708-70E6-442C-9A87-1B31F8FBDB51}">
      <dgm:prSet/>
      <dgm:spPr/>
      <dgm:t>
        <a:bodyPr/>
        <a:lstStyle/>
        <a:p>
          <a:endParaRPr lang="it-IT" sz="1050"/>
        </a:p>
      </dgm:t>
    </dgm:pt>
    <dgm:pt modelId="{2104BA1A-A4D0-472E-8864-0AE1C435B3EC}">
      <dgm:prSet custT="1"/>
      <dgm:spPr/>
      <dgm:t>
        <a:bodyPr/>
        <a:lstStyle/>
        <a:p>
          <a:r>
            <a:rPr lang="it-IT" sz="1400" dirty="0"/>
            <a:t>Descrizione dei processi core</a:t>
          </a:r>
        </a:p>
      </dgm:t>
    </dgm:pt>
    <dgm:pt modelId="{48199A29-9549-4A82-B6C7-5F3428E9D9BA}" type="parTrans" cxnId="{804D7E2B-23EC-480C-882E-6303C905B9E4}">
      <dgm:prSet/>
      <dgm:spPr/>
      <dgm:t>
        <a:bodyPr/>
        <a:lstStyle/>
        <a:p>
          <a:endParaRPr lang="it-IT" sz="1050"/>
        </a:p>
      </dgm:t>
    </dgm:pt>
    <dgm:pt modelId="{7247AB8D-7AE9-43CF-9E38-63AFA164346F}" type="sibTrans" cxnId="{804D7E2B-23EC-480C-882E-6303C905B9E4}">
      <dgm:prSet/>
      <dgm:spPr/>
      <dgm:t>
        <a:bodyPr/>
        <a:lstStyle/>
        <a:p>
          <a:endParaRPr lang="it-IT" sz="1050"/>
        </a:p>
      </dgm:t>
    </dgm:pt>
    <dgm:pt modelId="{3511CFB5-12AB-4B84-898E-BF05D95714FA}">
      <dgm:prSet custT="1"/>
      <dgm:spPr/>
      <dgm:t>
        <a:bodyPr/>
        <a:lstStyle/>
        <a:p>
          <a:r>
            <a:rPr lang="it-IT" sz="1200" dirty="0">
              <a:solidFill>
                <a:schemeClr val="tx1"/>
              </a:solidFill>
            </a:rPr>
            <a:t>Individuazione dei processi core con cui le </a:t>
          </a:r>
          <a:r>
            <a:rPr lang="it-IT" sz="1200" dirty="0" err="1">
              <a:solidFill>
                <a:schemeClr val="tx1"/>
              </a:solidFill>
            </a:rPr>
            <a:t>macroattività</a:t>
          </a:r>
          <a:r>
            <a:rPr lang="it-IT" sz="1200" dirty="0">
              <a:solidFill>
                <a:schemeClr val="tx1"/>
              </a:solidFill>
            </a:rPr>
            <a:t> si sviluppano </a:t>
          </a:r>
        </a:p>
      </dgm:t>
    </dgm:pt>
    <dgm:pt modelId="{DF4DD89F-66DB-4257-A0F8-70ECFADB9134}" type="parTrans" cxnId="{29CBC5E9-B4D4-4179-BA76-C65A4483CCDD}">
      <dgm:prSet/>
      <dgm:spPr/>
      <dgm:t>
        <a:bodyPr/>
        <a:lstStyle/>
        <a:p>
          <a:endParaRPr lang="it-IT" sz="1050"/>
        </a:p>
      </dgm:t>
    </dgm:pt>
    <dgm:pt modelId="{7E554976-7C0C-471A-8894-7A6F57614E93}" type="sibTrans" cxnId="{29CBC5E9-B4D4-4179-BA76-C65A4483CCDD}">
      <dgm:prSet/>
      <dgm:spPr/>
      <dgm:t>
        <a:bodyPr/>
        <a:lstStyle/>
        <a:p>
          <a:endParaRPr lang="it-IT" sz="1050"/>
        </a:p>
      </dgm:t>
    </dgm:pt>
    <dgm:pt modelId="{DD507E3C-BC92-4AF4-A91C-804AB4493434}">
      <dgm:prSet phldrT="[Testo]" custT="1"/>
      <dgm:spPr/>
      <dgm:t>
        <a:bodyPr/>
        <a:lstStyle/>
        <a:p>
          <a:r>
            <a:rPr lang="it-IT" sz="1200" dirty="0">
              <a:solidFill>
                <a:schemeClr val="tx1"/>
              </a:solidFill>
            </a:rPr>
            <a:t>Mappatura delle </a:t>
          </a:r>
          <a:r>
            <a:rPr lang="it-IT" sz="1200" dirty="0" err="1">
              <a:solidFill>
                <a:schemeClr val="tx1"/>
              </a:solidFill>
            </a:rPr>
            <a:t>macroattività</a:t>
          </a:r>
          <a:r>
            <a:rPr lang="it-IT" sz="1200" dirty="0">
              <a:solidFill>
                <a:schemeClr val="tx1"/>
              </a:solidFill>
            </a:rPr>
            <a:t> caratterizzanti l’organizzazione </a:t>
          </a:r>
        </a:p>
      </dgm:t>
    </dgm:pt>
    <dgm:pt modelId="{8AFC2846-E869-4199-A112-3E8761A88915}" type="parTrans" cxnId="{AE28E379-8D5A-4A4C-B25B-EBF9D054E33D}">
      <dgm:prSet/>
      <dgm:spPr/>
      <dgm:t>
        <a:bodyPr/>
        <a:lstStyle/>
        <a:p>
          <a:endParaRPr lang="it-IT" sz="1050"/>
        </a:p>
      </dgm:t>
    </dgm:pt>
    <dgm:pt modelId="{3C7086C0-CE96-4B19-93B1-6B2AEFB05FA2}" type="sibTrans" cxnId="{AE28E379-8D5A-4A4C-B25B-EBF9D054E33D}">
      <dgm:prSet/>
      <dgm:spPr/>
      <dgm:t>
        <a:bodyPr/>
        <a:lstStyle/>
        <a:p>
          <a:endParaRPr lang="it-IT" sz="1050"/>
        </a:p>
      </dgm:t>
    </dgm:pt>
    <dgm:pt modelId="{5433476E-E5A8-4375-ACF4-F3081067897A}">
      <dgm:prSet custT="1"/>
      <dgm:spPr/>
      <dgm:t>
        <a:bodyPr/>
        <a:lstStyle/>
        <a:p>
          <a:r>
            <a:rPr lang="it-IT" sz="1200" dirty="0">
              <a:solidFill>
                <a:schemeClr val="tx1"/>
              </a:solidFill>
            </a:rPr>
            <a:t>Individuazione e descrizione dei profili professionali in termini di attività distintive, agite competenze e comportamenti organizzativi</a:t>
          </a:r>
        </a:p>
      </dgm:t>
    </dgm:pt>
    <dgm:pt modelId="{68138A4B-C188-4F45-B967-CBBD47FCB5DC}" type="parTrans" cxnId="{4F8AF9FE-51A2-429A-8916-3904E6D2B460}">
      <dgm:prSet/>
      <dgm:spPr/>
      <dgm:t>
        <a:bodyPr/>
        <a:lstStyle/>
        <a:p>
          <a:endParaRPr lang="it-IT" sz="1050"/>
        </a:p>
      </dgm:t>
    </dgm:pt>
    <dgm:pt modelId="{35E646C5-FBDD-4976-841D-C7160EC528B5}" type="sibTrans" cxnId="{4F8AF9FE-51A2-429A-8916-3904E6D2B460}">
      <dgm:prSet/>
      <dgm:spPr/>
      <dgm:t>
        <a:bodyPr/>
        <a:lstStyle/>
        <a:p>
          <a:endParaRPr lang="it-IT" sz="1050"/>
        </a:p>
      </dgm:t>
    </dgm:pt>
    <dgm:pt modelId="{E78219A2-228B-483C-9DDF-14B48DFFEEE0}">
      <dgm:prSet phldrT="[Testo]" custT="1"/>
      <dgm:spPr/>
      <dgm:t>
        <a:bodyPr/>
        <a:lstStyle/>
        <a:p>
          <a:endParaRPr lang="it-IT" sz="1200" dirty="0">
            <a:solidFill>
              <a:schemeClr val="tx1"/>
            </a:solidFill>
          </a:endParaRPr>
        </a:p>
      </dgm:t>
    </dgm:pt>
    <dgm:pt modelId="{8F2DDBED-E985-4511-9F9F-5BC2329EF2AC}" type="parTrans" cxnId="{5BE82B45-E9A4-49CA-8F3E-562D3EE1ED5F}">
      <dgm:prSet/>
      <dgm:spPr/>
      <dgm:t>
        <a:bodyPr/>
        <a:lstStyle/>
        <a:p>
          <a:endParaRPr lang="it-IT" sz="1050"/>
        </a:p>
      </dgm:t>
    </dgm:pt>
    <dgm:pt modelId="{0A2ACB74-26E2-4A57-A119-70005B75678F}" type="sibTrans" cxnId="{5BE82B45-E9A4-49CA-8F3E-562D3EE1ED5F}">
      <dgm:prSet/>
      <dgm:spPr/>
      <dgm:t>
        <a:bodyPr/>
        <a:lstStyle/>
        <a:p>
          <a:endParaRPr lang="it-IT" sz="1050"/>
        </a:p>
      </dgm:t>
    </dgm:pt>
    <dgm:pt modelId="{EA3D887A-C09A-4EA7-AA6C-9355D849D93B}">
      <dgm:prSet phldrT="[Testo]" custT="1"/>
      <dgm:spPr/>
      <dgm:t>
        <a:bodyPr/>
        <a:lstStyle/>
        <a:p>
          <a:r>
            <a:rPr lang="it-IT" sz="1200" dirty="0">
              <a:solidFill>
                <a:schemeClr val="tx1"/>
              </a:solidFill>
            </a:rPr>
            <a:t>Aggiornamento delle competenze agite in ambito lavorativo e non</a:t>
          </a:r>
        </a:p>
      </dgm:t>
    </dgm:pt>
    <dgm:pt modelId="{162458BA-A6D4-4B6D-A912-8ACE609C66DF}" type="parTrans" cxnId="{5438F6F2-8F7B-451F-B8E5-8837F8208AD9}">
      <dgm:prSet/>
      <dgm:spPr/>
      <dgm:t>
        <a:bodyPr/>
        <a:lstStyle/>
        <a:p>
          <a:endParaRPr lang="it-IT" sz="1050"/>
        </a:p>
      </dgm:t>
    </dgm:pt>
    <dgm:pt modelId="{CE751E8D-1EBF-4174-A1E4-8AC27B649EE4}" type="sibTrans" cxnId="{5438F6F2-8F7B-451F-B8E5-8837F8208AD9}">
      <dgm:prSet/>
      <dgm:spPr/>
      <dgm:t>
        <a:bodyPr/>
        <a:lstStyle/>
        <a:p>
          <a:endParaRPr lang="it-IT" sz="1050"/>
        </a:p>
      </dgm:t>
    </dgm:pt>
    <dgm:pt modelId="{ABD03E67-514B-4A58-89D6-524B78DF55A7}">
      <dgm:prSet phldrT="[Testo]" custT="1"/>
      <dgm:spPr/>
      <dgm:t>
        <a:bodyPr/>
        <a:lstStyle/>
        <a:p>
          <a:r>
            <a:rPr lang="it-IT" sz="1200" dirty="0">
              <a:solidFill>
                <a:schemeClr val="tx1"/>
              </a:solidFill>
            </a:rPr>
            <a:t>Integrazione delle risultanze della valutazione della performance</a:t>
          </a:r>
        </a:p>
      </dgm:t>
    </dgm:pt>
    <dgm:pt modelId="{A31533A7-3045-4528-B6BC-71B2A115E8B7}" type="parTrans" cxnId="{291BC1D0-02A1-44B6-A5A3-A71F6720A135}">
      <dgm:prSet/>
      <dgm:spPr/>
      <dgm:t>
        <a:bodyPr/>
        <a:lstStyle/>
        <a:p>
          <a:endParaRPr lang="it-IT" sz="1050"/>
        </a:p>
      </dgm:t>
    </dgm:pt>
    <dgm:pt modelId="{738F4454-EB86-483C-92C4-F81CFB43FF66}" type="sibTrans" cxnId="{291BC1D0-02A1-44B6-A5A3-A71F6720A135}">
      <dgm:prSet/>
      <dgm:spPr/>
      <dgm:t>
        <a:bodyPr/>
        <a:lstStyle/>
        <a:p>
          <a:endParaRPr lang="it-IT" sz="1050"/>
        </a:p>
      </dgm:t>
    </dgm:pt>
    <dgm:pt modelId="{45E31C6D-E8C4-461A-9EF2-DA6452464C6B}">
      <dgm:prSet phldrT="[Testo]" custT="1"/>
      <dgm:spPr/>
      <dgm:t>
        <a:bodyPr/>
        <a:lstStyle/>
        <a:p>
          <a:r>
            <a:rPr lang="it-IT" sz="1200" dirty="0">
              <a:solidFill>
                <a:schemeClr val="tx1"/>
              </a:solidFill>
            </a:rPr>
            <a:t>Integrazione degli esiti dei processi formativi in e extra</a:t>
          </a:r>
        </a:p>
      </dgm:t>
    </dgm:pt>
    <dgm:pt modelId="{C9AD076B-6C54-488E-8B4E-7C029C9C4E04}" type="parTrans" cxnId="{C50F991B-5766-462F-B36F-ABBDF4BD31F1}">
      <dgm:prSet/>
      <dgm:spPr/>
      <dgm:t>
        <a:bodyPr/>
        <a:lstStyle/>
        <a:p>
          <a:endParaRPr lang="it-IT" sz="1050"/>
        </a:p>
      </dgm:t>
    </dgm:pt>
    <dgm:pt modelId="{FE285A00-3C7F-4CEF-AC41-35F3C7CF3C78}" type="sibTrans" cxnId="{C50F991B-5766-462F-B36F-ABBDF4BD31F1}">
      <dgm:prSet/>
      <dgm:spPr/>
      <dgm:t>
        <a:bodyPr/>
        <a:lstStyle/>
        <a:p>
          <a:endParaRPr lang="it-IT" sz="1050"/>
        </a:p>
      </dgm:t>
    </dgm:pt>
    <dgm:pt modelId="{3F12BEFA-B1C2-4718-9717-E163D9F0A8C8}">
      <dgm:prSet phldrT="[Testo]" custT="1"/>
      <dgm:spPr/>
      <dgm:t>
        <a:bodyPr/>
        <a:lstStyle/>
        <a:p>
          <a:r>
            <a:rPr lang="it-IT" sz="1200" dirty="0">
              <a:solidFill>
                <a:schemeClr val="tx1"/>
              </a:solidFill>
            </a:rPr>
            <a:t>Individuazione di azioni organizzative to be</a:t>
          </a:r>
        </a:p>
      </dgm:t>
    </dgm:pt>
    <dgm:pt modelId="{E4C6E9C4-8CA7-4F7F-842D-A04B0257731C}" type="parTrans" cxnId="{1F39A839-7F8A-420C-88D6-4C0210E40FD6}">
      <dgm:prSet/>
      <dgm:spPr/>
      <dgm:t>
        <a:bodyPr/>
        <a:lstStyle/>
        <a:p>
          <a:endParaRPr lang="it-IT" sz="1050"/>
        </a:p>
      </dgm:t>
    </dgm:pt>
    <dgm:pt modelId="{5D58E0F7-638D-4A66-836A-3DB8393147B5}" type="sibTrans" cxnId="{1F39A839-7F8A-420C-88D6-4C0210E40FD6}">
      <dgm:prSet/>
      <dgm:spPr/>
      <dgm:t>
        <a:bodyPr/>
        <a:lstStyle/>
        <a:p>
          <a:endParaRPr lang="it-IT" sz="1050"/>
        </a:p>
      </dgm:t>
    </dgm:pt>
    <dgm:pt modelId="{65B1AD11-8A79-4EAE-AC08-1A255D0412F7}">
      <dgm:prSet phldrT="[Testo]" custT="1"/>
      <dgm:spPr/>
      <dgm:t>
        <a:bodyPr/>
        <a:lstStyle/>
        <a:p>
          <a:r>
            <a:rPr lang="it-IT" sz="1200" dirty="0">
              <a:solidFill>
                <a:schemeClr val="tx1"/>
              </a:solidFill>
            </a:rPr>
            <a:t>Azioni di </a:t>
          </a:r>
          <a:r>
            <a:rPr lang="it-IT" sz="1200" dirty="0" err="1">
              <a:solidFill>
                <a:schemeClr val="tx1"/>
              </a:solidFill>
            </a:rPr>
            <a:t>recruitment</a:t>
          </a:r>
          <a:endParaRPr lang="it-IT" sz="1200" dirty="0">
            <a:solidFill>
              <a:schemeClr val="tx1"/>
            </a:solidFill>
          </a:endParaRPr>
        </a:p>
      </dgm:t>
    </dgm:pt>
    <dgm:pt modelId="{74DA562F-47CB-4134-85F0-CAC5AEA4DE26}" type="parTrans" cxnId="{B3325B97-4DEF-4A94-892B-6F2749F2680A}">
      <dgm:prSet/>
      <dgm:spPr/>
      <dgm:t>
        <a:bodyPr/>
        <a:lstStyle/>
        <a:p>
          <a:endParaRPr lang="it-IT" sz="1050"/>
        </a:p>
      </dgm:t>
    </dgm:pt>
    <dgm:pt modelId="{A655BCBF-02A9-428B-A22E-EB35EDCE3C04}" type="sibTrans" cxnId="{B3325B97-4DEF-4A94-892B-6F2749F2680A}">
      <dgm:prSet/>
      <dgm:spPr/>
      <dgm:t>
        <a:bodyPr/>
        <a:lstStyle/>
        <a:p>
          <a:endParaRPr lang="it-IT" sz="1050"/>
        </a:p>
      </dgm:t>
    </dgm:pt>
    <dgm:pt modelId="{E744DC3D-6795-4BB2-98D1-4FC22CE58C71}">
      <dgm:prSet custT="1"/>
      <dgm:spPr/>
      <dgm:t>
        <a:bodyPr/>
        <a:lstStyle/>
        <a:p>
          <a:r>
            <a:rPr lang="it-IT" sz="1200" dirty="0">
              <a:solidFill>
                <a:schemeClr val="tx1"/>
              </a:solidFill>
            </a:rPr>
            <a:t> Individuazione dei ruoli agiti e delle competenze occorrenti per svolgere quanto richiesto in situazione </a:t>
          </a:r>
        </a:p>
      </dgm:t>
    </dgm:pt>
    <dgm:pt modelId="{C70092C7-3E9D-41D1-BE91-2A9CE8336558}" type="parTrans" cxnId="{7C90D062-07C4-41A3-B141-F11EEA3B6332}">
      <dgm:prSet/>
      <dgm:spPr/>
      <dgm:t>
        <a:bodyPr/>
        <a:lstStyle/>
        <a:p>
          <a:endParaRPr lang="it-IT" sz="1050"/>
        </a:p>
      </dgm:t>
    </dgm:pt>
    <dgm:pt modelId="{7A9A5F04-200D-4793-8133-566C9447660B}" type="sibTrans" cxnId="{7C90D062-07C4-41A3-B141-F11EEA3B6332}">
      <dgm:prSet/>
      <dgm:spPr/>
      <dgm:t>
        <a:bodyPr/>
        <a:lstStyle/>
        <a:p>
          <a:endParaRPr lang="it-IT" sz="1050"/>
        </a:p>
      </dgm:t>
    </dgm:pt>
    <dgm:pt modelId="{6D545242-8BC4-4E40-87A4-24804CCB5EC6}" type="pres">
      <dgm:prSet presAssocID="{578E50B1-E43D-4234-B1AC-04E6D6A7912F}" presName="Name0" presStyleCnt="0">
        <dgm:presLayoutVars>
          <dgm:dir/>
          <dgm:animLvl val="lvl"/>
          <dgm:resizeHandles val="exact"/>
        </dgm:presLayoutVars>
      </dgm:prSet>
      <dgm:spPr/>
    </dgm:pt>
    <dgm:pt modelId="{F46AAE0E-A6B7-486E-B26C-62A90E66638C}" type="pres">
      <dgm:prSet presAssocID="{AD9FE967-A462-4FF4-AF92-1309E53747CD}" presName="linNode" presStyleCnt="0"/>
      <dgm:spPr/>
    </dgm:pt>
    <dgm:pt modelId="{C86C0866-AF08-45C3-9782-E4D3106C9986}" type="pres">
      <dgm:prSet presAssocID="{AD9FE967-A462-4FF4-AF92-1309E53747CD}" presName="parentText" presStyleLbl="node1" presStyleIdx="0" presStyleCnt="5" custLinFactNeighborX="196" custLinFactNeighborY="312">
        <dgm:presLayoutVars>
          <dgm:chMax val="1"/>
          <dgm:bulletEnabled val="1"/>
        </dgm:presLayoutVars>
      </dgm:prSet>
      <dgm:spPr/>
    </dgm:pt>
    <dgm:pt modelId="{3C9F07DD-6BB9-422E-968B-D28B05B0A197}" type="pres">
      <dgm:prSet presAssocID="{AD9FE967-A462-4FF4-AF92-1309E53747CD}" presName="descendantText" presStyleLbl="alignAccFollowNode1" presStyleIdx="0" presStyleCnt="5">
        <dgm:presLayoutVars>
          <dgm:bulletEnabled val="1"/>
        </dgm:presLayoutVars>
      </dgm:prSet>
      <dgm:spPr/>
    </dgm:pt>
    <dgm:pt modelId="{29FFEBDD-3C36-44E4-8F52-32E53BFDDBAD}" type="pres">
      <dgm:prSet presAssocID="{26FADF0F-1D42-430D-9EAB-40A97DE77FFF}" presName="sp" presStyleCnt="0"/>
      <dgm:spPr/>
    </dgm:pt>
    <dgm:pt modelId="{B4D37C64-2744-469B-9094-6C750331BBA2}" type="pres">
      <dgm:prSet presAssocID="{2104BA1A-A4D0-472E-8864-0AE1C435B3EC}" presName="linNode" presStyleCnt="0"/>
      <dgm:spPr/>
    </dgm:pt>
    <dgm:pt modelId="{128B7C0A-B53C-4D70-85D4-4D84135E059A}" type="pres">
      <dgm:prSet presAssocID="{2104BA1A-A4D0-472E-8864-0AE1C435B3EC}" presName="parentText" presStyleLbl="node1" presStyleIdx="1" presStyleCnt="5" custLinFactNeighborX="196" custLinFactNeighborY="312">
        <dgm:presLayoutVars>
          <dgm:chMax val="1"/>
          <dgm:bulletEnabled val="1"/>
        </dgm:presLayoutVars>
      </dgm:prSet>
      <dgm:spPr/>
    </dgm:pt>
    <dgm:pt modelId="{61998AF1-685D-4D91-B1CF-28A529CC39E9}" type="pres">
      <dgm:prSet presAssocID="{2104BA1A-A4D0-472E-8864-0AE1C435B3EC}" presName="descendantText" presStyleLbl="alignAccFollowNode1" presStyleIdx="1" presStyleCnt="5">
        <dgm:presLayoutVars>
          <dgm:bulletEnabled val="1"/>
        </dgm:presLayoutVars>
      </dgm:prSet>
      <dgm:spPr/>
    </dgm:pt>
    <dgm:pt modelId="{B5286065-ABC1-4C10-B537-002CEA18D4DC}" type="pres">
      <dgm:prSet presAssocID="{7247AB8D-7AE9-43CF-9E38-63AFA164346F}" presName="sp" presStyleCnt="0"/>
      <dgm:spPr/>
    </dgm:pt>
    <dgm:pt modelId="{48AC2AE6-2E0D-4E45-95A6-FF6318955E29}" type="pres">
      <dgm:prSet presAssocID="{5E3F3684-7DCE-47B2-82EF-A2A391FC4916}" presName="linNode" presStyleCnt="0"/>
      <dgm:spPr/>
    </dgm:pt>
    <dgm:pt modelId="{7B938E81-0EC7-4496-90B8-FE01E3C98855}" type="pres">
      <dgm:prSet presAssocID="{5E3F3684-7DCE-47B2-82EF-A2A391FC4916}" presName="parentText" presStyleLbl="node1" presStyleIdx="2" presStyleCnt="5" custLinFactNeighborX="196" custLinFactNeighborY="312">
        <dgm:presLayoutVars>
          <dgm:chMax val="1"/>
          <dgm:bulletEnabled val="1"/>
        </dgm:presLayoutVars>
      </dgm:prSet>
      <dgm:spPr/>
    </dgm:pt>
    <dgm:pt modelId="{D3169D28-DD0A-4E55-8733-BC037A54FEE8}" type="pres">
      <dgm:prSet presAssocID="{5E3F3684-7DCE-47B2-82EF-A2A391FC4916}" presName="descendantText" presStyleLbl="alignAccFollowNode1" presStyleIdx="2" presStyleCnt="5">
        <dgm:presLayoutVars>
          <dgm:bulletEnabled val="1"/>
        </dgm:presLayoutVars>
      </dgm:prSet>
      <dgm:spPr/>
    </dgm:pt>
    <dgm:pt modelId="{E55C208A-CAA6-4A1E-BDC3-0B4967157314}" type="pres">
      <dgm:prSet presAssocID="{506AFA4E-29F8-4CEB-B80F-3F880DBB08C2}" presName="sp" presStyleCnt="0"/>
      <dgm:spPr/>
    </dgm:pt>
    <dgm:pt modelId="{B2458D21-3A99-4F92-9550-578A98258F46}" type="pres">
      <dgm:prSet presAssocID="{17A2DD52-8CC5-4028-89EE-2DF5E79855F0}" presName="linNode" presStyleCnt="0"/>
      <dgm:spPr/>
    </dgm:pt>
    <dgm:pt modelId="{A5F3796F-D00B-4775-A6BC-D961F9F30A6A}" type="pres">
      <dgm:prSet presAssocID="{17A2DD52-8CC5-4028-89EE-2DF5E79855F0}" presName="parentText" presStyleLbl="node1" presStyleIdx="3" presStyleCnt="5">
        <dgm:presLayoutVars>
          <dgm:chMax val="1"/>
          <dgm:bulletEnabled val="1"/>
        </dgm:presLayoutVars>
      </dgm:prSet>
      <dgm:spPr/>
    </dgm:pt>
    <dgm:pt modelId="{5BF35A75-6516-47EC-8BDD-5AF6FF16728D}" type="pres">
      <dgm:prSet presAssocID="{17A2DD52-8CC5-4028-89EE-2DF5E79855F0}" presName="descendantText" presStyleLbl="alignAccFollowNode1" presStyleIdx="3" presStyleCnt="5">
        <dgm:presLayoutVars>
          <dgm:bulletEnabled val="1"/>
        </dgm:presLayoutVars>
      </dgm:prSet>
      <dgm:spPr/>
    </dgm:pt>
    <dgm:pt modelId="{F27F9D47-A657-4536-8CBC-D6C6C616B9B2}" type="pres">
      <dgm:prSet presAssocID="{B32833E6-F954-4C76-80BC-1726B45A6200}" presName="sp" presStyleCnt="0"/>
      <dgm:spPr/>
    </dgm:pt>
    <dgm:pt modelId="{E4A86ACF-EAFA-4694-BD20-6FC395E7F52E}" type="pres">
      <dgm:prSet presAssocID="{E64099CD-2A37-4861-B578-DC4BF5575E87}" presName="linNode" presStyleCnt="0"/>
      <dgm:spPr/>
    </dgm:pt>
    <dgm:pt modelId="{FF5F38BA-BD29-4DA3-8039-6B64395DE29A}" type="pres">
      <dgm:prSet presAssocID="{E64099CD-2A37-4861-B578-DC4BF5575E87}" presName="parentText" presStyleLbl="node1" presStyleIdx="4" presStyleCnt="5">
        <dgm:presLayoutVars>
          <dgm:chMax val="1"/>
          <dgm:bulletEnabled val="1"/>
        </dgm:presLayoutVars>
      </dgm:prSet>
      <dgm:spPr/>
    </dgm:pt>
    <dgm:pt modelId="{4C9F6D6D-59D4-473B-8082-5B7F7D918130}" type="pres">
      <dgm:prSet presAssocID="{E64099CD-2A37-4861-B578-DC4BF5575E87}" presName="descendantText" presStyleLbl="alignAccFollowNode1" presStyleIdx="4" presStyleCnt="5">
        <dgm:presLayoutVars>
          <dgm:bulletEnabled val="1"/>
        </dgm:presLayoutVars>
      </dgm:prSet>
      <dgm:spPr/>
    </dgm:pt>
  </dgm:ptLst>
  <dgm:cxnLst>
    <dgm:cxn modelId="{71E0EE02-8751-48BB-8C8D-31D04B2C3339}" type="presOf" srcId="{79F48179-0F52-4545-8D77-45EC521ADF5C}" destId="{D3169D28-DD0A-4E55-8733-BC037A54FEE8}" srcOrd="0" destOrd="0" presId="urn:microsoft.com/office/officeart/2005/8/layout/vList5"/>
    <dgm:cxn modelId="{91B1F907-96E8-4BB0-8EF3-9BD79FE44F2E}" type="presOf" srcId="{D04CE671-35B8-4CB8-8B09-5C60BFF2A9CE}" destId="{4C9F6D6D-59D4-473B-8082-5B7F7D918130}" srcOrd="0" destOrd="2" presId="urn:microsoft.com/office/officeart/2005/8/layout/vList5"/>
    <dgm:cxn modelId="{21E9F708-70E6-442C-9A87-1B31F8FBDB51}" srcId="{5E3F3684-7DCE-47B2-82EF-A2A391FC4916}" destId="{79F48179-0F52-4545-8D77-45EC521ADF5C}" srcOrd="0" destOrd="0" parTransId="{DCF1AD80-2C1E-43E7-BAD1-4526026C4921}" sibTransId="{3AFA49CE-DFE8-419F-8AFB-3CF25AC480B9}"/>
    <dgm:cxn modelId="{B9F8F918-AA2A-4253-95E7-5DE1AA2B10CF}" srcId="{AD9FE967-A462-4FF4-AF92-1309E53747CD}" destId="{4203FA86-BC8B-449D-8619-019C3E6136D8}" srcOrd="0" destOrd="0" parTransId="{097CDDE1-24E7-4ADA-B26B-2100C503F4E6}" sibTransId="{CD2FF939-28C6-489E-8A72-638418715244}"/>
    <dgm:cxn modelId="{C50F991B-5766-462F-B36F-ABBDF4BD31F1}" srcId="{17A2DD52-8CC5-4028-89EE-2DF5E79855F0}" destId="{45E31C6D-E8C4-461A-9EF2-DA6452464C6B}" srcOrd="3" destOrd="0" parTransId="{C9AD076B-6C54-488E-8B4E-7C029C9C4E04}" sibTransId="{FE285A00-3C7F-4CEF-AC41-35F3C7CF3C78}"/>
    <dgm:cxn modelId="{1BDBD523-ED99-4147-B863-C46DEE20A574}" srcId="{E64099CD-2A37-4861-B578-DC4BF5575E87}" destId="{1AAE006B-CDB7-43E3-8911-9C6E145BE688}" srcOrd="0" destOrd="0" parTransId="{2911E6E9-35FF-48F7-8955-D45067A23A76}" sibTransId="{F95A1ED5-9469-4406-B010-8038940B0ED6}"/>
    <dgm:cxn modelId="{804D7E2B-23EC-480C-882E-6303C905B9E4}" srcId="{578E50B1-E43D-4234-B1AC-04E6D6A7912F}" destId="{2104BA1A-A4D0-472E-8864-0AE1C435B3EC}" srcOrd="1" destOrd="0" parTransId="{48199A29-9549-4A82-B6C7-5F3428E9D9BA}" sibTransId="{7247AB8D-7AE9-43CF-9E38-63AFA164346F}"/>
    <dgm:cxn modelId="{4FC9C82C-73A4-45E2-972C-9EA13B33FDC2}" type="presOf" srcId="{4203FA86-BC8B-449D-8619-019C3E6136D8}" destId="{3C9F07DD-6BB9-422E-968B-D28B05B0A197}" srcOrd="0" destOrd="0" presId="urn:microsoft.com/office/officeart/2005/8/layout/vList5"/>
    <dgm:cxn modelId="{16B4612E-C997-4651-9E43-B3735F94E578}" type="presOf" srcId="{5433476E-E5A8-4375-ACF4-F3081067897A}" destId="{D3169D28-DD0A-4E55-8733-BC037A54FEE8}" srcOrd="0" destOrd="1" presId="urn:microsoft.com/office/officeart/2005/8/layout/vList5"/>
    <dgm:cxn modelId="{3D566F36-9B0C-4F97-837D-FAFAD2F56216}" type="presOf" srcId="{ABD03E67-514B-4A58-89D6-524B78DF55A7}" destId="{5BF35A75-6516-47EC-8BDD-5AF6FF16728D}" srcOrd="0" destOrd="2" presId="urn:microsoft.com/office/officeart/2005/8/layout/vList5"/>
    <dgm:cxn modelId="{1F39A839-7F8A-420C-88D6-4C0210E40FD6}" srcId="{E64099CD-2A37-4861-B578-DC4BF5575E87}" destId="{3F12BEFA-B1C2-4718-9717-E163D9F0A8C8}" srcOrd="1" destOrd="0" parTransId="{E4C6E9C4-8CA7-4F7F-842D-A04B0257731C}" sibTransId="{5D58E0F7-638D-4A66-836A-3DB8393147B5}"/>
    <dgm:cxn modelId="{1E6D7F3F-1E2B-4F38-8BEB-2D4730CE696D}" type="presOf" srcId="{E744DC3D-6795-4BB2-98D1-4FC22CE58C71}" destId="{61998AF1-685D-4D91-B1CF-28A529CC39E9}" srcOrd="0" destOrd="1" presId="urn:microsoft.com/office/officeart/2005/8/layout/vList5"/>
    <dgm:cxn modelId="{E33F025D-6066-4CCC-AC77-EF52992DA419}" type="presOf" srcId="{65B1AD11-8A79-4EAE-AC08-1A255D0412F7}" destId="{4C9F6D6D-59D4-473B-8082-5B7F7D918130}" srcOrd="0" destOrd="3" presId="urn:microsoft.com/office/officeart/2005/8/layout/vList5"/>
    <dgm:cxn modelId="{66D6AB5D-F5AC-42CA-9C4D-4FCF646B09AA}" type="presOf" srcId="{45E31C6D-E8C4-461A-9EF2-DA6452464C6B}" destId="{5BF35A75-6516-47EC-8BDD-5AF6FF16728D}" srcOrd="0" destOrd="3" presId="urn:microsoft.com/office/officeart/2005/8/layout/vList5"/>
    <dgm:cxn modelId="{7C90D062-07C4-41A3-B141-F11EEA3B6332}" srcId="{2104BA1A-A4D0-472E-8864-0AE1C435B3EC}" destId="{E744DC3D-6795-4BB2-98D1-4FC22CE58C71}" srcOrd="1" destOrd="0" parTransId="{C70092C7-3E9D-41D1-BE91-2A9CE8336558}" sibTransId="{7A9A5F04-200D-4793-8133-566C9447660B}"/>
    <dgm:cxn modelId="{5BE82B45-E9A4-49CA-8F3E-562D3EE1ED5F}" srcId="{17A2DD52-8CC5-4028-89EE-2DF5E79855F0}" destId="{E78219A2-228B-483C-9DDF-14B48DFFEEE0}" srcOrd="4" destOrd="0" parTransId="{8F2DDBED-E985-4511-9F9F-5BC2329EF2AC}" sibTransId="{0A2ACB74-26E2-4A57-A119-70005B75678F}"/>
    <dgm:cxn modelId="{0B166B66-80CF-4C1A-9CAA-AF325412B70D}" srcId="{578E50B1-E43D-4234-B1AC-04E6D6A7912F}" destId="{E64099CD-2A37-4861-B578-DC4BF5575E87}" srcOrd="4" destOrd="0" parTransId="{66164024-2CAB-4777-A267-640A37C37185}" sibTransId="{C5CBA650-9E67-49F7-AC3D-251027925311}"/>
    <dgm:cxn modelId="{8BB3C54C-667C-4B70-B6BA-D2DE57C380BA}" type="presOf" srcId="{AD9FE967-A462-4FF4-AF92-1309E53747CD}" destId="{C86C0866-AF08-45C3-9782-E4D3106C9986}" srcOrd="0" destOrd="0" presId="urn:microsoft.com/office/officeart/2005/8/layout/vList5"/>
    <dgm:cxn modelId="{012B5B4D-0A93-4611-86D8-099BDF5CBDFD}" type="presOf" srcId="{2104BA1A-A4D0-472E-8864-0AE1C435B3EC}" destId="{128B7C0A-B53C-4D70-85D4-4D84135E059A}" srcOrd="0" destOrd="0" presId="urn:microsoft.com/office/officeart/2005/8/layout/vList5"/>
    <dgm:cxn modelId="{AC69964D-5D94-48DA-9580-5AD348A31660}" srcId="{578E50B1-E43D-4234-B1AC-04E6D6A7912F}" destId="{AD9FE967-A462-4FF4-AF92-1309E53747CD}" srcOrd="0" destOrd="0" parTransId="{6046DB8F-A226-435E-AEE4-96CD8A17D564}" sibTransId="{26FADF0F-1D42-430D-9EAB-40A97DE77FFF}"/>
    <dgm:cxn modelId="{C57C2E51-EBE5-4BF8-B4DE-4E7C2F648C2B}" type="presOf" srcId="{3F12BEFA-B1C2-4718-9717-E163D9F0A8C8}" destId="{4C9F6D6D-59D4-473B-8082-5B7F7D918130}" srcOrd="0" destOrd="1" presId="urn:microsoft.com/office/officeart/2005/8/layout/vList5"/>
    <dgm:cxn modelId="{AE28E379-8D5A-4A4C-B25B-EBF9D054E33D}" srcId="{AD9FE967-A462-4FF4-AF92-1309E53747CD}" destId="{DD507E3C-BC92-4AF4-A91C-804AB4493434}" srcOrd="2" destOrd="0" parTransId="{8AFC2846-E869-4199-A112-3E8761A88915}" sibTransId="{3C7086C0-CE96-4B19-93B1-6B2AEFB05FA2}"/>
    <dgm:cxn modelId="{5AEFBF82-0670-493E-AABA-BC19BAE181A7}" type="presOf" srcId="{E78219A2-228B-483C-9DDF-14B48DFFEEE0}" destId="{5BF35A75-6516-47EC-8BDD-5AF6FF16728D}" srcOrd="0" destOrd="4" presId="urn:microsoft.com/office/officeart/2005/8/layout/vList5"/>
    <dgm:cxn modelId="{D8F37283-D499-4FE6-83CB-6A87A9EDB10F}" type="presOf" srcId="{17A2DD52-8CC5-4028-89EE-2DF5E79855F0}" destId="{A5F3796F-D00B-4775-A6BC-D961F9F30A6A}" srcOrd="0" destOrd="0" presId="urn:microsoft.com/office/officeart/2005/8/layout/vList5"/>
    <dgm:cxn modelId="{BF1BEC96-75A3-414F-8D37-C17C1F034A3C}" type="presOf" srcId="{5E3F3684-7DCE-47B2-82EF-A2A391FC4916}" destId="{7B938E81-0EC7-4496-90B8-FE01E3C98855}" srcOrd="0" destOrd="0" presId="urn:microsoft.com/office/officeart/2005/8/layout/vList5"/>
    <dgm:cxn modelId="{B3325B97-4DEF-4A94-892B-6F2749F2680A}" srcId="{E64099CD-2A37-4861-B578-DC4BF5575E87}" destId="{65B1AD11-8A79-4EAE-AC08-1A255D0412F7}" srcOrd="3" destOrd="0" parTransId="{74DA562F-47CB-4134-85F0-CAC5AEA4DE26}" sibTransId="{A655BCBF-02A9-428B-A22E-EB35EDCE3C04}"/>
    <dgm:cxn modelId="{00CA72A7-4751-47EE-9DA7-34C4A7E7FD21}" type="presOf" srcId="{3511CFB5-12AB-4B84-898E-BF05D95714FA}" destId="{61998AF1-685D-4D91-B1CF-28A529CC39E9}" srcOrd="0" destOrd="0" presId="urn:microsoft.com/office/officeart/2005/8/layout/vList5"/>
    <dgm:cxn modelId="{467C0DB4-418E-4FCF-AC60-E9889E73B76B}" srcId="{AD9FE967-A462-4FF4-AF92-1309E53747CD}" destId="{00B1642A-C6BF-4DCD-8371-0410B38E9C3C}" srcOrd="1" destOrd="0" parTransId="{8301404A-BBBA-48B9-B2DA-B037E940C252}" sibTransId="{FF397E69-74C8-41B5-856F-9533723FEB3D}"/>
    <dgm:cxn modelId="{C7A06DBD-9934-4370-9D6B-C0AA45F39310}" srcId="{578E50B1-E43D-4234-B1AC-04E6D6A7912F}" destId="{17A2DD52-8CC5-4028-89EE-2DF5E79855F0}" srcOrd="3" destOrd="0" parTransId="{60423901-8452-467D-A044-CD3CA2D7F92C}" sibTransId="{B32833E6-F954-4C76-80BC-1726B45A6200}"/>
    <dgm:cxn modelId="{A66D6FC3-640B-407C-A0EB-500AF7964FA0}" type="presOf" srcId="{DD507E3C-BC92-4AF4-A91C-804AB4493434}" destId="{3C9F07DD-6BB9-422E-968B-D28B05B0A197}" srcOrd="0" destOrd="2" presId="urn:microsoft.com/office/officeart/2005/8/layout/vList5"/>
    <dgm:cxn modelId="{291BC1D0-02A1-44B6-A5A3-A71F6720A135}" srcId="{17A2DD52-8CC5-4028-89EE-2DF5E79855F0}" destId="{ABD03E67-514B-4A58-89D6-524B78DF55A7}" srcOrd="2" destOrd="0" parTransId="{A31533A7-3045-4528-B6BC-71B2A115E8B7}" sibTransId="{738F4454-EB86-483C-92C4-F81CFB43FF66}"/>
    <dgm:cxn modelId="{5F2599DD-346A-4326-8968-B05DADC76DC7}" type="presOf" srcId="{A1068725-6126-4591-9E4F-8D3B6AB13638}" destId="{5BF35A75-6516-47EC-8BDD-5AF6FF16728D}" srcOrd="0" destOrd="0" presId="urn:microsoft.com/office/officeart/2005/8/layout/vList5"/>
    <dgm:cxn modelId="{38680ADF-C5F3-47F9-9D8A-0458EB3F2E9E}" type="presOf" srcId="{EA3D887A-C09A-4EA7-AA6C-9355D849D93B}" destId="{5BF35A75-6516-47EC-8BDD-5AF6FF16728D}" srcOrd="0" destOrd="1" presId="urn:microsoft.com/office/officeart/2005/8/layout/vList5"/>
    <dgm:cxn modelId="{8B734DE2-6BA4-48A9-930D-02ED6D2CDA15}" srcId="{E64099CD-2A37-4861-B578-DC4BF5575E87}" destId="{D04CE671-35B8-4CB8-8B09-5C60BFF2A9CE}" srcOrd="2" destOrd="0" parTransId="{A55921FB-48C2-4E0E-B838-F6A3DD2DA392}" sibTransId="{6328C164-C089-4FE6-8BA4-9330BB1088F8}"/>
    <dgm:cxn modelId="{29CBC5E9-B4D4-4179-BA76-C65A4483CCDD}" srcId="{2104BA1A-A4D0-472E-8864-0AE1C435B3EC}" destId="{3511CFB5-12AB-4B84-898E-BF05D95714FA}" srcOrd="0" destOrd="0" parTransId="{DF4DD89F-66DB-4257-A0F8-70ECFADB9134}" sibTransId="{7E554976-7C0C-471A-8894-7A6F57614E93}"/>
    <dgm:cxn modelId="{3E02B4ED-70E6-4BD1-BD5A-05B144847786}" type="presOf" srcId="{1AAE006B-CDB7-43E3-8911-9C6E145BE688}" destId="{4C9F6D6D-59D4-473B-8082-5B7F7D918130}" srcOrd="0" destOrd="0" presId="urn:microsoft.com/office/officeart/2005/8/layout/vList5"/>
    <dgm:cxn modelId="{5FB69EEE-9837-46DA-8EAE-003564F5D1AC}" type="presOf" srcId="{00B1642A-C6BF-4DCD-8371-0410B38E9C3C}" destId="{3C9F07DD-6BB9-422E-968B-D28B05B0A197}" srcOrd="0" destOrd="1" presId="urn:microsoft.com/office/officeart/2005/8/layout/vList5"/>
    <dgm:cxn modelId="{5438F6F2-8F7B-451F-B8E5-8837F8208AD9}" srcId="{17A2DD52-8CC5-4028-89EE-2DF5E79855F0}" destId="{EA3D887A-C09A-4EA7-AA6C-9355D849D93B}" srcOrd="1" destOrd="0" parTransId="{162458BA-A6D4-4B6D-A912-8ACE609C66DF}" sibTransId="{CE751E8D-1EBF-4174-A1E4-8AC27B649EE4}"/>
    <dgm:cxn modelId="{494B2FF5-ECDE-47AA-B3F7-F47479DF4F5E}" type="presOf" srcId="{578E50B1-E43D-4234-B1AC-04E6D6A7912F}" destId="{6D545242-8BC4-4E40-87A4-24804CCB5EC6}" srcOrd="0" destOrd="0" presId="urn:microsoft.com/office/officeart/2005/8/layout/vList5"/>
    <dgm:cxn modelId="{17EC74F9-BCD8-4237-96AA-17133E9AF0D5}" srcId="{17A2DD52-8CC5-4028-89EE-2DF5E79855F0}" destId="{A1068725-6126-4591-9E4F-8D3B6AB13638}" srcOrd="0" destOrd="0" parTransId="{2817252B-BB52-48F8-8E12-41246031ABB2}" sibTransId="{4AF9CC91-8432-4187-9F03-ADC19F337C3A}"/>
    <dgm:cxn modelId="{077154FC-E711-4931-89E9-77A6ADDFB829}" type="presOf" srcId="{E64099CD-2A37-4861-B578-DC4BF5575E87}" destId="{FF5F38BA-BD29-4DA3-8039-6B64395DE29A}" srcOrd="0" destOrd="0" presId="urn:microsoft.com/office/officeart/2005/8/layout/vList5"/>
    <dgm:cxn modelId="{4BD691FE-1AE2-4BA7-B640-F7D26B98F37E}" srcId="{578E50B1-E43D-4234-B1AC-04E6D6A7912F}" destId="{5E3F3684-7DCE-47B2-82EF-A2A391FC4916}" srcOrd="2" destOrd="0" parTransId="{B911D27A-1AA4-4913-93C6-C7EED24F1499}" sibTransId="{506AFA4E-29F8-4CEB-B80F-3F880DBB08C2}"/>
    <dgm:cxn modelId="{4F8AF9FE-51A2-429A-8916-3904E6D2B460}" srcId="{5E3F3684-7DCE-47B2-82EF-A2A391FC4916}" destId="{5433476E-E5A8-4375-ACF4-F3081067897A}" srcOrd="1" destOrd="0" parTransId="{68138A4B-C188-4F45-B967-CBBD47FCB5DC}" sibTransId="{35E646C5-FBDD-4976-841D-C7160EC528B5}"/>
    <dgm:cxn modelId="{BC750C3B-AB90-43CA-B5FA-3D4F0B3D1E72}" type="presParOf" srcId="{6D545242-8BC4-4E40-87A4-24804CCB5EC6}" destId="{F46AAE0E-A6B7-486E-B26C-62A90E66638C}" srcOrd="0" destOrd="0" presId="urn:microsoft.com/office/officeart/2005/8/layout/vList5"/>
    <dgm:cxn modelId="{6B887AF4-CE04-434D-929D-DFA3A71690BE}" type="presParOf" srcId="{F46AAE0E-A6B7-486E-B26C-62A90E66638C}" destId="{C86C0866-AF08-45C3-9782-E4D3106C9986}" srcOrd="0" destOrd="0" presId="urn:microsoft.com/office/officeart/2005/8/layout/vList5"/>
    <dgm:cxn modelId="{9434CA1A-9565-4658-B157-66EBEE531C1A}" type="presParOf" srcId="{F46AAE0E-A6B7-486E-B26C-62A90E66638C}" destId="{3C9F07DD-6BB9-422E-968B-D28B05B0A197}" srcOrd="1" destOrd="0" presId="urn:microsoft.com/office/officeart/2005/8/layout/vList5"/>
    <dgm:cxn modelId="{9854C184-AA13-4CCA-A25C-8F869F1ECCC9}" type="presParOf" srcId="{6D545242-8BC4-4E40-87A4-24804CCB5EC6}" destId="{29FFEBDD-3C36-44E4-8F52-32E53BFDDBAD}" srcOrd="1" destOrd="0" presId="urn:microsoft.com/office/officeart/2005/8/layout/vList5"/>
    <dgm:cxn modelId="{5E369B66-C781-4E5B-B43E-0A599D31696C}" type="presParOf" srcId="{6D545242-8BC4-4E40-87A4-24804CCB5EC6}" destId="{B4D37C64-2744-469B-9094-6C750331BBA2}" srcOrd="2" destOrd="0" presId="urn:microsoft.com/office/officeart/2005/8/layout/vList5"/>
    <dgm:cxn modelId="{8382EDB8-8348-44D1-8500-89B644836999}" type="presParOf" srcId="{B4D37C64-2744-469B-9094-6C750331BBA2}" destId="{128B7C0A-B53C-4D70-85D4-4D84135E059A}" srcOrd="0" destOrd="0" presId="urn:microsoft.com/office/officeart/2005/8/layout/vList5"/>
    <dgm:cxn modelId="{ACC2DC2F-1600-4349-AEA1-91F43C4F5F15}" type="presParOf" srcId="{B4D37C64-2744-469B-9094-6C750331BBA2}" destId="{61998AF1-685D-4D91-B1CF-28A529CC39E9}" srcOrd="1" destOrd="0" presId="urn:microsoft.com/office/officeart/2005/8/layout/vList5"/>
    <dgm:cxn modelId="{2E064FD1-DBD0-4022-8119-4B447888EC97}" type="presParOf" srcId="{6D545242-8BC4-4E40-87A4-24804CCB5EC6}" destId="{B5286065-ABC1-4C10-B537-002CEA18D4DC}" srcOrd="3" destOrd="0" presId="urn:microsoft.com/office/officeart/2005/8/layout/vList5"/>
    <dgm:cxn modelId="{D40080DD-80FA-4E54-B1C6-77FCAC40939A}" type="presParOf" srcId="{6D545242-8BC4-4E40-87A4-24804CCB5EC6}" destId="{48AC2AE6-2E0D-4E45-95A6-FF6318955E29}" srcOrd="4" destOrd="0" presId="urn:microsoft.com/office/officeart/2005/8/layout/vList5"/>
    <dgm:cxn modelId="{277C6A0C-59BD-43A9-A2D1-2CD806AF388E}" type="presParOf" srcId="{48AC2AE6-2E0D-4E45-95A6-FF6318955E29}" destId="{7B938E81-0EC7-4496-90B8-FE01E3C98855}" srcOrd="0" destOrd="0" presId="urn:microsoft.com/office/officeart/2005/8/layout/vList5"/>
    <dgm:cxn modelId="{B938ABEA-F94A-4D0D-9B7C-D5DE3C15AB9F}" type="presParOf" srcId="{48AC2AE6-2E0D-4E45-95A6-FF6318955E29}" destId="{D3169D28-DD0A-4E55-8733-BC037A54FEE8}" srcOrd="1" destOrd="0" presId="urn:microsoft.com/office/officeart/2005/8/layout/vList5"/>
    <dgm:cxn modelId="{56C79D75-148B-4EB6-ADBA-6E90C608DFEE}" type="presParOf" srcId="{6D545242-8BC4-4E40-87A4-24804CCB5EC6}" destId="{E55C208A-CAA6-4A1E-BDC3-0B4967157314}" srcOrd="5" destOrd="0" presId="urn:microsoft.com/office/officeart/2005/8/layout/vList5"/>
    <dgm:cxn modelId="{83CBDEE2-B459-4DEB-A99C-B51F3A60447D}" type="presParOf" srcId="{6D545242-8BC4-4E40-87A4-24804CCB5EC6}" destId="{B2458D21-3A99-4F92-9550-578A98258F46}" srcOrd="6" destOrd="0" presId="urn:microsoft.com/office/officeart/2005/8/layout/vList5"/>
    <dgm:cxn modelId="{9451F0E1-53F0-4465-B829-60174BD9BF4D}" type="presParOf" srcId="{B2458D21-3A99-4F92-9550-578A98258F46}" destId="{A5F3796F-D00B-4775-A6BC-D961F9F30A6A}" srcOrd="0" destOrd="0" presId="urn:microsoft.com/office/officeart/2005/8/layout/vList5"/>
    <dgm:cxn modelId="{CB6BF8D0-FE2B-40C0-9C11-722794AE8B2E}" type="presParOf" srcId="{B2458D21-3A99-4F92-9550-578A98258F46}" destId="{5BF35A75-6516-47EC-8BDD-5AF6FF16728D}" srcOrd="1" destOrd="0" presId="urn:microsoft.com/office/officeart/2005/8/layout/vList5"/>
    <dgm:cxn modelId="{31B8ED25-7AF9-40C4-AE42-410C192195D2}" type="presParOf" srcId="{6D545242-8BC4-4E40-87A4-24804CCB5EC6}" destId="{F27F9D47-A657-4536-8CBC-D6C6C616B9B2}" srcOrd="7" destOrd="0" presId="urn:microsoft.com/office/officeart/2005/8/layout/vList5"/>
    <dgm:cxn modelId="{3637F2F6-DCE7-41A2-9C2E-4FD86DC6F944}" type="presParOf" srcId="{6D545242-8BC4-4E40-87A4-24804CCB5EC6}" destId="{E4A86ACF-EAFA-4694-BD20-6FC395E7F52E}" srcOrd="8" destOrd="0" presId="urn:microsoft.com/office/officeart/2005/8/layout/vList5"/>
    <dgm:cxn modelId="{5AECC924-CAD1-4962-852D-D0165FF164FE}" type="presParOf" srcId="{E4A86ACF-EAFA-4694-BD20-6FC395E7F52E}" destId="{FF5F38BA-BD29-4DA3-8039-6B64395DE29A}" srcOrd="0" destOrd="0" presId="urn:microsoft.com/office/officeart/2005/8/layout/vList5"/>
    <dgm:cxn modelId="{9162B6ED-E961-43CB-8AFA-5475A85C6A25}" type="presParOf" srcId="{E4A86ACF-EAFA-4694-BD20-6FC395E7F52E}" destId="{4C9F6D6D-59D4-473B-8082-5B7F7D91813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6A86E6-4FAC-4880-A1EA-BCBAEFD0324C}" type="doc">
      <dgm:prSet loTypeId="urn:microsoft.com/office/officeart/2005/8/layout/radial6" loCatId="cycle" qsTypeId="urn:microsoft.com/office/officeart/2005/8/quickstyle/simple1" qsCatId="simple" csTypeId="urn:microsoft.com/office/officeart/2005/8/colors/colorful3" csCatId="colorful" phldr="1"/>
      <dgm:spPr/>
      <dgm:t>
        <a:bodyPr/>
        <a:lstStyle/>
        <a:p>
          <a:endParaRPr lang="it-IT"/>
        </a:p>
      </dgm:t>
    </dgm:pt>
    <dgm:pt modelId="{960DE8E0-7DD2-4F5F-A7DE-77D6E01468DB}">
      <dgm:prSet phldrT="[Testo]"/>
      <dgm:spPr/>
      <dgm:t>
        <a:bodyPr/>
        <a:lstStyle/>
        <a:p>
          <a:r>
            <a:rPr lang="it-IT" b="1" dirty="0" err="1"/>
            <a:t>Accountability</a:t>
          </a:r>
          <a:r>
            <a:rPr lang="it-IT" b="1" dirty="0"/>
            <a:t> </a:t>
          </a:r>
          <a:r>
            <a:rPr lang="it-IT" b="1" dirty="0" err="1"/>
            <a:t>complex</a:t>
          </a:r>
          <a:endParaRPr lang="it-IT" b="1" dirty="0"/>
        </a:p>
      </dgm:t>
    </dgm:pt>
    <dgm:pt modelId="{4C76217B-6390-462E-B26A-201E8618B8E3}" type="parTrans" cxnId="{2653848A-B232-48E0-B0C2-CE0518E9223D}">
      <dgm:prSet/>
      <dgm:spPr/>
      <dgm:t>
        <a:bodyPr/>
        <a:lstStyle/>
        <a:p>
          <a:endParaRPr lang="it-IT" b="1"/>
        </a:p>
      </dgm:t>
    </dgm:pt>
    <dgm:pt modelId="{FA6DDF90-7C78-48B6-BFAB-59F281B0552A}" type="sibTrans" cxnId="{2653848A-B232-48E0-B0C2-CE0518E9223D}">
      <dgm:prSet/>
      <dgm:spPr/>
      <dgm:t>
        <a:bodyPr/>
        <a:lstStyle/>
        <a:p>
          <a:endParaRPr lang="it-IT" b="1"/>
        </a:p>
      </dgm:t>
    </dgm:pt>
    <dgm:pt modelId="{C1641C07-FB4A-4926-AD9C-E67C71D88EFC}">
      <dgm:prSet phldrT="[Testo]"/>
      <dgm:spPr/>
      <dgm:t>
        <a:bodyPr/>
        <a:lstStyle/>
        <a:p>
          <a:r>
            <a:rPr lang="it-IT" b="1" dirty="0"/>
            <a:t>Dimensione delle politiche</a:t>
          </a:r>
        </a:p>
      </dgm:t>
    </dgm:pt>
    <dgm:pt modelId="{132FDDF0-A274-4BC9-B549-843E225221B0}" type="parTrans" cxnId="{7B46BD87-F253-48E6-A56B-8DDB5D19437A}">
      <dgm:prSet/>
      <dgm:spPr/>
      <dgm:t>
        <a:bodyPr/>
        <a:lstStyle/>
        <a:p>
          <a:endParaRPr lang="it-IT" b="1"/>
        </a:p>
      </dgm:t>
    </dgm:pt>
    <dgm:pt modelId="{7BE5AAAF-9F30-4A83-AAAD-7577AA4FDA07}" type="sibTrans" cxnId="{7B46BD87-F253-48E6-A56B-8DDB5D19437A}">
      <dgm:prSet/>
      <dgm:spPr/>
      <dgm:t>
        <a:bodyPr/>
        <a:lstStyle/>
        <a:p>
          <a:endParaRPr lang="it-IT" b="1"/>
        </a:p>
      </dgm:t>
    </dgm:pt>
    <dgm:pt modelId="{6B7937A8-B91C-4C6A-BD69-051958310965}">
      <dgm:prSet phldrT="[Testo]"/>
      <dgm:spPr>
        <a:solidFill>
          <a:schemeClr val="tx2">
            <a:lumMod val="40000"/>
            <a:lumOff val="60000"/>
          </a:schemeClr>
        </a:solidFill>
      </dgm:spPr>
      <dgm:t>
        <a:bodyPr/>
        <a:lstStyle/>
        <a:p>
          <a:r>
            <a:rPr lang="it-IT" b="1" dirty="0">
              <a:solidFill>
                <a:schemeClr val="bg2">
                  <a:lumMod val="10000"/>
                </a:schemeClr>
              </a:solidFill>
            </a:rPr>
            <a:t>Dimensione </a:t>
          </a:r>
        </a:p>
        <a:p>
          <a:r>
            <a:rPr lang="it-IT" b="1" dirty="0">
              <a:solidFill>
                <a:schemeClr val="bg2">
                  <a:lumMod val="10000"/>
                </a:schemeClr>
              </a:solidFill>
            </a:rPr>
            <a:t>finanziaria</a:t>
          </a:r>
        </a:p>
      </dgm:t>
    </dgm:pt>
    <dgm:pt modelId="{0163FCBA-DD08-4EFE-AB9D-BE230A923E7E}" type="parTrans" cxnId="{B4678A97-F3A8-4647-A1FD-C755F6220E94}">
      <dgm:prSet/>
      <dgm:spPr/>
      <dgm:t>
        <a:bodyPr/>
        <a:lstStyle/>
        <a:p>
          <a:endParaRPr lang="it-IT" b="1"/>
        </a:p>
      </dgm:t>
    </dgm:pt>
    <dgm:pt modelId="{958B9007-C155-4AD2-AC88-A61FB5D50F7E}" type="sibTrans" cxnId="{B4678A97-F3A8-4647-A1FD-C755F6220E94}">
      <dgm:prSet/>
      <dgm:spPr>
        <a:solidFill>
          <a:schemeClr val="tx2">
            <a:lumMod val="40000"/>
            <a:lumOff val="60000"/>
          </a:schemeClr>
        </a:solidFill>
      </dgm:spPr>
      <dgm:t>
        <a:bodyPr/>
        <a:lstStyle/>
        <a:p>
          <a:endParaRPr lang="it-IT" b="1"/>
        </a:p>
      </dgm:t>
    </dgm:pt>
    <dgm:pt modelId="{4B3BF015-C36E-4157-8C0C-9DBA4F49F8B0}">
      <dgm:prSet phldrT="[Testo]"/>
      <dgm:spPr/>
      <dgm:t>
        <a:bodyPr/>
        <a:lstStyle/>
        <a:p>
          <a:r>
            <a:rPr lang="it-IT" b="1" dirty="0"/>
            <a:t>Dimensione</a:t>
          </a:r>
        </a:p>
        <a:p>
          <a:r>
            <a:rPr lang="it-IT" b="1" dirty="0"/>
            <a:t>organizzativa</a:t>
          </a:r>
        </a:p>
      </dgm:t>
    </dgm:pt>
    <dgm:pt modelId="{CD8A39C8-6340-437A-AADF-CB3F3E68A340}" type="parTrans" cxnId="{E65A7278-268C-4DF4-A565-5F30326570DF}">
      <dgm:prSet/>
      <dgm:spPr/>
      <dgm:t>
        <a:bodyPr/>
        <a:lstStyle/>
        <a:p>
          <a:endParaRPr lang="it-IT" b="1"/>
        </a:p>
      </dgm:t>
    </dgm:pt>
    <dgm:pt modelId="{4441F7FF-0375-4BDA-9339-162F688F7687}" type="sibTrans" cxnId="{E65A7278-268C-4DF4-A565-5F30326570DF}">
      <dgm:prSet/>
      <dgm:spPr/>
      <dgm:t>
        <a:bodyPr/>
        <a:lstStyle/>
        <a:p>
          <a:endParaRPr lang="it-IT" b="1"/>
        </a:p>
      </dgm:t>
    </dgm:pt>
    <dgm:pt modelId="{3BEACCE1-5C80-40C6-A8E8-9EE889ECC3EE}">
      <dgm:prSet phldrT="[Testo]"/>
      <dgm:spPr>
        <a:solidFill>
          <a:schemeClr val="accent6">
            <a:lumMod val="60000"/>
            <a:lumOff val="40000"/>
          </a:schemeClr>
        </a:solidFill>
      </dgm:spPr>
      <dgm:t>
        <a:bodyPr/>
        <a:lstStyle/>
        <a:p>
          <a:r>
            <a:rPr lang="it-IT" b="1" dirty="0"/>
            <a:t>Dimensione professionale</a:t>
          </a:r>
        </a:p>
      </dgm:t>
    </dgm:pt>
    <dgm:pt modelId="{0A5A97D4-B92C-45A1-A5EA-24F4E4D74F38}" type="parTrans" cxnId="{36897F47-B242-4351-B9F3-8370E3AE7B77}">
      <dgm:prSet/>
      <dgm:spPr/>
      <dgm:t>
        <a:bodyPr/>
        <a:lstStyle/>
        <a:p>
          <a:endParaRPr lang="it-IT" b="1"/>
        </a:p>
      </dgm:t>
    </dgm:pt>
    <dgm:pt modelId="{7921CF66-EDAF-4049-BF23-E468580ED071}" type="sibTrans" cxnId="{36897F47-B242-4351-B9F3-8370E3AE7B77}">
      <dgm:prSet/>
      <dgm:spPr>
        <a:solidFill>
          <a:schemeClr val="accent6">
            <a:lumMod val="60000"/>
            <a:lumOff val="40000"/>
          </a:schemeClr>
        </a:solidFill>
      </dgm:spPr>
      <dgm:t>
        <a:bodyPr/>
        <a:lstStyle/>
        <a:p>
          <a:endParaRPr lang="it-IT" b="1"/>
        </a:p>
      </dgm:t>
    </dgm:pt>
    <dgm:pt modelId="{ADAD4795-8ADC-4627-8FB1-30E77C8BD458}">
      <dgm:prSet custT="1"/>
      <dgm:spPr>
        <a:solidFill>
          <a:schemeClr val="bg2">
            <a:lumMod val="50000"/>
          </a:schemeClr>
        </a:solidFill>
      </dgm:spPr>
      <dgm:t>
        <a:bodyPr/>
        <a:lstStyle/>
        <a:p>
          <a:r>
            <a:rPr lang="it-IT" sz="1000" b="1" dirty="0"/>
            <a:t>Capitale intellettuale</a:t>
          </a:r>
        </a:p>
      </dgm:t>
    </dgm:pt>
    <dgm:pt modelId="{BA054DC0-69BA-4E6D-AFCD-CFA1EB7AA610}" type="parTrans" cxnId="{063FAF77-A786-4EC2-8F2B-B080A13D3CC4}">
      <dgm:prSet/>
      <dgm:spPr/>
      <dgm:t>
        <a:bodyPr/>
        <a:lstStyle/>
        <a:p>
          <a:endParaRPr lang="it-IT" b="1"/>
        </a:p>
      </dgm:t>
    </dgm:pt>
    <dgm:pt modelId="{82170C5A-7C7F-454C-9290-71F0A64B6D4C}" type="sibTrans" cxnId="{063FAF77-A786-4EC2-8F2B-B080A13D3CC4}">
      <dgm:prSet/>
      <dgm:spPr>
        <a:solidFill>
          <a:schemeClr val="bg2">
            <a:lumMod val="50000"/>
          </a:schemeClr>
        </a:solidFill>
      </dgm:spPr>
      <dgm:t>
        <a:bodyPr/>
        <a:lstStyle/>
        <a:p>
          <a:endParaRPr lang="it-IT" b="1"/>
        </a:p>
      </dgm:t>
    </dgm:pt>
    <dgm:pt modelId="{E83AD13C-BF8A-4DAB-845B-0E08A72AF4FD}" type="pres">
      <dgm:prSet presAssocID="{076A86E6-4FAC-4880-A1EA-BCBAEFD0324C}" presName="Name0" presStyleCnt="0">
        <dgm:presLayoutVars>
          <dgm:chMax val="1"/>
          <dgm:dir/>
          <dgm:animLvl val="ctr"/>
          <dgm:resizeHandles val="exact"/>
        </dgm:presLayoutVars>
      </dgm:prSet>
      <dgm:spPr/>
    </dgm:pt>
    <dgm:pt modelId="{85A424F6-8F5E-47B0-8BCF-BA64C4EC1D7C}" type="pres">
      <dgm:prSet presAssocID="{960DE8E0-7DD2-4F5F-A7DE-77D6E01468DB}" presName="centerShape" presStyleLbl="node0" presStyleIdx="0" presStyleCnt="1" custLinFactNeighborX="-831"/>
      <dgm:spPr/>
    </dgm:pt>
    <dgm:pt modelId="{06B4B16B-4C12-4115-AF51-1CA7DD05BBAB}" type="pres">
      <dgm:prSet presAssocID="{C1641C07-FB4A-4926-AD9C-E67C71D88EFC}" presName="node" presStyleLbl="node1" presStyleIdx="0" presStyleCnt="5">
        <dgm:presLayoutVars>
          <dgm:bulletEnabled val="1"/>
        </dgm:presLayoutVars>
      </dgm:prSet>
      <dgm:spPr/>
    </dgm:pt>
    <dgm:pt modelId="{8AC4044A-2D24-4BD1-A450-283EE3BAA207}" type="pres">
      <dgm:prSet presAssocID="{C1641C07-FB4A-4926-AD9C-E67C71D88EFC}" presName="dummy" presStyleCnt="0"/>
      <dgm:spPr/>
    </dgm:pt>
    <dgm:pt modelId="{5181F888-1881-458B-AA20-013491BEC2A8}" type="pres">
      <dgm:prSet presAssocID="{7BE5AAAF-9F30-4A83-AAAD-7577AA4FDA07}" presName="sibTrans" presStyleLbl="sibTrans2D1" presStyleIdx="0" presStyleCnt="5"/>
      <dgm:spPr/>
    </dgm:pt>
    <dgm:pt modelId="{87C01787-8667-4E26-B2D3-CC9934A63955}" type="pres">
      <dgm:prSet presAssocID="{6B7937A8-B91C-4C6A-BD69-051958310965}" presName="node" presStyleLbl="node1" presStyleIdx="1" presStyleCnt="5" custRadScaleRad="106728" custRadScaleInc="4874">
        <dgm:presLayoutVars>
          <dgm:bulletEnabled val="1"/>
        </dgm:presLayoutVars>
      </dgm:prSet>
      <dgm:spPr/>
    </dgm:pt>
    <dgm:pt modelId="{A64D9EE0-0D8C-4CBB-B664-F5BFD000C7D4}" type="pres">
      <dgm:prSet presAssocID="{6B7937A8-B91C-4C6A-BD69-051958310965}" presName="dummy" presStyleCnt="0"/>
      <dgm:spPr/>
    </dgm:pt>
    <dgm:pt modelId="{88DDEFE1-5BBF-4FAF-A1BF-D37BB76B04B8}" type="pres">
      <dgm:prSet presAssocID="{958B9007-C155-4AD2-AC88-A61FB5D50F7E}" presName="sibTrans" presStyleLbl="sibTrans2D1" presStyleIdx="1" presStyleCnt="5"/>
      <dgm:spPr/>
    </dgm:pt>
    <dgm:pt modelId="{7E9C7B26-01FA-4B6C-8793-9C79AF811A75}" type="pres">
      <dgm:prSet presAssocID="{4B3BF015-C36E-4157-8C0C-9DBA4F49F8B0}" presName="node" presStyleLbl="node1" presStyleIdx="2" presStyleCnt="5" custRadScaleRad="103858" custRadScaleInc="-11806">
        <dgm:presLayoutVars>
          <dgm:bulletEnabled val="1"/>
        </dgm:presLayoutVars>
      </dgm:prSet>
      <dgm:spPr/>
    </dgm:pt>
    <dgm:pt modelId="{0CCECC1F-8ED5-4CBD-BDC2-4D5659988545}" type="pres">
      <dgm:prSet presAssocID="{4B3BF015-C36E-4157-8C0C-9DBA4F49F8B0}" presName="dummy" presStyleCnt="0"/>
      <dgm:spPr/>
    </dgm:pt>
    <dgm:pt modelId="{67560B3D-A8A9-4760-96DA-337E173EF880}" type="pres">
      <dgm:prSet presAssocID="{4441F7FF-0375-4BDA-9339-162F688F7687}" presName="sibTrans" presStyleLbl="sibTrans2D1" presStyleIdx="2" presStyleCnt="5"/>
      <dgm:spPr/>
    </dgm:pt>
    <dgm:pt modelId="{53C52733-3ED8-4B24-A129-2B8C87649B46}" type="pres">
      <dgm:prSet presAssocID="{3BEACCE1-5C80-40C6-A8E8-9EE889ECC3EE}" presName="node" presStyleLbl="node1" presStyleIdx="3" presStyleCnt="5" custRadScaleRad="102544" custRadScaleInc="7969">
        <dgm:presLayoutVars>
          <dgm:bulletEnabled val="1"/>
        </dgm:presLayoutVars>
      </dgm:prSet>
      <dgm:spPr/>
    </dgm:pt>
    <dgm:pt modelId="{2F1568D2-0BA8-456A-A63F-D23E73513AD0}" type="pres">
      <dgm:prSet presAssocID="{3BEACCE1-5C80-40C6-A8E8-9EE889ECC3EE}" presName="dummy" presStyleCnt="0"/>
      <dgm:spPr/>
    </dgm:pt>
    <dgm:pt modelId="{064390B6-6112-4367-A4A0-B42CB3EC6096}" type="pres">
      <dgm:prSet presAssocID="{7921CF66-EDAF-4049-BF23-E468580ED071}" presName="sibTrans" presStyleLbl="sibTrans2D1" presStyleIdx="3" presStyleCnt="5"/>
      <dgm:spPr/>
    </dgm:pt>
    <dgm:pt modelId="{88C0F365-A75E-44F0-B8A0-6A7056F4BAB8}" type="pres">
      <dgm:prSet presAssocID="{ADAD4795-8ADC-4627-8FB1-30E77C8BD458}" presName="node" presStyleLbl="node1" presStyleIdx="4" presStyleCnt="5" custScaleX="101979" custRadScaleRad="107403" custRadScaleInc="-5328">
        <dgm:presLayoutVars>
          <dgm:bulletEnabled val="1"/>
        </dgm:presLayoutVars>
      </dgm:prSet>
      <dgm:spPr/>
    </dgm:pt>
    <dgm:pt modelId="{4EA0BFC0-6EAE-4AC6-B9C5-9339F4C4D2AB}" type="pres">
      <dgm:prSet presAssocID="{ADAD4795-8ADC-4627-8FB1-30E77C8BD458}" presName="dummy" presStyleCnt="0"/>
      <dgm:spPr/>
    </dgm:pt>
    <dgm:pt modelId="{6A3114AB-9A31-41B6-85CA-9BC4DCD7D883}" type="pres">
      <dgm:prSet presAssocID="{82170C5A-7C7F-454C-9290-71F0A64B6D4C}" presName="sibTrans" presStyleLbl="sibTrans2D1" presStyleIdx="4" presStyleCnt="5"/>
      <dgm:spPr/>
    </dgm:pt>
  </dgm:ptLst>
  <dgm:cxnLst>
    <dgm:cxn modelId="{CCE68108-4A63-4752-B430-670F33A6B896}" type="presOf" srcId="{076A86E6-4FAC-4880-A1EA-BCBAEFD0324C}" destId="{E83AD13C-BF8A-4DAB-845B-0E08A72AF4FD}" srcOrd="0" destOrd="0" presId="urn:microsoft.com/office/officeart/2005/8/layout/radial6"/>
    <dgm:cxn modelId="{33DE9734-3460-42AE-9607-EE18D91CC138}" type="presOf" srcId="{6B7937A8-B91C-4C6A-BD69-051958310965}" destId="{87C01787-8667-4E26-B2D3-CC9934A63955}" srcOrd="0" destOrd="0" presId="urn:microsoft.com/office/officeart/2005/8/layout/radial6"/>
    <dgm:cxn modelId="{1EFAE83B-4901-40F2-A30E-200734F51C11}" type="presOf" srcId="{C1641C07-FB4A-4926-AD9C-E67C71D88EFC}" destId="{06B4B16B-4C12-4115-AF51-1CA7DD05BBAB}" srcOrd="0" destOrd="0" presId="urn:microsoft.com/office/officeart/2005/8/layout/radial6"/>
    <dgm:cxn modelId="{365B7540-65EC-4A3F-8130-3DAF2DF2EF22}" type="presOf" srcId="{958B9007-C155-4AD2-AC88-A61FB5D50F7E}" destId="{88DDEFE1-5BBF-4FAF-A1BF-D37BB76B04B8}" srcOrd="0" destOrd="0" presId="urn:microsoft.com/office/officeart/2005/8/layout/radial6"/>
    <dgm:cxn modelId="{57170A64-92C0-405E-82D2-F700443C24D7}" type="presOf" srcId="{3BEACCE1-5C80-40C6-A8E8-9EE889ECC3EE}" destId="{53C52733-3ED8-4B24-A129-2B8C87649B46}" srcOrd="0" destOrd="0" presId="urn:microsoft.com/office/officeart/2005/8/layout/radial6"/>
    <dgm:cxn modelId="{36897F47-B242-4351-B9F3-8370E3AE7B77}" srcId="{960DE8E0-7DD2-4F5F-A7DE-77D6E01468DB}" destId="{3BEACCE1-5C80-40C6-A8E8-9EE889ECC3EE}" srcOrd="3" destOrd="0" parTransId="{0A5A97D4-B92C-45A1-A5EA-24F4E4D74F38}" sibTransId="{7921CF66-EDAF-4049-BF23-E468580ED071}"/>
    <dgm:cxn modelId="{304F6448-8D64-4997-9241-C40241B50F3C}" type="presOf" srcId="{82170C5A-7C7F-454C-9290-71F0A64B6D4C}" destId="{6A3114AB-9A31-41B6-85CA-9BC4DCD7D883}" srcOrd="0" destOrd="0" presId="urn:microsoft.com/office/officeart/2005/8/layout/radial6"/>
    <dgm:cxn modelId="{93EC454B-7542-4BA9-9022-72C46826CEDC}" type="presOf" srcId="{4441F7FF-0375-4BDA-9339-162F688F7687}" destId="{67560B3D-A8A9-4760-96DA-337E173EF880}" srcOrd="0" destOrd="0" presId="urn:microsoft.com/office/officeart/2005/8/layout/radial6"/>
    <dgm:cxn modelId="{063FAF77-A786-4EC2-8F2B-B080A13D3CC4}" srcId="{960DE8E0-7DD2-4F5F-A7DE-77D6E01468DB}" destId="{ADAD4795-8ADC-4627-8FB1-30E77C8BD458}" srcOrd="4" destOrd="0" parTransId="{BA054DC0-69BA-4E6D-AFCD-CFA1EB7AA610}" sibTransId="{82170C5A-7C7F-454C-9290-71F0A64B6D4C}"/>
    <dgm:cxn modelId="{E65A7278-268C-4DF4-A565-5F30326570DF}" srcId="{960DE8E0-7DD2-4F5F-A7DE-77D6E01468DB}" destId="{4B3BF015-C36E-4157-8C0C-9DBA4F49F8B0}" srcOrd="2" destOrd="0" parTransId="{CD8A39C8-6340-437A-AADF-CB3F3E68A340}" sibTransId="{4441F7FF-0375-4BDA-9339-162F688F7687}"/>
    <dgm:cxn modelId="{7B46BD87-F253-48E6-A56B-8DDB5D19437A}" srcId="{960DE8E0-7DD2-4F5F-A7DE-77D6E01468DB}" destId="{C1641C07-FB4A-4926-AD9C-E67C71D88EFC}" srcOrd="0" destOrd="0" parTransId="{132FDDF0-A274-4BC9-B549-843E225221B0}" sibTransId="{7BE5AAAF-9F30-4A83-AAAD-7577AA4FDA07}"/>
    <dgm:cxn modelId="{2653848A-B232-48E0-B0C2-CE0518E9223D}" srcId="{076A86E6-4FAC-4880-A1EA-BCBAEFD0324C}" destId="{960DE8E0-7DD2-4F5F-A7DE-77D6E01468DB}" srcOrd="0" destOrd="0" parTransId="{4C76217B-6390-462E-B26A-201E8618B8E3}" sibTransId="{FA6DDF90-7C78-48B6-BFAB-59F281B0552A}"/>
    <dgm:cxn modelId="{0661E18B-7A3A-4A15-96E7-86D5E686EAC2}" type="presOf" srcId="{ADAD4795-8ADC-4627-8FB1-30E77C8BD458}" destId="{88C0F365-A75E-44F0-B8A0-6A7056F4BAB8}" srcOrd="0" destOrd="0" presId="urn:microsoft.com/office/officeart/2005/8/layout/radial6"/>
    <dgm:cxn modelId="{B4678A97-F3A8-4647-A1FD-C755F6220E94}" srcId="{960DE8E0-7DD2-4F5F-A7DE-77D6E01468DB}" destId="{6B7937A8-B91C-4C6A-BD69-051958310965}" srcOrd="1" destOrd="0" parTransId="{0163FCBA-DD08-4EFE-AB9D-BE230A923E7E}" sibTransId="{958B9007-C155-4AD2-AC88-A61FB5D50F7E}"/>
    <dgm:cxn modelId="{16FCAF9F-1CE2-4397-B20A-FCA3C03335ED}" type="presOf" srcId="{7BE5AAAF-9F30-4A83-AAAD-7577AA4FDA07}" destId="{5181F888-1881-458B-AA20-013491BEC2A8}" srcOrd="0" destOrd="0" presId="urn:microsoft.com/office/officeart/2005/8/layout/radial6"/>
    <dgm:cxn modelId="{41EBB2B4-B9EF-47B9-B963-6792FF8B5BCB}" type="presOf" srcId="{7921CF66-EDAF-4049-BF23-E468580ED071}" destId="{064390B6-6112-4367-A4A0-B42CB3EC6096}" srcOrd="0" destOrd="0" presId="urn:microsoft.com/office/officeart/2005/8/layout/radial6"/>
    <dgm:cxn modelId="{DB3447C3-4230-4A7A-B5DD-8CB03845964A}" type="presOf" srcId="{960DE8E0-7DD2-4F5F-A7DE-77D6E01468DB}" destId="{85A424F6-8F5E-47B0-8BCF-BA64C4EC1D7C}" srcOrd="0" destOrd="0" presId="urn:microsoft.com/office/officeart/2005/8/layout/radial6"/>
    <dgm:cxn modelId="{0A72ABCE-4A2A-41E9-97EA-561DD2D62195}" type="presOf" srcId="{4B3BF015-C36E-4157-8C0C-9DBA4F49F8B0}" destId="{7E9C7B26-01FA-4B6C-8793-9C79AF811A75}" srcOrd="0" destOrd="0" presId="urn:microsoft.com/office/officeart/2005/8/layout/radial6"/>
    <dgm:cxn modelId="{E4768FD2-3379-424C-9E97-A03207517B93}" type="presParOf" srcId="{E83AD13C-BF8A-4DAB-845B-0E08A72AF4FD}" destId="{85A424F6-8F5E-47B0-8BCF-BA64C4EC1D7C}" srcOrd="0" destOrd="0" presId="urn:microsoft.com/office/officeart/2005/8/layout/radial6"/>
    <dgm:cxn modelId="{305AAAAB-6E9E-43D7-A1C0-0491F5C27C0D}" type="presParOf" srcId="{E83AD13C-BF8A-4DAB-845B-0E08A72AF4FD}" destId="{06B4B16B-4C12-4115-AF51-1CA7DD05BBAB}" srcOrd="1" destOrd="0" presId="urn:microsoft.com/office/officeart/2005/8/layout/radial6"/>
    <dgm:cxn modelId="{E4723E92-B938-480C-BA11-0EBA790B11D4}" type="presParOf" srcId="{E83AD13C-BF8A-4DAB-845B-0E08A72AF4FD}" destId="{8AC4044A-2D24-4BD1-A450-283EE3BAA207}" srcOrd="2" destOrd="0" presId="urn:microsoft.com/office/officeart/2005/8/layout/radial6"/>
    <dgm:cxn modelId="{25CE6BCC-93D8-4535-89AD-CF4FEFF29507}" type="presParOf" srcId="{E83AD13C-BF8A-4DAB-845B-0E08A72AF4FD}" destId="{5181F888-1881-458B-AA20-013491BEC2A8}" srcOrd="3" destOrd="0" presId="urn:microsoft.com/office/officeart/2005/8/layout/radial6"/>
    <dgm:cxn modelId="{6F17A231-8F53-438D-91ED-A0923DD0C8F7}" type="presParOf" srcId="{E83AD13C-BF8A-4DAB-845B-0E08A72AF4FD}" destId="{87C01787-8667-4E26-B2D3-CC9934A63955}" srcOrd="4" destOrd="0" presId="urn:microsoft.com/office/officeart/2005/8/layout/radial6"/>
    <dgm:cxn modelId="{D71E16C8-A353-4ED4-BC66-F744BF0F2845}" type="presParOf" srcId="{E83AD13C-BF8A-4DAB-845B-0E08A72AF4FD}" destId="{A64D9EE0-0D8C-4CBB-B664-F5BFD000C7D4}" srcOrd="5" destOrd="0" presId="urn:microsoft.com/office/officeart/2005/8/layout/radial6"/>
    <dgm:cxn modelId="{0D908FC5-3D8E-4279-A94E-0D63CDA4651A}" type="presParOf" srcId="{E83AD13C-BF8A-4DAB-845B-0E08A72AF4FD}" destId="{88DDEFE1-5BBF-4FAF-A1BF-D37BB76B04B8}" srcOrd="6" destOrd="0" presId="urn:microsoft.com/office/officeart/2005/8/layout/radial6"/>
    <dgm:cxn modelId="{3AF983A8-DA2F-4B66-9A04-2711C07D6DE5}" type="presParOf" srcId="{E83AD13C-BF8A-4DAB-845B-0E08A72AF4FD}" destId="{7E9C7B26-01FA-4B6C-8793-9C79AF811A75}" srcOrd="7" destOrd="0" presId="urn:microsoft.com/office/officeart/2005/8/layout/radial6"/>
    <dgm:cxn modelId="{558E58B3-8983-48BE-9099-C4CA64DE8316}" type="presParOf" srcId="{E83AD13C-BF8A-4DAB-845B-0E08A72AF4FD}" destId="{0CCECC1F-8ED5-4CBD-BDC2-4D5659988545}" srcOrd="8" destOrd="0" presId="urn:microsoft.com/office/officeart/2005/8/layout/radial6"/>
    <dgm:cxn modelId="{70BFECD1-EAAD-45A2-AA0F-E58CDD1E0912}" type="presParOf" srcId="{E83AD13C-BF8A-4DAB-845B-0E08A72AF4FD}" destId="{67560B3D-A8A9-4760-96DA-337E173EF880}" srcOrd="9" destOrd="0" presId="urn:microsoft.com/office/officeart/2005/8/layout/radial6"/>
    <dgm:cxn modelId="{D9C62D85-402B-4C8F-A2BA-535CB54226E6}" type="presParOf" srcId="{E83AD13C-BF8A-4DAB-845B-0E08A72AF4FD}" destId="{53C52733-3ED8-4B24-A129-2B8C87649B46}" srcOrd="10" destOrd="0" presId="urn:microsoft.com/office/officeart/2005/8/layout/radial6"/>
    <dgm:cxn modelId="{BE53038A-DE82-450A-A426-35275FC390EA}" type="presParOf" srcId="{E83AD13C-BF8A-4DAB-845B-0E08A72AF4FD}" destId="{2F1568D2-0BA8-456A-A63F-D23E73513AD0}" srcOrd="11" destOrd="0" presId="urn:microsoft.com/office/officeart/2005/8/layout/radial6"/>
    <dgm:cxn modelId="{8D5046CA-90BF-422B-8ABD-6B5CECAABCD5}" type="presParOf" srcId="{E83AD13C-BF8A-4DAB-845B-0E08A72AF4FD}" destId="{064390B6-6112-4367-A4A0-B42CB3EC6096}" srcOrd="12" destOrd="0" presId="urn:microsoft.com/office/officeart/2005/8/layout/radial6"/>
    <dgm:cxn modelId="{5AB881F6-7E79-47B5-B58B-6D6F9ED2BF22}" type="presParOf" srcId="{E83AD13C-BF8A-4DAB-845B-0E08A72AF4FD}" destId="{88C0F365-A75E-44F0-B8A0-6A7056F4BAB8}" srcOrd="13" destOrd="0" presId="urn:microsoft.com/office/officeart/2005/8/layout/radial6"/>
    <dgm:cxn modelId="{173B3A50-18A6-471E-9E4D-E763DC3185A7}" type="presParOf" srcId="{E83AD13C-BF8A-4DAB-845B-0E08A72AF4FD}" destId="{4EA0BFC0-6EAE-4AC6-B9C5-9339F4C4D2AB}" srcOrd="14" destOrd="0" presId="urn:microsoft.com/office/officeart/2005/8/layout/radial6"/>
    <dgm:cxn modelId="{CCFCABEB-6290-4EC9-A3EE-C58ED3C0D3C2}" type="presParOf" srcId="{E83AD13C-BF8A-4DAB-845B-0E08A72AF4FD}" destId="{6A3114AB-9A31-41B6-85CA-9BC4DCD7D883}"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B823A-0371-4F16-8570-7D327A3168E3}">
      <dsp:nvSpPr>
        <dsp:cNvPr id="0" name=""/>
        <dsp:cNvSpPr/>
      </dsp:nvSpPr>
      <dsp:spPr>
        <a:xfrm>
          <a:off x="4757737" y="0"/>
          <a:ext cx="3259638" cy="4876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it-IT" sz="1400" b="1" i="0" kern="1200" dirty="0">
              <a:latin typeface="+mj-lt"/>
            </a:rPr>
            <a:t>L’organizzazione è una entità collettiva costituita per raggiungere alcuni obiettivi e caratterizzata da modalità formalizzate e non formalizzate di funzionamento;</a:t>
          </a:r>
          <a:endParaRPr lang="en-US" sz="1400" b="1" i="0" kern="1200" dirty="0">
            <a:latin typeface="+mj-lt"/>
          </a:endParaRPr>
        </a:p>
        <a:p>
          <a:pPr marL="0" lvl="0" algn="ctr" defTabSz="622300">
            <a:lnSpc>
              <a:spcPct val="90000"/>
            </a:lnSpc>
            <a:spcBef>
              <a:spcPct val="0"/>
            </a:spcBef>
            <a:spcAft>
              <a:spcPct val="35000"/>
            </a:spcAft>
            <a:buNone/>
          </a:pPr>
          <a:endParaRPr lang="en-US" sz="1400" b="1" i="0" kern="1200" dirty="0"/>
        </a:p>
      </dsp:txBody>
      <dsp:txXfrm>
        <a:off x="4757737" y="0"/>
        <a:ext cx="3259638" cy="1463040"/>
      </dsp:txXfrm>
    </dsp:sp>
    <dsp:sp modelId="{EB8C6539-91D6-4994-94D4-82C2FA1C7DBB}">
      <dsp:nvSpPr>
        <dsp:cNvPr id="0" name=""/>
        <dsp:cNvSpPr/>
      </dsp:nvSpPr>
      <dsp:spPr>
        <a:xfrm>
          <a:off x="212223" y="0"/>
          <a:ext cx="3259638" cy="4876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it-IT" sz="1400" b="1" i="0" kern="1200" dirty="0">
              <a:latin typeface="+mj-lt"/>
            </a:rPr>
            <a:t>L’organizzazione è un artefatto sociale, ossia una costruzione umana che viene ideata, progettata, realizzata, gestita, vissuta, modificata (Butera 2009);</a:t>
          </a:r>
          <a:endParaRPr lang="en-US" sz="1400" b="1" i="0" kern="1200" dirty="0">
            <a:latin typeface="+mj-lt"/>
          </a:endParaRPr>
        </a:p>
      </dsp:txBody>
      <dsp:txXfrm>
        <a:off x="212223" y="0"/>
        <a:ext cx="3259638" cy="1463040"/>
      </dsp:txXfrm>
    </dsp:sp>
    <dsp:sp modelId="{9A2ECBE2-FA66-4B8D-B7F0-66DC5ABF8F0D}">
      <dsp:nvSpPr>
        <dsp:cNvPr id="0" name=""/>
        <dsp:cNvSpPr/>
      </dsp:nvSpPr>
      <dsp:spPr>
        <a:xfrm>
          <a:off x="855161" y="1465040"/>
          <a:ext cx="6429375" cy="3214687"/>
        </a:xfrm>
        <a:prstGeom prst="roundRect">
          <a:avLst>
            <a:gd name="adj" fmla="val 10000"/>
          </a:avLst>
        </a:prstGeom>
        <a:solidFill>
          <a:schemeClr val="accent1">
            <a:shade val="80000"/>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it-IT" sz="1400" b="1" i="0" kern="1200" dirty="0">
              <a:latin typeface="+mj-lt"/>
            </a:rPr>
            <a:t>L’organizzazione è, quindi, costituita da: obiettivi da raggiungere, valori e cultura di riferimento, strutture/organigramma che garantiscono le relazioni interne ed esterne, processi produttivi /di servizio che vengono agiti normalmente, strumenti tecnologici da utilizzare, persone che operano sulla base di ruoli definiti, regole che garantiscono l’integrità dell’organizzazione</a:t>
          </a:r>
          <a:endParaRPr lang="en-US" sz="1400" b="1" i="0" kern="1200" dirty="0">
            <a:latin typeface="+mj-lt"/>
          </a:endParaRPr>
        </a:p>
      </dsp:txBody>
      <dsp:txXfrm>
        <a:off x="949316" y="1559195"/>
        <a:ext cx="6241065" cy="30263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00768-6CD6-4D41-8F1A-859DF947AC44}">
      <dsp:nvSpPr>
        <dsp:cNvPr id="0" name=""/>
        <dsp:cNvSpPr/>
      </dsp:nvSpPr>
      <dsp:spPr>
        <a:xfrm rot="5400000">
          <a:off x="4974231" y="-1803968"/>
          <a:ext cx="1243793" cy="5266944"/>
        </a:xfrm>
        <a:prstGeom prst="round2SameRect">
          <a:avLst/>
        </a:prstGeom>
        <a:solidFill>
          <a:schemeClr val="accent1">
            <a:alpha val="90000"/>
            <a:tint val="55000"/>
            <a:hueOff val="0"/>
            <a:satOff val="0"/>
            <a:lumOff val="0"/>
            <a:alphaOff val="0"/>
          </a:schemeClr>
        </a:solidFill>
        <a:ln w="26425"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FontTx/>
            <a:buNone/>
          </a:pPr>
          <a:r>
            <a:rPr lang="it-IT" sz="1200" kern="1200" dirty="0"/>
            <a:t>Si tratta delle competenze, prevalentemente teoriche,  che, di norma, si acquisiscono attraverso i percorsi di istruzione e formazione formale e, in parte prescindono, sdalla posizioni lavorativa</a:t>
          </a:r>
        </a:p>
      </dsp:txBody>
      <dsp:txXfrm rot="-5400000">
        <a:off x="2962656" y="268324"/>
        <a:ext cx="5206227" cy="1122359"/>
      </dsp:txXfrm>
    </dsp:sp>
    <dsp:sp modelId="{530BD51A-9641-4B9C-A3BB-4FE1704EA014}">
      <dsp:nvSpPr>
        <dsp:cNvPr id="0" name=""/>
        <dsp:cNvSpPr/>
      </dsp:nvSpPr>
      <dsp:spPr>
        <a:xfrm>
          <a:off x="0" y="8"/>
          <a:ext cx="2962656" cy="1554742"/>
        </a:xfrm>
        <a:prstGeom prst="roundRect">
          <a:avLst/>
        </a:prstGeom>
        <a:solidFill>
          <a:schemeClr val="accent1">
            <a:shade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it-IT" sz="1200" b="1" kern="1200" dirty="0">
              <a:effectLst>
                <a:outerShdw blurRad="38100" dist="38100" dir="2700000" algn="tl">
                  <a:srgbClr val="000000">
                    <a:alpha val="43137"/>
                  </a:srgbClr>
                </a:outerShdw>
              </a:effectLst>
            </a:rPr>
            <a:t>Competenze professionali</a:t>
          </a:r>
        </a:p>
        <a:p>
          <a:pPr marL="0" lvl="0" indent="0" algn="ctr" defTabSz="533400">
            <a:lnSpc>
              <a:spcPct val="90000"/>
            </a:lnSpc>
            <a:spcBef>
              <a:spcPct val="0"/>
            </a:spcBef>
            <a:spcAft>
              <a:spcPct val="35000"/>
            </a:spcAft>
            <a:buNone/>
          </a:pPr>
          <a:r>
            <a:rPr lang="it-IT" sz="1200" b="1" kern="1200" dirty="0">
              <a:effectLst>
                <a:outerShdw blurRad="38100" dist="38100" dir="2700000" algn="tl">
                  <a:srgbClr val="000000">
                    <a:alpha val="43137"/>
                  </a:srgbClr>
                </a:outerShdw>
              </a:effectLst>
            </a:rPr>
            <a:t>(Sapere)</a:t>
          </a:r>
        </a:p>
      </dsp:txBody>
      <dsp:txXfrm>
        <a:off x="75896" y="75904"/>
        <a:ext cx="2810864" cy="1402950"/>
      </dsp:txXfrm>
    </dsp:sp>
    <dsp:sp modelId="{DE5014B7-0470-4196-821B-11BE82C317D5}">
      <dsp:nvSpPr>
        <dsp:cNvPr id="0" name=""/>
        <dsp:cNvSpPr/>
      </dsp:nvSpPr>
      <dsp:spPr>
        <a:xfrm rot="5400000">
          <a:off x="4974231" y="-221266"/>
          <a:ext cx="1243793" cy="5266944"/>
        </a:xfrm>
        <a:prstGeom prst="round2SameRect">
          <a:avLst/>
        </a:prstGeom>
        <a:solidFill>
          <a:schemeClr val="accent1">
            <a:alpha val="90000"/>
            <a:tint val="55000"/>
            <a:hueOff val="0"/>
            <a:satOff val="0"/>
            <a:lumOff val="0"/>
            <a:alphaOff val="0"/>
          </a:schemeClr>
        </a:solidFill>
        <a:ln w="26425"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FontTx/>
            <a:buNone/>
          </a:pPr>
          <a:r>
            <a:rPr lang="it-IT" sz="1200" kern="1200"/>
            <a:t>Si tratta delle competenze tecniche e specialistiche  che si acquisiscono prevalentemente attraverso esperienze di lavoro o pratiche e sono normalmente connesse con lo specifico job</a:t>
          </a:r>
          <a:endParaRPr lang="it-IT" sz="1200" b="1" kern="1200" dirty="0"/>
        </a:p>
      </dsp:txBody>
      <dsp:txXfrm rot="-5400000">
        <a:off x="2962656" y="1851026"/>
        <a:ext cx="5206227" cy="1122359"/>
      </dsp:txXfrm>
    </dsp:sp>
    <dsp:sp modelId="{576A8AC5-D456-4073-8FFD-A8817E341928}">
      <dsp:nvSpPr>
        <dsp:cNvPr id="0" name=""/>
        <dsp:cNvSpPr/>
      </dsp:nvSpPr>
      <dsp:spPr>
        <a:xfrm>
          <a:off x="0" y="1624915"/>
          <a:ext cx="2962656" cy="1554742"/>
        </a:xfrm>
        <a:prstGeom prst="roundRect">
          <a:avLst/>
        </a:prstGeom>
        <a:solidFill>
          <a:schemeClr val="accent1">
            <a:shade val="50000"/>
            <a:hueOff val="-25048"/>
            <a:satOff val="629"/>
            <a:lumOff val="24987"/>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it-IT" sz="1200" b="1" kern="1200" dirty="0">
              <a:effectLst>
                <a:outerShdw blurRad="38100" dist="38100" dir="2700000" algn="tl">
                  <a:srgbClr val="000000">
                    <a:alpha val="43137"/>
                  </a:srgbClr>
                </a:outerShdw>
              </a:effectLst>
            </a:rPr>
            <a:t>Competenze specialistiche</a:t>
          </a:r>
        </a:p>
        <a:p>
          <a:pPr marL="0" lvl="0" indent="0" algn="ctr" defTabSz="533400">
            <a:lnSpc>
              <a:spcPct val="90000"/>
            </a:lnSpc>
            <a:spcBef>
              <a:spcPct val="0"/>
            </a:spcBef>
            <a:spcAft>
              <a:spcPct val="35000"/>
            </a:spcAft>
            <a:buNone/>
          </a:pPr>
          <a:r>
            <a:rPr lang="it-IT" sz="1200" b="1" kern="1200" dirty="0">
              <a:effectLst>
                <a:outerShdw blurRad="38100" dist="38100" dir="2700000" algn="tl">
                  <a:srgbClr val="000000">
                    <a:alpha val="43137"/>
                  </a:srgbClr>
                </a:outerShdw>
              </a:effectLst>
            </a:rPr>
            <a:t>(sapere fare)</a:t>
          </a:r>
        </a:p>
      </dsp:txBody>
      <dsp:txXfrm>
        <a:off x="75896" y="1700811"/>
        <a:ext cx="2810864" cy="1402950"/>
      </dsp:txXfrm>
    </dsp:sp>
    <dsp:sp modelId="{24792435-F70C-46D9-AE9A-F43E945189AC}">
      <dsp:nvSpPr>
        <dsp:cNvPr id="0" name=""/>
        <dsp:cNvSpPr/>
      </dsp:nvSpPr>
      <dsp:spPr>
        <a:xfrm rot="5400000">
          <a:off x="4974231" y="1411213"/>
          <a:ext cx="1243793" cy="5266944"/>
        </a:xfrm>
        <a:prstGeom prst="round2SameRect">
          <a:avLst/>
        </a:prstGeom>
        <a:solidFill>
          <a:schemeClr val="accent1">
            <a:alpha val="90000"/>
            <a:tint val="55000"/>
            <a:hueOff val="0"/>
            <a:satOff val="0"/>
            <a:lumOff val="0"/>
            <a:alphaOff val="0"/>
          </a:schemeClr>
        </a:solidFill>
        <a:ln w="26425"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FontTx/>
            <a:buNone/>
          </a:pPr>
          <a:r>
            <a:rPr lang="it-IT" sz="1200" kern="1200"/>
            <a:t>Costituiscono l’insieme di competenze comportamentali, attitudini e motivazioni che caratterizzano un individuo</a:t>
          </a:r>
          <a:endParaRPr lang="it-IT" sz="1200" b="1" kern="1200" dirty="0"/>
        </a:p>
      </dsp:txBody>
      <dsp:txXfrm rot="-5400000">
        <a:off x="2962656" y="3483506"/>
        <a:ext cx="5206227" cy="1122359"/>
      </dsp:txXfrm>
    </dsp:sp>
    <dsp:sp modelId="{06438D34-E012-40C5-B530-8100E930861E}">
      <dsp:nvSpPr>
        <dsp:cNvPr id="0" name=""/>
        <dsp:cNvSpPr/>
      </dsp:nvSpPr>
      <dsp:spPr>
        <a:xfrm>
          <a:off x="0" y="3267314"/>
          <a:ext cx="2962656" cy="1554742"/>
        </a:xfrm>
        <a:prstGeom prst="roundRect">
          <a:avLst/>
        </a:prstGeom>
        <a:solidFill>
          <a:schemeClr val="accent1">
            <a:shade val="50000"/>
            <a:hueOff val="-25048"/>
            <a:satOff val="629"/>
            <a:lumOff val="24987"/>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it-IT" sz="1200" b="1" kern="1200" dirty="0">
              <a:effectLst>
                <a:outerShdw blurRad="38100" dist="38100" dir="2700000" algn="tl">
                  <a:srgbClr val="000000">
                    <a:alpha val="43137"/>
                  </a:srgbClr>
                </a:outerShdw>
              </a:effectLst>
            </a:rPr>
            <a:t>Competenze comportamentali</a:t>
          </a:r>
        </a:p>
        <a:p>
          <a:pPr marL="0" lvl="0" indent="0" algn="ctr" defTabSz="533400">
            <a:lnSpc>
              <a:spcPct val="90000"/>
            </a:lnSpc>
            <a:spcBef>
              <a:spcPct val="0"/>
            </a:spcBef>
            <a:spcAft>
              <a:spcPct val="35000"/>
            </a:spcAft>
            <a:buNone/>
          </a:pPr>
          <a:r>
            <a:rPr lang="it-IT" sz="1200" b="1" kern="1200" dirty="0">
              <a:effectLst>
                <a:outerShdw blurRad="38100" dist="38100" dir="2700000" algn="tl">
                  <a:srgbClr val="000000">
                    <a:alpha val="43137"/>
                  </a:srgbClr>
                </a:outerShdw>
              </a:effectLst>
            </a:rPr>
            <a:t>(Sapere essere)</a:t>
          </a:r>
        </a:p>
      </dsp:txBody>
      <dsp:txXfrm>
        <a:off x="75896" y="3343210"/>
        <a:ext cx="2810864" cy="14029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D40B0-3164-436A-8A1B-5CA626A584F5}">
      <dsp:nvSpPr>
        <dsp:cNvPr id="0" name=""/>
        <dsp:cNvSpPr/>
      </dsp:nvSpPr>
      <dsp:spPr>
        <a:xfrm>
          <a:off x="0" y="379893"/>
          <a:ext cx="7499176" cy="1141875"/>
        </a:xfrm>
        <a:prstGeom prst="rect">
          <a:avLst/>
        </a:prstGeom>
        <a:solidFill>
          <a:sysClr val="window" lastClr="FFFFFF">
            <a:alpha val="90000"/>
            <a:hueOff val="0"/>
            <a:satOff val="0"/>
            <a:lumOff val="0"/>
            <a:alphaOff val="0"/>
          </a:sysClr>
        </a:solidFill>
        <a:ln w="9525" cap="flat" cmpd="sng" algn="ctr">
          <a:solidFill>
            <a:srgbClr val="1B587C">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2019" tIns="520700" rIns="582019" bIns="85344" numCol="1" spcCol="1270" anchor="t" anchorCtr="0">
          <a:noAutofit/>
        </a:bodyPr>
        <a:lstStyle/>
        <a:p>
          <a:pPr marL="114300" lvl="1" indent="-114300" algn="just" defTabSz="533400">
            <a:lnSpc>
              <a:spcPct val="90000"/>
            </a:lnSpc>
            <a:spcBef>
              <a:spcPct val="0"/>
            </a:spcBef>
            <a:spcAft>
              <a:spcPct val="15000"/>
            </a:spcAft>
            <a:buClr>
              <a:srgbClr val="FF6600"/>
            </a:buClr>
            <a:buFont typeface="Wingdings" panose="05000000000000000000" pitchFamily="2" charset="2"/>
            <a:buChar char="ü"/>
          </a:pPr>
          <a:r>
            <a:rPr lang="it-IT" sz="1200" kern="1200">
              <a:solidFill>
                <a:sysClr val="windowText" lastClr="000000">
                  <a:hueOff val="0"/>
                  <a:satOff val="0"/>
                  <a:lumOff val="0"/>
                  <a:alphaOff val="0"/>
                </a:sysClr>
              </a:solidFill>
              <a:latin typeface="Arial"/>
              <a:ea typeface="+mn-ea"/>
              <a:cs typeface="+mn-cs"/>
            </a:rPr>
            <a:t>Economia aziendale </a:t>
          </a:r>
          <a:r>
            <a:rPr lang="it-IT" sz="1200" b="1" i="1" kern="1200">
              <a:solidFill>
                <a:sysClr val="windowText" lastClr="000000">
                  <a:hueOff val="0"/>
                  <a:satOff val="0"/>
                  <a:lumOff val="0"/>
                  <a:alphaOff val="0"/>
                </a:sysClr>
              </a:solidFill>
              <a:latin typeface="Arial"/>
              <a:ea typeface="+mn-ea"/>
              <a:cs typeface="+mn-cs"/>
            </a:rPr>
            <a:t>(competenza professionale)</a:t>
          </a:r>
          <a:r>
            <a:rPr lang="it-IT" sz="1200" b="0" i="0" kern="1200">
              <a:solidFill>
                <a:sysClr val="windowText" lastClr="000000">
                  <a:hueOff val="0"/>
                  <a:satOff val="0"/>
                  <a:lumOff val="0"/>
                  <a:alphaOff val="0"/>
                </a:sysClr>
              </a:solidFill>
              <a:latin typeface="Arial"/>
              <a:ea typeface="+mn-ea"/>
              <a:cs typeface="+mn-cs"/>
            </a:rPr>
            <a:t>;</a:t>
          </a:r>
          <a:endParaRPr lang="it-IT" sz="1200" b="1" i="1" kern="1200">
            <a:solidFill>
              <a:sysClr val="windowText" lastClr="000000">
                <a:hueOff val="0"/>
                <a:satOff val="0"/>
                <a:lumOff val="0"/>
                <a:alphaOff val="0"/>
              </a:sysClr>
            </a:solidFill>
            <a:latin typeface="Arial"/>
            <a:ea typeface="+mn-ea"/>
            <a:cs typeface="+mn-cs"/>
          </a:endParaRPr>
        </a:p>
        <a:p>
          <a:pPr marL="114300" lvl="1" indent="-114300" algn="just" defTabSz="533400">
            <a:lnSpc>
              <a:spcPct val="90000"/>
            </a:lnSpc>
            <a:spcBef>
              <a:spcPct val="0"/>
            </a:spcBef>
            <a:spcAft>
              <a:spcPct val="15000"/>
            </a:spcAft>
            <a:buClr>
              <a:srgbClr val="FF6600"/>
            </a:buClr>
            <a:buFont typeface="Wingdings" panose="05000000000000000000" pitchFamily="2" charset="2"/>
            <a:buChar char="ü"/>
          </a:pPr>
          <a:r>
            <a:rPr lang="it-IT" sz="1200" kern="1200">
              <a:solidFill>
                <a:sysClr val="windowText" lastClr="000000">
                  <a:hueOff val="0"/>
                  <a:satOff val="0"/>
                  <a:lumOff val="0"/>
                  <a:alphaOff val="0"/>
                </a:sysClr>
              </a:solidFill>
              <a:latin typeface="Arial"/>
              <a:ea typeface="+mn-ea"/>
              <a:cs typeface="+mn-cs"/>
            </a:rPr>
            <a:t>Tecniche di Programmazione e reporting </a:t>
          </a:r>
          <a:r>
            <a:rPr lang="it-IT" sz="1200" b="1" i="1" kern="1200">
              <a:solidFill>
                <a:sysClr val="windowText" lastClr="000000">
                  <a:hueOff val="0"/>
                  <a:satOff val="0"/>
                  <a:lumOff val="0"/>
                  <a:alphaOff val="0"/>
                </a:sysClr>
              </a:solidFill>
              <a:latin typeface="Arial"/>
              <a:ea typeface="+mn-ea"/>
              <a:cs typeface="+mn-cs"/>
            </a:rPr>
            <a:t>(competenze specialistiche)</a:t>
          </a:r>
          <a:r>
            <a:rPr lang="it-IT" sz="1200" b="0" i="0" kern="1200">
              <a:solidFill>
                <a:sysClr val="windowText" lastClr="000000">
                  <a:hueOff val="0"/>
                  <a:satOff val="0"/>
                  <a:lumOff val="0"/>
                  <a:alphaOff val="0"/>
                </a:sysClr>
              </a:solidFill>
              <a:latin typeface="Arial"/>
              <a:ea typeface="+mn-ea"/>
              <a:cs typeface="+mn-cs"/>
            </a:rPr>
            <a:t> ;</a:t>
          </a:r>
          <a:endParaRPr lang="it-IT" sz="1200" b="1" i="1" kern="1200">
            <a:solidFill>
              <a:sysClr val="windowText" lastClr="000000">
                <a:hueOff val="0"/>
                <a:satOff val="0"/>
                <a:lumOff val="0"/>
                <a:alphaOff val="0"/>
              </a:sysClr>
            </a:solidFill>
            <a:latin typeface="Arial"/>
            <a:ea typeface="+mn-ea"/>
            <a:cs typeface="+mn-cs"/>
          </a:endParaRPr>
        </a:p>
        <a:p>
          <a:pPr marL="114300" lvl="1" indent="-114300" algn="just" defTabSz="533400">
            <a:lnSpc>
              <a:spcPct val="90000"/>
            </a:lnSpc>
            <a:spcBef>
              <a:spcPct val="0"/>
            </a:spcBef>
            <a:spcAft>
              <a:spcPct val="15000"/>
            </a:spcAft>
            <a:buClr>
              <a:srgbClr val="FF6600"/>
            </a:buClr>
            <a:buFont typeface="Wingdings" panose="05000000000000000000" pitchFamily="2" charset="2"/>
            <a:buChar char="ü"/>
          </a:pPr>
          <a:r>
            <a:rPr lang="it-IT" sz="1200" kern="1200">
              <a:solidFill>
                <a:sysClr val="windowText" lastClr="000000">
                  <a:hueOff val="0"/>
                  <a:satOff val="0"/>
                  <a:lumOff val="0"/>
                  <a:alphaOff val="0"/>
                </a:sysClr>
              </a:solidFill>
              <a:latin typeface="Arial"/>
              <a:ea typeface="+mn-ea"/>
              <a:cs typeface="+mn-cs"/>
            </a:rPr>
            <a:t>Pensiero analitico </a:t>
          </a:r>
          <a:r>
            <a:rPr lang="it-IT" sz="1200" b="1" i="1" kern="1200">
              <a:solidFill>
                <a:sysClr val="windowText" lastClr="000000">
                  <a:hueOff val="0"/>
                  <a:satOff val="0"/>
                  <a:lumOff val="0"/>
                  <a:alphaOff val="0"/>
                </a:sysClr>
              </a:solidFill>
              <a:latin typeface="Arial"/>
              <a:ea typeface="+mn-ea"/>
              <a:cs typeface="+mn-cs"/>
            </a:rPr>
            <a:t>(competenze comportamentali).</a:t>
          </a:r>
        </a:p>
      </dsp:txBody>
      <dsp:txXfrm>
        <a:off x="0" y="379893"/>
        <a:ext cx="7499176" cy="1141875"/>
      </dsp:txXfrm>
    </dsp:sp>
    <dsp:sp modelId="{D8F8C3D2-444C-4201-8C2C-DB891A98B00E}">
      <dsp:nvSpPr>
        <dsp:cNvPr id="0" name=""/>
        <dsp:cNvSpPr/>
      </dsp:nvSpPr>
      <dsp:spPr>
        <a:xfrm>
          <a:off x="374958" y="10893"/>
          <a:ext cx="5249423" cy="738000"/>
        </a:xfrm>
        <a:prstGeom prst="roundRect">
          <a:avLst/>
        </a:prstGeom>
        <a:gradFill rotWithShape="0">
          <a:gsLst>
            <a:gs pos="0">
              <a:srgbClr val="1B587C">
                <a:hueOff val="0"/>
                <a:satOff val="0"/>
                <a:lumOff val="0"/>
                <a:alphaOff val="0"/>
                <a:shade val="70000"/>
                <a:satMod val="150000"/>
              </a:srgbClr>
            </a:gs>
            <a:gs pos="34000">
              <a:srgbClr val="1B587C">
                <a:hueOff val="0"/>
                <a:satOff val="0"/>
                <a:lumOff val="0"/>
                <a:alphaOff val="0"/>
                <a:shade val="70000"/>
                <a:satMod val="140000"/>
              </a:srgbClr>
            </a:gs>
            <a:gs pos="70000">
              <a:srgbClr val="1B587C">
                <a:hueOff val="0"/>
                <a:satOff val="0"/>
                <a:lumOff val="0"/>
                <a:alphaOff val="0"/>
                <a:tint val="100000"/>
                <a:shade val="90000"/>
                <a:satMod val="140000"/>
              </a:srgbClr>
            </a:gs>
            <a:gs pos="100000">
              <a:srgbClr val="1B587C">
                <a:hueOff val="0"/>
                <a:satOff val="0"/>
                <a:lumOff val="0"/>
                <a:alphaOff val="0"/>
                <a:tint val="100000"/>
                <a:shade val="100000"/>
                <a:satMod val="100000"/>
              </a:srgb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8416" tIns="0" rIns="198416" bIns="0" numCol="1" spcCol="1270" anchor="ctr" anchorCtr="0">
          <a:noAutofit/>
        </a:bodyPr>
        <a:lstStyle/>
        <a:p>
          <a:pPr marL="0" lvl="0" indent="0" algn="just" defTabSz="533400">
            <a:lnSpc>
              <a:spcPct val="90000"/>
            </a:lnSpc>
            <a:spcBef>
              <a:spcPct val="0"/>
            </a:spcBef>
            <a:spcAft>
              <a:spcPct val="35000"/>
            </a:spcAft>
            <a:buNone/>
          </a:pPr>
          <a:r>
            <a:rPr lang="it-IT" sz="1200" b="1" kern="1200">
              <a:solidFill>
                <a:sysClr val="window" lastClr="FFFFFF"/>
              </a:solidFill>
              <a:effectLst>
                <a:outerShdw blurRad="38100" dist="38100" dir="2700000" algn="tl">
                  <a:srgbClr val="000000">
                    <a:alpha val="43137"/>
                  </a:srgbClr>
                </a:outerShdw>
              </a:effectLst>
              <a:latin typeface="Arial"/>
              <a:ea typeface="+mn-ea"/>
              <a:cs typeface="+mn-cs"/>
            </a:rPr>
            <a:t>Esperto di programmazione e controllo</a:t>
          </a:r>
        </a:p>
      </dsp:txBody>
      <dsp:txXfrm>
        <a:off x="410984" y="46919"/>
        <a:ext cx="5177371" cy="665948"/>
      </dsp:txXfrm>
    </dsp:sp>
    <dsp:sp modelId="{D3ADBB37-E8F4-4371-93DF-A448707F2655}">
      <dsp:nvSpPr>
        <dsp:cNvPr id="0" name=""/>
        <dsp:cNvSpPr/>
      </dsp:nvSpPr>
      <dsp:spPr>
        <a:xfrm>
          <a:off x="0" y="2025768"/>
          <a:ext cx="7499176" cy="1141875"/>
        </a:xfrm>
        <a:prstGeom prst="rect">
          <a:avLst/>
        </a:prstGeom>
        <a:solidFill>
          <a:sysClr val="window" lastClr="FFFFFF">
            <a:alpha val="90000"/>
            <a:hueOff val="0"/>
            <a:satOff val="0"/>
            <a:lumOff val="0"/>
            <a:alphaOff val="0"/>
          </a:sysClr>
        </a:solidFill>
        <a:ln w="9525" cap="flat" cmpd="sng" algn="ctr">
          <a:solidFill>
            <a:srgbClr val="1B587C">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2019" tIns="520700" rIns="582019" bIns="85344" numCol="1" spcCol="1270" anchor="t" anchorCtr="0">
          <a:noAutofit/>
        </a:bodyPr>
        <a:lstStyle/>
        <a:p>
          <a:pPr marL="114300" lvl="1" indent="-114300" algn="just" defTabSz="533400">
            <a:lnSpc>
              <a:spcPct val="90000"/>
            </a:lnSpc>
            <a:spcBef>
              <a:spcPct val="0"/>
            </a:spcBef>
            <a:spcAft>
              <a:spcPct val="15000"/>
            </a:spcAft>
            <a:buClr>
              <a:srgbClr val="FF6600"/>
            </a:buClr>
            <a:buFont typeface="Wingdings" panose="05000000000000000000" pitchFamily="2" charset="2"/>
            <a:buChar char="ü"/>
          </a:pPr>
          <a:r>
            <a:rPr lang="it-IT" sz="1200" kern="1200">
              <a:solidFill>
                <a:sysClr val="windowText" lastClr="000000">
                  <a:hueOff val="0"/>
                  <a:satOff val="0"/>
                  <a:lumOff val="0"/>
                  <a:alphaOff val="0"/>
                </a:sysClr>
              </a:solidFill>
              <a:latin typeface="Arial"/>
              <a:ea typeface="+mn-ea"/>
              <a:cs typeface="+mn-cs"/>
            </a:rPr>
            <a:t>Storia dell’Arte/Archeologia/Architettura </a:t>
          </a:r>
          <a:r>
            <a:rPr lang="it-IT" sz="1200" b="1" i="1" kern="1200">
              <a:solidFill>
                <a:sysClr val="windowText" lastClr="000000">
                  <a:hueOff val="0"/>
                  <a:satOff val="0"/>
                  <a:lumOff val="0"/>
                  <a:alphaOff val="0"/>
                </a:sysClr>
              </a:solidFill>
              <a:latin typeface="Arial"/>
              <a:ea typeface="+mn-ea"/>
              <a:cs typeface="+mn-cs"/>
            </a:rPr>
            <a:t>(competenza professionale)</a:t>
          </a:r>
          <a:r>
            <a:rPr lang="it-IT" sz="1200" b="0" i="0" kern="1200">
              <a:solidFill>
                <a:sysClr val="windowText" lastClr="000000">
                  <a:hueOff val="0"/>
                  <a:satOff val="0"/>
                  <a:lumOff val="0"/>
                  <a:alphaOff val="0"/>
                </a:sysClr>
              </a:solidFill>
              <a:latin typeface="Arial"/>
              <a:ea typeface="+mn-ea"/>
              <a:cs typeface="+mn-cs"/>
            </a:rPr>
            <a:t>;</a:t>
          </a:r>
          <a:endParaRPr lang="it-IT" sz="1200" b="1" i="1" kern="1200">
            <a:solidFill>
              <a:sysClr val="windowText" lastClr="000000">
                <a:hueOff val="0"/>
                <a:satOff val="0"/>
                <a:lumOff val="0"/>
                <a:alphaOff val="0"/>
              </a:sysClr>
            </a:solidFill>
            <a:latin typeface="Arial"/>
            <a:ea typeface="+mn-ea"/>
            <a:cs typeface="+mn-cs"/>
          </a:endParaRPr>
        </a:p>
        <a:p>
          <a:pPr marL="114300" lvl="1" indent="-114300" algn="just" defTabSz="533400">
            <a:lnSpc>
              <a:spcPct val="90000"/>
            </a:lnSpc>
            <a:spcBef>
              <a:spcPct val="0"/>
            </a:spcBef>
            <a:spcAft>
              <a:spcPct val="15000"/>
            </a:spcAft>
            <a:buClr>
              <a:srgbClr val="FF6600"/>
            </a:buClr>
            <a:buFont typeface="Wingdings" panose="05000000000000000000" pitchFamily="2" charset="2"/>
            <a:buChar char="ü"/>
          </a:pPr>
          <a:r>
            <a:rPr lang="it-IT" sz="1200" kern="1200" dirty="0">
              <a:solidFill>
                <a:sysClr val="windowText" lastClr="000000">
                  <a:hueOff val="0"/>
                  <a:satOff val="0"/>
                  <a:lumOff val="0"/>
                  <a:alphaOff val="0"/>
                </a:sysClr>
              </a:solidFill>
              <a:latin typeface="Arial"/>
              <a:ea typeface="+mn-ea"/>
              <a:cs typeface="+mn-cs"/>
            </a:rPr>
            <a:t>Tecniche di tutela e valorizzazione dei bb.cc</a:t>
          </a:r>
          <a:r>
            <a:rPr lang="it-IT" sz="1200" b="1" i="1" kern="1200" dirty="0">
              <a:solidFill>
                <a:sysClr val="windowText" lastClr="000000">
                  <a:hueOff val="0"/>
                  <a:satOff val="0"/>
                  <a:lumOff val="0"/>
                  <a:alphaOff val="0"/>
                </a:sysClr>
              </a:solidFill>
              <a:latin typeface="Arial"/>
              <a:ea typeface="+mn-ea"/>
              <a:cs typeface="+mn-cs"/>
            </a:rPr>
            <a:t>.(Competenza specialistica)</a:t>
          </a:r>
          <a:r>
            <a:rPr lang="it-IT" sz="1200" b="0" i="0" kern="1200" dirty="0">
              <a:solidFill>
                <a:sysClr val="windowText" lastClr="000000">
                  <a:hueOff val="0"/>
                  <a:satOff val="0"/>
                  <a:lumOff val="0"/>
                  <a:alphaOff val="0"/>
                </a:sysClr>
              </a:solidFill>
              <a:latin typeface="Arial"/>
              <a:ea typeface="+mn-ea"/>
              <a:cs typeface="+mn-cs"/>
            </a:rPr>
            <a:t>;</a:t>
          </a:r>
          <a:endParaRPr lang="it-IT" sz="1200" b="1" i="1" kern="1200" dirty="0">
            <a:solidFill>
              <a:sysClr val="windowText" lastClr="000000">
                <a:hueOff val="0"/>
                <a:satOff val="0"/>
                <a:lumOff val="0"/>
                <a:alphaOff val="0"/>
              </a:sysClr>
            </a:solidFill>
            <a:latin typeface="Arial"/>
            <a:ea typeface="+mn-ea"/>
            <a:cs typeface="+mn-cs"/>
          </a:endParaRPr>
        </a:p>
        <a:p>
          <a:pPr marL="114300" lvl="1" indent="-114300" algn="just" defTabSz="533400">
            <a:lnSpc>
              <a:spcPct val="90000"/>
            </a:lnSpc>
            <a:spcBef>
              <a:spcPct val="0"/>
            </a:spcBef>
            <a:spcAft>
              <a:spcPct val="15000"/>
            </a:spcAft>
            <a:buClr>
              <a:srgbClr val="FF6600"/>
            </a:buClr>
            <a:buFont typeface="Wingdings" panose="05000000000000000000" pitchFamily="2" charset="2"/>
            <a:buChar char="ü"/>
          </a:pPr>
          <a:r>
            <a:rPr lang="it-IT" sz="1200" kern="1200">
              <a:solidFill>
                <a:sysClr val="windowText" lastClr="000000">
                  <a:hueOff val="0"/>
                  <a:satOff val="0"/>
                  <a:lumOff val="0"/>
                  <a:alphaOff val="0"/>
                </a:sysClr>
              </a:solidFill>
              <a:latin typeface="Arial"/>
              <a:ea typeface="+mn-ea"/>
              <a:cs typeface="+mn-cs"/>
            </a:rPr>
            <a:t>Pensiero creativo </a:t>
          </a:r>
          <a:r>
            <a:rPr lang="it-IT" sz="1200" b="1" i="1" kern="1200">
              <a:solidFill>
                <a:sysClr val="windowText" lastClr="000000">
                  <a:hueOff val="0"/>
                  <a:satOff val="0"/>
                  <a:lumOff val="0"/>
                  <a:alphaOff val="0"/>
                </a:sysClr>
              </a:solidFill>
              <a:latin typeface="Arial"/>
              <a:ea typeface="+mn-ea"/>
              <a:cs typeface="+mn-cs"/>
            </a:rPr>
            <a:t>(competenza comportamentale).</a:t>
          </a:r>
        </a:p>
      </dsp:txBody>
      <dsp:txXfrm>
        <a:off x="0" y="2025768"/>
        <a:ext cx="7499176" cy="1141875"/>
      </dsp:txXfrm>
    </dsp:sp>
    <dsp:sp modelId="{8444E55E-1E12-4D45-8656-6B3F9D9CBD06}">
      <dsp:nvSpPr>
        <dsp:cNvPr id="0" name=""/>
        <dsp:cNvSpPr/>
      </dsp:nvSpPr>
      <dsp:spPr>
        <a:xfrm>
          <a:off x="374958" y="1656768"/>
          <a:ext cx="5249423" cy="738000"/>
        </a:xfrm>
        <a:prstGeom prst="roundRect">
          <a:avLst/>
        </a:prstGeom>
        <a:gradFill rotWithShape="0">
          <a:gsLst>
            <a:gs pos="0">
              <a:srgbClr val="1B587C">
                <a:hueOff val="0"/>
                <a:satOff val="0"/>
                <a:lumOff val="0"/>
                <a:alphaOff val="0"/>
                <a:shade val="70000"/>
                <a:satMod val="150000"/>
              </a:srgbClr>
            </a:gs>
            <a:gs pos="34000">
              <a:srgbClr val="1B587C">
                <a:hueOff val="0"/>
                <a:satOff val="0"/>
                <a:lumOff val="0"/>
                <a:alphaOff val="0"/>
                <a:shade val="70000"/>
                <a:satMod val="140000"/>
              </a:srgbClr>
            </a:gs>
            <a:gs pos="70000">
              <a:srgbClr val="1B587C">
                <a:hueOff val="0"/>
                <a:satOff val="0"/>
                <a:lumOff val="0"/>
                <a:alphaOff val="0"/>
                <a:tint val="100000"/>
                <a:shade val="90000"/>
                <a:satMod val="140000"/>
              </a:srgbClr>
            </a:gs>
            <a:gs pos="100000">
              <a:srgbClr val="1B587C">
                <a:hueOff val="0"/>
                <a:satOff val="0"/>
                <a:lumOff val="0"/>
                <a:alphaOff val="0"/>
                <a:tint val="100000"/>
                <a:shade val="100000"/>
                <a:satMod val="100000"/>
              </a:srgb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8416" tIns="0" rIns="198416" bIns="0" numCol="1" spcCol="1270" anchor="ctr" anchorCtr="0">
          <a:noAutofit/>
        </a:bodyPr>
        <a:lstStyle/>
        <a:p>
          <a:pPr marL="0" lvl="0" indent="0" algn="just" defTabSz="533400">
            <a:lnSpc>
              <a:spcPct val="90000"/>
            </a:lnSpc>
            <a:spcBef>
              <a:spcPct val="0"/>
            </a:spcBef>
            <a:spcAft>
              <a:spcPct val="35000"/>
            </a:spcAft>
            <a:buNone/>
          </a:pPr>
          <a:r>
            <a:rPr lang="it-IT" sz="1200" b="1" kern="1200">
              <a:solidFill>
                <a:sysClr val="window" lastClr="FFFFFF"/>
              </a:solidFill>
              <a:effectLst>
                <a:outerShdw blurRad="38100" dist="38100" dir="2700000" algn="tl">
                  <a:srgbClr val="000000">
                    <a:alpha val="43137"/>
                  </a:srgbClr>
                </a:outerShdw>
              </a:effectLst>
              <a:latin typeface="Arial"/>
              <a:ea typeface="+mn-ea"/>
              <a:cs typeface="+mn-cs"/>
            </a:rPr>
            <a:t>Esperto di Beni culturali</a:t>
          </a:r>
        </a:p>
      </dsp:txBody>
      <dsp:txXfrm>
        <a:off x="410984" y="1692794"/>
        <a:ext cx="5177371" cy="665948"/>
      </dsp:txXfrm>
    </dsp:sp>
    <dsp:sp modelId="{1F8D48F6-18A2-4305-9B04-C5B8C47C016D}">
      <dsp:nvSpPr>
        <dsp:cNvPr id="0" name=""/>
        <dsp:cNvSpPr/>
      </dsp:nvSpPr>
      <dsp:spPr>
        <a:xfrm>
          <a:off x="0" y="3671643"/>
          <a:ext cx="7499176" cy="1141875"/>
        </a:xfrm>
        <a:prstGeom prst="rect">
          <a:avLst/>
        </a:prstGeom>
        <a:solidFill>
          <a:sysClr val="window" lastClr="FFFFFF">
            <a:alpha val="90000"/>
            <a:hueOff val="0"/>
            <a:satOff val="0"/>
            <a:lumOff val="0"/>
            <a:alphaOff val="0"/>
          </a:sysClr>
        </a:solidFill>
        <a:ln w="9525" cap="flat" cmpd="sng" algn="ctr">
          <a:solidFill>
            <a:srgbClr val="1B587C">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2019" tIns="520700" rIns="582019" bIns="85344" numCol="1" spcCol="1270" anchor="t" anchorCtr="0">
          <a:noAutofit/>
        </a:bodyPr>
        <a:lstStyle/>
        <a:p>
          <a:pPr marL="114300" lvl="1" indent="-114300" algn="just" defTabSz="533400">
            <a:lnSpc>
              <a:spcPct val="90000"/>
            </a:lnSpc>
            <a:spcBef>
              <a:spcPct val="0"/>
            </a:spcBef>
            <a:spcAft>
              <a:spcPct val="15000"/>
            </a:spcAft>
            <a:buClr>
              <a:srgbClr val="FF6600"/>
            </a:buClr>
            <a:buFont typeface="Wingdings" panose="05000000000000000000" pitchFamily="2" charset="2"/>
            <a:buChar char="ü"/>
          </a:pPr>
          <a:r>
            <a:rPr lang="it-IT" sz="1200" kern="1200">
              <a:solidFill>
                <a:sysClr val="windowText" lastClr="000000">
                  <a:hueOff val="0"/>
                  <a:satOff val="0"/>
                  <a:lumOff val="0"/>
                  <a:alphaOff val="0"/>
                </a:sysClr>
              </a:solidFill>
              <a:latin typeface="Arial"/>
              <a:ea typeface="+mn-ea"/>
              <a:cs typeface="+mn-cs"/>
            </a:rPr>
            <a:t>Medicina/Medicina Legale/risk management </a:t>
          </a:r>
          <a:r>
            <a:rPr lang="it-IT" sz="1200" b="1" i="1" kern="1200">
              <a:solidFill>
                <a:sysClr val="windowText" lastClr="000000">
                  <a:hueOff val="0"/>
                  <a:satOff val="0"/>
                  <a:lumOff val="0"/>
                  <a:alphaOff val="0"/>
                </a:sysClr>
              </a:solidFill>
              <a:latin typeface="Arial"/>
              <a:ea typeface="+mn-ea"/>
              <a:cs typeface="+mn-cs"/>
            </a:rPr>
            <a:t>(competenza professionale)</a:t>
          </a:r>
          <a:r>
            <a:rPr lang="it-IT" sz="1200" b="0" i="0" kern="1200">
              <a:solidFill>
                <a:sysClr val="windowText" lastClr="000000">
                  <a:hueOff val="0"/>
                  <a:satOff val="0"/>
                  <a:lumOff val="0"/>
                  <a:alphaOff val="0"/>
                </a:sysClr>
              </a:solidFill>
              <a:latin typeface="Arial"/>
              <a:ea typeface="+mn-ea"/>
              <a:cs typeface="+mn-cs"/>
            </a:rPr>
            <a:t>;</a:t>
          </a:r>
          <a:endParaRPr lang="it-IT" sz="1200" b="1" i="1" kern="1200">
            <a:solidFill>
              <a:sysClr val="windowText" lastClr="000000">
                <a:hueOff val="0"/>
                <a:satOff val="0"/>
                <a:lumOff val="0"/>
                <a:alphaOff val="0"/>
              </a:sysClr>
            </a:solidFill>
            <a:latin typeface="Arial"/>
            <a:ea typeface="+mn-ea"/>
            <a:cs typeface="+mn-cs"/>
          </a:endParaRPr>
        </a:p>
        <a:p>
          <a:pPr marL="114300" lvl="1" indent="-114300" algn="just" defTabSz="533400">
            <a:lnSpc>
              <a:spcPct val="90000"/>
            </a:lnSpc>
            <a:spcBef>
              <a:spcPct val="0"/>
            </a:spcBef>
            <a:spcAft>
              <a:spcPct val="15000"/>
            </a:spcAft>
            <a:buClr>
              <a:srgbClr val="FF6600"/>
            </a:buClr>
            <a:buFont typeface="Wingdings" panose="05000000000000000000" pitchFamily="2" charset="2"/>
            <a:buChar char="ü"/>
          </a:pPr>
          <a:r>
            <a:rPr lang="it-IT" sz="1200" kern="1200">
              <a:solidFill>
                <a:sysClr val="windowText" lastClr="000000">
                  <a:hueOff val="0"/>
                  <a:satOff val="0"/>
                  <a:lumOff val="0"/>
                  <a:alphaOff val="0"/>
                </a:sysClr>
              </a:solidFill>
              <a:latin typeface="Arial"/>
              <a:ea typeface="+mn-ea"/>
              <a:cs typeface="+mn-cs"/>
            </a:rPr>
            <a:t>Disaster management, recovery management, etc. </a:t>
          </a:r>
          <a:r>
            <a:rPr lang="it-IT" sz="1200" b="1" i="1" kern="1200">
              <a:solidFill>
                <a:sysClr val="windowText" lastClr="000000">
                  <a:hueOff val="0"/>
                  <a:satOff val="0"/>
                  <a:lumOff val="0"/>
                  <a:alphaOff val="0"/>
                </a:sysClr>
              </a:solidFill>
              <a:latin typeface="Arial"/>
              <a:ea typeface="+mn-ea"/>
              <a:cs typeface="+mn-cs"/>
            </a:rPr>
            <a:t>(competenze specialistiche)</a:t>
          </a:r>
          <a:r>
            <a:rPr lang="it-IT" sz="1200" b="0" i="0" kern="1200">
              <a:solidFill>
                <a:sysClr val="windowText" lastClr="000000">
                  <a:hueOff val="0"/>
                  <a:satOff val="0"/>
                  <a:lumOff val="0"/>
                  <a:alphaOff val="0"/>
                </a:sysClr>
              </a:solidFill>
              <a:latin typeface="Arial"/>
              <a:ea typeface="+mn-ea"/>
              <a:cs typeface="+mn-cs"/>
            </a:rPr>
            <a:t>;</a:t>
          </a:r>
          <a:endParaRPr lang="it-IT" sz="1200" b="1" i="1" kern="1200">
            <a:solidFill>
              <a:sysClr val="windowText" lastClr="000000">
                <a:hueOff val="0"/>
                <a:satOff val="0"/>
                <a:lumOff val="0"/>
                <a:alphaOff val="0"/>
              </a:sysClr>
            </a:solidFill>
            <a:latin typeface="Arial"/>
            <a:ea typeface="+mn-ea"/>
            <a:cs typeface="+mn-cs"/>
          </a:endParaRPr>
        </a:p>
        <a:p>
          <a:pPr marL="114300" lvl="1" indent="-114300" algn="just" defTabSz="533400">
            <a:lnSpc>
              <a:spcPct val="90000"/>
            </a:lnSpc>
            <a:spcBef>
              <a:spcPct val="0"/>
            </a:spcBef>
            <a:spcAft>
              <a:spcPct val="15000"/>
            </a:spcAft>
            <a:buClr>
              <a:srgbClr val="FF6600"/>
            </a:buClr>
            <a:buFont typeface="Wingdings" panose="05000000000000000000" pitchFamily="2" charset="2"/>
            <a:buChar char="ü"/>
          </a:pPr>
          <a:r>
            <a:rPr lang="it-IT" sz="1200" kern="1200">
              <a:solidFill>
                <a:sysClr val="windowText" lastClr="000000">
                  <a:hueOff val="0"/>
                  <a:satOff val="0"/>
                  <a:lumOff val="0"/>
                  <a:alphaOff val="0"/>
                </a:sysClr>
              </a:solidFill>
              <a:latin typeface="Arial"/>
              <a:ea typeface="+mn-ea"/>
              <a:cs typeface="+mn-cs"/>
            </a:rPr>
            <a:t>Capacità decisionale </a:t>
          </a:r>
          <a:r>
            <a:rPr lang="it-IT" sz="1200" b="1" i="1" kern="1200">
              <a:solidFill>
                <a:sysClr val="windowText" lastClr="000000">
                  <a:hueOff val="0"/>
                  <a:satOff val="0"/>
                  <a:lumOff val="0"/>
                  <a:alphaOff val="0"/>
                </a:sysClr>
              </a:solidFill>
              <a:latin typeface="Arial"/>
              <a:ea typeface="+mn-ea"/>
              <a:cs typeface="+mn-cs"/>
            </a:rPr>
            <a:t>(competenza comportamentale).</a:t>
          </a:r>
        </a:p>
      </dsp:txBody>
      <dsp:txXfrm>
        <a:off x="0" y="3671643"/>
        <a:ext cx="7499176" cy="1141875"/>
      </dsp:txXfrm>
    </dsp:sp>
    <dsp:sp modelId="{10DFB397-6EAC-4868-A7D8-5E356A0074CB}">
      <dsp:nvSpPr>
        <dsp:cNvPr id="0" name=""/>
        <dsp:cNvSpPr/>
      </dsp:nvSpPr>
      <dsp:spPr>
        <a:xfrm>
          <a:off x="374958" y="3302643"/>
          <a:ext cx="5249423" cy="738000"/>
        </a:xfrm>
        <a:prstGeom prst="roundRect">
          <a:avLst/>
        </a:prstGeom>
        <a:gradFill rotWithShape="0">
          <a:gsLst>
            <a:gs pos="0">
              <a:srgbClr val="1B587C">
                <a:hueOff val="0"/>
                <a:satOff val="0"/>
                <a:lumOff val="0"/>
                <a:alphaOff val="0"/>
                <a:shade val="70000"/>
                <a:satMod val="150000"/>
              </a:srgbClr>
            </a:gs>
            <a:gs pos="34000">
              <a:srgbClr val="1B587C">
                <a:hueOff val="0"/>
                <a:satOff val="0"/>
                <a:lumOff val="0"/>
                <a:alphaOff val="0"/>
                <a:shade val="70000"/>
                <a:satMod val="140000"/>
              </a:srgbClr>
            </a:gs>
            <a:gs pos="70000">
              <a:srgbClr val="1B587C">
                <a:hueOff val="0"/>
                <a:satOff val="0"/>
                <a:lumOff val="0"/>
                <a:alphaOff val="0"/>
                <a:tint val="100000"/>
                <a:shade val="90000"/>
                <a:satMod val="140000"/>
              </a:srgbClr>
            </a:gs>
            <a:gs pos="100000">
              <a:srgbClr val="1B587C">
                <a:hueOff val="0"/>
                <a:satOff val="0"/>
                <a:lumOff val="0"/>
                <a:alphaOff val="0"/>
                <a:tint val="100000"/>
                <a:shade val="100000"/>
                <a:satMod val="100000"/>
              </a:srgb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8416" tIns="0" rIns="198416" bIns="0" numCol="1" spcCol="1270" anchor="ctr" anchorCtr="0">
          <a:noAutofit/>
        </a:bodyPr>
        <a:lstStyle/>
        <a:p>
          <a:pPr marL="0" lvl="0" indent="0" algn="just" defTabSz="533400">
            <a:lnSpc>
              <a:spcPct val="90000"/>
            </a:lnSpc>
            <a:spcBef>
              <a:spcPct val="0"/>
            </a:spcBef>
            <a:spcAft>
              <a:spcPct val="35000"/>
            </a:spcAft>
            <a:buNone/>
          </a:pPr>
          <a:r>
            <a:rPr lang="it-IT" sz="1200" b="1" kern="1200">
              <a:solidFill>
                <a:sysClr val="window" lastClr="FFFFFF"/>
              </a:solidFill>
              <a:effectLst>
                <a:outerShdw blurRad="38100" dist="38100" dir="2700000" algn="tl">
                  <a:srgbClr val="000000">
                    <a:alpha val="43137"/>
                  </a:srgbClr>
                </a:outerShdw>
              </a:effectLst>
              <a:latin typeface="Arial"/>
              <a:ea typeface="+mn-ea"/>
              <a:cs typeface="+mn-cs"/>
            </a:rPr>
            <a:t>Responsabile emergenza sanitaria</a:t>
          </a:r>
        </a:p>
      </dsp:txBody>
      <dsp:txXfrm>
        <a:off x="410984" y="3338669"/>
        <a:ext cx="5177371" cy="6659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8A8CD-6008-48AF-BF42-822433AEC955}">
      <dsp:nvSpPr>
        <dsp:cNvPr id="0" name=""/>
        <dsp:cNvSpPr/>
      </dsp:nvSpPr>
      <dsp:spPr>
        <a:xfrm>
          <a:off x="321998" y="94540"/>
          <a:ext cx="3132982" cy="92163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4251" tIns="38100" rIns="38100" bIns="38100" numCol="1" spcCol="1270" anchor="ctr" anchorCtr="0">
          <a:noAutofit/>
        </a:bodyPr>
        <a:lstStyle/>
        <a:p>
          <a:pPr marL="0" lvl="0" indent="0" algn="l" defTabSz="444500">
            <a:lnSpc>
              <a:spcPct val="90000"/>
            </a:lnSpc>
            <a:spcBef>
              <a:spcPct val="0"/>
            </a:spcBef>
            <a:spcAft>
              <a:spcPct val="35000"/>
            </a:spcAft>
            <a:buNone/>
          </a:pPr>
          <a:r>
            <a:rPr lang="it-IT" sz="1000" b="1" kern="1200" dirty="0">
              <a:latin typeface="+mn-lt"/>
            </a:rPr>
            <a:t>Costruzione di un framework comune delle competenze</a:t>
          </a:r>
          <a:r>
            <a:rPr lang="it-IT" sz="1000" kern="1200" dirty="0">
              <a:latin typeface="+mn-lt"/>
            </a:rPr>
            <a:t>:</a:t>
          </a:r>
        </a:p>
        <a:p>
          <a:pPr marL="0" lvl="0" indent="0" algn="l" defTabSz="444500">
            <a:lnSpc>
              <a:spcPct val="90000"/>
            </a:lnSpc>
            <a:spcBef>
              <a:spcPct val="0"/>
            </a:spcBef>
            <a:spcAft>
              <a:spcPct val="35000"/>
            </a:spcAft>
            <a:buNone/>
          </a:pPr>
          <a:r>
            <a:rPr lang="it-IT" sz="1000" kern="1200" dirty="0">
              <a:latin typeface="+mn-lt"/>
            </a:rPr>
            <a:t>Library dei profili a partire dalla Library degli EELL (</a:t>
          </a:r>
          <a:r>
            <a:rPr lang="it-IT" sz="1000" kern="1200" dirty="0" err="1">
              <a:latin typeface="+mn-lt"/>
            </a:rPr>
            <a:t>Riformattiva</a:t>
          </a:r>
          <a:r>
            <a:rPr lang="it-IT" sz="1000" kern="1200" dirty="0">
              <a:latin typeface="+mn-lt"/>
            </a:rPr>
            <a:t>)</a:t>
          </a:r>
        </a:p>
      </dsp:txBody>
      <dsp:txXfrm>
        <a:off x="321998" y="94540"/>
        <a:ext cx="3132982" cy="921630"/>
      </dsp:txXfrm>
    </dsp:sp>
    <dsp:sp modelId="{37F54725-2936-4692-A5B8-B8F53B567961}">
      <dsp:nvSpPr>
        <dsp:cNvPr id="0" name=""/>
        <dsp:cNvSpPr/>
      </dsp:nvSpPr>
      <dsp:spPr>
        <a:xfrm>
          <a:off x="175387" y="42110"/>
          <a:ext cx="684785" cy="9677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5E620A-8959-40ED-ABA9-D49364614445}">
      <dsp:nvSpPr>
        <dsp:cNvPr id="0" name=""/>
        <dsp:cNvSpPr/>
      </dsp:nvSpPr>
      <dsp:spPr>
        <a:xfrm>
          <a:off x="3873769" y="88190"/>
          <a:ext cx="3312884" cy="92163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4251" tIns="38100" rIns="38100" bIns="38100" numCol="1" spcCol="1270" anchor="ctr" anchorCtr="0">
          <a:noAutofit/>
        </a:bodyPr>
        <a:lstStyle/>
        <a:p>
          <a:pPr marL="0" lvl="0" indent="0" algn="l" defTabSz="444500">
            <a:lnSpc>
              <a:spcPct val="90000"/>
            </a:lnSpc>
            <a:spcBef>
              <a:spcPct val="0"/>
            </a:spcBef>
            <a:spcAft>
              <a:spcPct val="35000"/>
            </a:spcAft>
            <a:buNone/>
          </a:pPr>
          <a:r>
            <a:rPr lang="it-IT" sz="1000" b="1" kern="1200" dirty="0">
              <a:latin typeface="+mn-lt"/>
            </a:rPr>
            <a:t>Liberalizzazione del mercato del lavoro: Mobilità orizzontale </a:t>
          </a:r>
          <a:r>
            <a:rPr lang="it-IT" sz="1000" kern="1200" dirty="0">
              <a:latin typeface="+mn-lt"/>
            </a:rPr>
            <a:t>garantita dalla amministrazione di origine. Mobilità a tempo e/o assorbimento nel proprio organico </a:t>
          </a:r>
        </a:p>
        <a:p>
          <a:pPr marL="0" lvl="0" indent="0" algn="l" defTabSz="444500">
            <a:lnSpc>
              <a:spcPct val="90000"/>
            </a:lnSpc>
            <a:spcBef>
              <a:spcPct val="0"/>
            </a:spcBef>
            <a:spcAft>
              <a:spcPct val="35000"/>
            </a:spcAft>
            <a:buNone/>
          </a:pPr>
          <a:r>
            <a:rPr lang="it-IT" sz="1000" kern="1200" dirty="0">
              <a:latin typeface="+mn-lt"/>
            </a:rPr>
            <a:t>Selezione attraverso colloqui e screening dei talenti  </a:t>
          </a:r>
        </a:p>
      </dsp:txBody>
      <dsp:txXfrm>
        <a:off x="3873769" y="88190"/>
        <a:ext cx="3312884" cy="921630"/>
      </dsp:txXfrm>
    </dsp:sp>
    <dsp:sp modelId="{4A3EB0B8-FA4B-4154-AD2F-B7910969457E}">
      <dsp:nvSpPr>
        <dsp:cNvPr id="0" name=""/>
        <dsp:cNvSpPr/>
      </dsp:nvSpPr>
      <dsp:spPr>
        <a:xfrm>
          <a:off x="3524472" y="132572"/>
          <a:ext cx="645141" cy="9677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2E238F-3270-4C3F-B08C-E85547C9BB43}">
      <dsp:nvSpPr>
        <dsp:cNvPr id="0" name=""/>
        <dsp:cNvSpPr/>
      </dsp:nvSpPr>
      <dsp:spPr>
        <a:xfrm>
          <a:off x="351312" y="1250613"/>
          <a:ext cx="3169493" cy="109607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4251" tIns="38100" rIns="38100" bIns="38100" numCol="1" spcCol="1270" anchor="ctr" anchorCtr="0">
          <a:noAutofit/>
        </a:bodyPr>
        <a:lstStyle/>
        <a:p>
          <a:pPr marL="0" lvl="0" indent="0" algn="l" defTabSz="444500">
            <a:lnSpc>
              <a:spcPct val="90000"/>
            </a:lnSpc>
            <a:spcBef>
              <a:spcPct val="0"/>
            </a:spcBef>
            <a:spcAft>
              <a:spcPct val="35000"/>
            </a:spcAft>
            <a:buNone/>
          </a:pPr>
          <a:endParaRPr lang="it-IT" sz="1000" b="1" kern="1200" dirty="0">
            <a:latin typeface="+mn-lt"/>
          </a:endParaRPr>
        </a:p>
        <a:p>
          <a:pPr marL="0" lvl="0" indent="0" algn="l" defTabSz="444500">
            <a:lnSpc>
              <a:spcPct val="90000"/>
            </a:lnSpc>
            <a:spcBef>
              <a:spcPct val="0"/>
            </a:spcBef>
            <a:spcAft>
              <a:spcPct val="35000"/>
            </a:spcAft>
            <a:buNone/>
          </a:pPr>
          <a:r>
            <a:rPr lang="it-IT" sz="1000" b="1" kern="1200" dirty="0">
              <a:latin typeface="+mn-lt"/>
            </a:rPr>
            <a:t>Nuova articolazione del sistema di classificazione del lavoro: Mobilità verticale.</a:t>
          </a:r>
        </a:p>
        <a:p>
          <a:pPr marL="0" lvl="0" indent="0" algn="l" defTabSz="444500">
            <a:lnSpc>
              <a:spcPct val="90000"/>
            </a:lnSpc>
            <a:spcBef>
              <a:spcPct val="0"/>
            </a:spcBef>
            <a:spcAft>
              <a:spcPct val="35000"/>
            </a:spcAft>
            <a:buNone/>
          </a:pPr>
          <a:r>
            <a:rPr lang="it-IT" sz="1000" kern="1200" dirty="0">
              <a:latin typeface="+mn-lt"/>
            </a:rPr>
            <a:t>Rafforzamento delle funzioni non dirigenziali, in particolare profili specialistici.</a:t>
          </a:r>
        </a:p>
        <a:p>
          <a:pPr marL="0" lvl="0" indent="0" algn="l" defTabSz="444500">
            <a:lnSpc>
              <a:spcPct val="90000"/>
            </a:lnSpc>
            <a:spcBef>
              <a:spcPct val="0"/>
            </a:spcBef>
            <a:spcAft>
              <a:spcPct val="35000"/>
            </a:spcAft>
            <a:buNone/>
          </a:pPr>
          <a:r>
            <a:rPr lang="it-IT" sz="1000" kern="1200" dirty="0">
              <a:latin typeface="+mn-lt"/>
            </a:rPr>
            <a:t>Rafforzamento delle posizioni organizzative</a:t>
          </a:r>
        </a:p>
        <a:p>
          <a:pPr marL="0" lvl="0" indent="0" algn="l" defTabSz="444500">
            <a:lnSpc>
              <a:spcPct val="90000"/>
            </a:lnSpc>
            <a:spcBef>
              <a:spcPct val="0"/>
            </a:spcBef>
            <a:spcAft>
              <a:spcPct val="35000"/>
            </a:spcAft>
            <a:buNone/>
          </a:pPr>
          <a:endParaRPr lang="it-IT" sz="1000" kern="1200" dirty="0">
            <a:latin typeface="+mn-lt"/>
          </a:endParaRPr>
        </a:p>
      </dsp:txBody>
      <dsp:txXfrm>
        <a:off x="351312" y="1250613"/>
        <a:ext cx="3169493" cy="1096076"/>
      </dsp:txXfrm>
    </dsp:sp>
    <dsp:sp modelId="{7ED0262A-747D-491C-A0D5-7F0D2D8D9BD4}">
      <dsp:nvSpPr>
        <dsp:cNvPr id="0" name=""/>
        <dsp:cNvSpPr/>
      </dsp:nvSpPr>
      <dsp:spPr>
        <a:xfrm>
          <a:off x="204882" y="1385684"/>
          <a:ext cx="645141" cy="9677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846CF2-3DE3-480F-894D-93A0B393015A}">
      <dsp:nvSpPr>
        <dsp:cNvPr id="0" name=""/>
        <dsp:cNvSpPr/>
      </dsp:nvSpPr>
      <dsp:spPr>
        <a:xfrm>
          <a:off x="3905618" y="1233278"/>
          <a:ext cx="3215295" cy="111919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4251" tIns="38100" rIns="38100" bIns="38100" numCol="1" spcCol="1270" anchor="ctr" anchorCtr="0">
          <a:noAutofit/>
        </a:bodyPr>
        <a:lstStyle/>
        <a:p>
          <a:pPr marL="0" lvl="0" indent="0" algn="l" defTabSz="444500">
            <a:lnSpc>
              <a:spcPct val="90000"/>
            </a:lnSpc>
            <a:spcBef>
              <a:spcPct val="0"/>
            </a:spcBef>
            <a:spcAft>
              <a:spcPct val="35000"/>
            </a:spcAft>
            <a:buNone/>
          </a:pPr>
          <a:r>
            <a:rPr lang="it-IT" sz="1000" b="1" kern="1200" dirty="0">
              <a:latin typeface="+mn-lt"/>
            </a:rPr>
            <a:t>Accesso alla Dirigenza</a:t>
          </a:r>
          <a:r>
            <a:rPr lang="it-IT" sz="1000" kern="1200" dirty="0">
              <a:latin typeface="+mn-lt"/>
            </a:rPr>
            <a:t>.</a:t>
          </a:r>
        </a:p>
        <a:p>
          <a:pPr marL="0" lvl="0" indent="0" algn="l" defTabSz="444500">
            <a:lnSpc>
              <a:spcPct val="90000"/>
            </a:lnSpc>
            <a:spcBef>
              <a:spcPct val="0"/>
            </a:spcBef>
            <a:spcAft>
              <a:spcPct val="35000"/>
            </a:spcAft>
            <a:buNone/>
          </a:pPr>
          <a:r>
            <a:rPr lang="it-IT" sz="1000" kern="1200" dirty="0">
              <a:latin typeface="+mn-lt"/>
            </a:rPr>
            <a:t>Adozione di un framework di competenze manageriali  e riferite alla policy per creare un mercato unico della dirigenza.</a:t>
          </a:r>
        </a:p>
        <a:p>
          <a:pPr marL="0" lvl="0" indent="0" algn="l" defTabSz="444500">
            <a:lnSpc>
              <a:spcPct val="90000"/>
            </a:lnSpc>
            <a:spcBef>
              <a:spcPct val="0"/>
            </a:spcBef>
            <a:spcAft>
              <a:spcPct val="35000"/>
            </a:spcAft>
            <a:buNone/>
          </a:pPr>
          <a:r>
            <a:rPr lang="it-IT" sz="1000" kern="1200" dirty="0">
              <a:latin typeface="+mn-lt"/>
            </a:rPr>
            <a:t>Reclutamento interno  basato su </a:t>
          </a:r>
          <a:r>
            <a:rPr lang="it-IT" sz="1000" kern="1200" dirty="0" err="1">
              <a:latin typeface="+mn-lt"/>
            </a:rPr>
            <a:t>assessment</a:t>
          </a:r>
          <a:r>
            <a:rPr lang="it-IT" sz="1000" kern="1200" dirty="0">
              <a:latin typeface="+mn-lt"/>
            </a:rPr>
            <a:t> dei comportamenti. Reclutamento esterno anche da privati</a:t>
          </a:r>
        </a:p>
      </dsp:txBody>
      <dsp:txXfrm>
        <a:off x="3905618" y="1233278"/>
        <a:ext cx="3215295" cy="1119190"/>
      </dsp:txXfrm>
    </dsp:sp>
    <dsp:sp modelId="{8D2123DD-A655-4752-AC9B-D0D26A20F4F4}">
      <dsp:nvSpPr>
        <dsp:cNvPr id="0" name=""/>
        <dsp:cNvSpPr/>
      </dsp:nvSpPr>
      <dsp:spPr>
        <a:xfrm>
          <a:off x="3689419" y="1368990"/>
          <a:ext cx="645141" cy="9677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6CA18B-1877-4083-8823-C29BAF0051DB}">
      <dsp:nvSpPr>
        <dsp:cNvPr id="0" name=""/>
        <dsp:cNvSpPr/>
      </dsp:nvSpPr>
      <dsp:spPr>
        <a:xfrm>
          <a:off x="1078704" y="2548802"/>
          <a:ext cx="5543524" cy="100616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4251" tIns="38100" rIns="38100" bIns="38100" numCol="1" spcCol="1270" anchor="ctr" anchorCtr="0">
          <a:noAutofit/>
        </a:bodyPr>
        <a:lstStyle/>
        <a:p>
          <a:pPr marL="0" lvl="0" indent="0" algn="l" defTabSz="444500">
            <a:lnSpc>
              <a:spcPct val="90000"/>
            </a:lnSpc>
            <a:spcBef>
              <a:spcPct val="0"/>
            </a:spcBef>
            <a:spcAft>
              <a:spcPct val="35000"/>
            </a:spcAft>
            <a:buNone/>
          </a:pPr>
          <a:r>
            <a:rPr lang="it-IT" sz="1000" b="1" kern="1200" dirty="0">
              <a:latin typeface="+mn-lt"/>
            </a:rPr>
            <a:t>Ruolo della Dirigenza</a:t>
          </a:r>
        </a:p>
        <a:p>
          <a:pPr marL="0" lvl="0" indent="0" algn="l" defTabSz="444500">
            <a:lnSpc>
              <a:spcPct val="90000"/>
            </a:lnSpc>
            <a:spcBef>
              <a:spcPct val="0"/>
            </a:spcBef>
            <a:spcAft>
              <a:spcPct val="35000"/>
            </a:spcAft>
            <a:buNone/>
          </a:pPr>
          <a:r>
            <a:rPr lang="it-IT" sz="1000" kern="1200" dirty="0">
              <a:latin typeface="+mn-lt"/>
            </a:rPr>
            <a:t>Revisione del ruolo della Dirigenza verso ruolo unico.</a:t>
          </a:r>
        </a:p>
        <a:p>
          <a:pPr marL="0" lvl="0" indent="0" algn="l" defTabSz="444500">
            <a:lnSpc>
              <a:spcPct val="90000"/>
            </a:lnSpc>
            <a:spcBef>
              <a:spcPct val="0"/>
            </a:spcBef>
            <a:spcAft>
              <a:spcPct val="35000"/>
            </a:spcAft>
            <a:buNone/>
          </a:pPr>
          <a:r>
            <a:rPr lang="it-IT" sz="1000" kern="1200" dirty="0">
              <a:latin typeface="+mn-lt"/>
            </a:rPr>
            <a:t>Connessione sempre più forte fra autosviluppo con la valutazione della performance organizzativa. </a:t>
          </a:r>
        </a:p>
        <a:p>
          <a:pPr marL="0" lvl="0" indent="0" algn="l" defTabSz="444500">
            <a:lnSpc>
              <a:spcPct val="90000"/>
            </a:lnSpc>
            <a:spcBef>
              <a:spcPct val="0"/>
            </a:spcBef>
            <a:spcAft>
              <a:spcPct val="35000"/>
            </a:spcAft>
            <a:buNone/>
          </a:pPr>
          <a:r>
            <a:rPr lang="it-IT" sz="1000" kern="1200" dirty="0">
              <a:latin typeface="+mn-lt"/>
            </a:rPr>
            <a:t>Rafforzamento del life long learning e messa a punto di sistemi dei crediti formativi</a:t>
          </a:r>
        </a:p>
      </dsp:txBody>
      <dsp:txXfrm>
        <a:off x="1078704" y="2548802"/>
        <a:ext cx="5543524" cy="1006162"/>
      </dsp:txXfrm>
    </dsp:sp>
    <dsp:sp modelId="{CD14BFE0-723D-40C9-9D94-9C84BE2BE382}">
      <dsp:nvSpPr>
        <dsp:cNvPr id="0" name=""/>
        <dsp:cNvSpPr/>
      </dsp:nvSpPr>
      <dsp:spPr>
        <a:xfrm>
          <a:off x="716157" y="2496362"/>
          <a:ext cx="645141" cy="96771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00768-6CD6-4D41-8F1A-859DF947AC44}">
      <dsp:nvSpPr>
        <dsp:cNvPr id="0" name=""/>
        <dsp:cNvSpPr/>
      </dsp:nvSpPr>
      <dsp:spPr>
        <a:xfrm rot="5400000">
          <a:off x="3534005" y="-1290284"/>
          <a:ext cx="951932" cy="3774091"/>
        </a:xfrm>
        <a:prstGeom prst="round2SameRect">
          <a:avLst/>
        </a:prstGeom>
        <a:solidFill>
          <a:schemeClr val="accent5">
            <a:tint val="40000"/>
            <a:alpha val="90000"/>
            <a:hueOff val="0"/>
            <a:satOff val="0"/>
            <a:lumOff val="0"/>
            <a:alphaOff val="0"/>
          </a:schemeClr>
        </a:solidFill>
        <a:ln w="2642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it-IT" sz="1400" kern="1200" dirty="0">
              <a:solidFill>
                <a:srgbClr val="002060"/>
              </a:solidFill>
            </a:rPr>
            <a:t>Capacità e conoscenze tecniche necessarie per presidiare i contenuti lavorativi afferenti l’area professionale</a:t>
          </a:r>
        </a:p>
      </dsp:txBody>
      <dsp:txXfrm rot="-5400000">
        <a:off x="2122926" y="167264"/>
        <a:ext cx="3727622" cy="858994"/>
      </dsp:txXfrm>
    </dsp:sp>
    <dsp:sp modelId="{530BD51A-9641-4B9C-A3BB-4FE1704EA014}">
      <dsp:nvSpPr>
        <dsp:cNvPr id="0" name=""/>
        <dsp:cNvSpPr/>
      </dsp:nvSpPr>
      <dsp:spPr>
        <a:xfrm>
          <a:off x="0" y="1802"/>
          <a:ext cx="2122926" cy="1189915"/>
        </a:xfrm>
        <a:prstGeom prst="roundRect">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it-IT" sz="1400" kern="1200" dirty="0"/>
            <a:t>Competenze professionali</a:t>
          </a:r>
        </a:p>
      </dsp:txBody>
      <dsp:txXfrm>
        <a:off x="58087" y="59889"/>
        <a:ext cx="2006752" cy="1073741"/>
      </dsp:txXfrm>
    </dsp:sp>
    <dsp:sp modelId="{DE5014B7-0470-4196-821B-11BE82C317D5}">
      <dsp:nvSpPr>
        <dsp:cNvPr id="0" name=""/>
        <dsp:cNvSpPr/>
      </dsp:nvSpPr>
      <dsp:spPr>
        <a:xfrm rot="5400000">
          <a:off x="3534005" y="-40873"/>
          <a:ext cx="951932" cy="3774091"/>
        </a:xfrm>
        <a:prstGeom prst="round2SameRect">
          <a:avLst/>
        </a:prstGeom>
        <a:solidFill>
          <a:schemeClr val="accent5">
            <a:tint val="40000"/>
            <a:alpha val="90000"/>
            <a:hueOff val="-6334772"/>
            <a:satOff val="-560"/>
            <a:lumOff val="-1816"/>
            <a:alphaOff val="0"/>
          </a:schemeClr>
        </a:solidFill>
        <a:ln w="26425" cap="flat" cmpd="sng" algn="ctr">
          <a:solidFill>
            <a:schemeClr val="accent5">
              <a:tint val="40000"/>
              <a:alpha val="90000"/>
              <a:hueOff val="-6334772"/>
              <a:satOff val="-560"/>
              <a:lumOff val="-18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it-IT" sz="1400" kern="1200" dirty="0">
              <a:solidFill>
                <a:srgbClr val="002060"/>
              </a:solidFill>
            </a:rPr>
            <a:t>Capacità e conoscenze tecniche specialistiche necessarie per presidiare i contenuti afferenti l’ambito organizzativo</a:t>
          </a:r>
          <a:endParaRPr lang="it-IT" sz="1400" b="1" kern="1200" dirty="0">
            <a:solidFill>
              <a:srgbClr val="002060"/>
            </a:solidFill>
          </a:endParaRPr>
        </a:p>
      </dsp:txBody>
      <dsp:txXfrm rot="-5400000">
        <a:off x="2122926" y="1416675"/>
        <a:ext cx="3727622" cy="858994"/>
      </dsp:txXfrm>
    </dsp:sp>
    <dsp:sp modelId="{576A8AC5-D456-4073-8FFD-A8817E341928}">
      <dsp:nvSpPr>
        <dsp:cNvPr id="0" name=""/>
        <dsp:cNvSpPr/>
      </dsp:nvSpPr>
      <dsp:spPr>
        <a:xfrm>
          <a:off x="0" y="1243622"/>
          <a:ext cx="2122926" cy="1189915"/>
        </a:xfrm>
        <a:prstGeom prst="roundRect">
          <a:avLst/>
        </a:prstGeom>
        <a:solidFill>
          <a:schemeClr val="accent5">
            <a:hueOff val="-6198687"/>
            <a:satOff val="9275"/>
            <a:lumOff val="-10392"/>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it-IT" sz="1400" kern="1200" dirty="0"/>
            <a:t>Competenze specialistiche</a:t>
          </a:r>
        </a:p>
      </dsp:txBody>
      <dsp:txXfrm>
        <a:off x="58087" y="1301709"/>
        <a:ext cx="2006752" cy="1073741"/>
      </dsp:txXfrm>
    </dsp:sp>
    <dsp:sp modelId="{24792435-F70C-46D9-AE9A-F43E945189AC}">
      <dsp:nvSpPr>
        <dsp:cNvPr id="0" name=""/>
        <dsp:cNvSpPr/>
      </dsp:nvSpPr>
      <dsp:spPr>
        <a:xfrm rot="5400000">
          <a:off x="3534005" y="1208538"/>
          <a:ext cx="951932" cy="3774091"/>
        </a:xfrm>
        <a:prstGeom prst="round2SameRect">
          <a:avLst/>
        </a:prstGeom>
        <a:solidFill>
          <a:schemeClr val="accent5">
            <a:tint val="40000"/>
            <a:alpha val="90000"/>
            <a:hueOff val="-12669543"/>
            <a:satOff val="-1120"/>
            <a:lumOff val="-3633"/>
            <a:alphaOff val="0"/>
          </a:schemeClr>
        </a:solidFill>
        <a:ln w="26425" cap="flat" cmpd="sng" algn="ctr">
          <a:solidFill>
            <a:schemeClr val="accent5">
              <a:tint val="40000"/>
              <a:alpha val="90000"/>
              <a:hueOff val="-12669543"/>
              <a:satOff val="-1120"/>
              <a:lumOff val="-36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it-IT" sz="1400" kern="1200" dirty="0">
              <a:solidFill>
                <a:srgbClr val="002060"/>
              </a:solidFill>
            </a:rPr>
            <a:t>Comportamenti necessari per meglio svolgere i contenuti lavorativi afferenti l’area professionale </a:t>
          </a:r>
          <a:endParaRPr lang="it-IT" sz="1400" b="1" kern="1200" dirty="0">
            <a:solidFill>
              <a:srgbClr val="002060"/>
            </a:solidFill>
          </a:endParaRPr>
        </a:p>
      </dsp:txBody>
      <dsp:txXfrm rot="-5400000">
        <a:off x="2122926" y="2666087"/>
        <a:ext cx="3727622" cy="858994"/>
      </dsp:txXfrm>
    </dsp:sp>
    <dsp:sp modelId="{06438D34-E012-40C5-B530-8100E930861E}">
      <dsp:nvSpPr>
        <dsp:cNvPr id="0" name=""/>
        <dsp:cNvSpPr/>
      </dsp:nvSpPr>
      <dsp:spPr>
        <a:xfrm>
          <a:off x="0" y="2500626"/>
          <a:ext cx="2122926" cy="1189915"/>
        </a:xfrm>
        <a:prstGeom prst="roundRect">
          <a:avLst/>
        </a:prstGeom>
        <a:solidFill>
          <a:schemeClr val="accent5">
            <a:hueOff val="-12397374"/>
            <a:satOff val="18550"/>
            <a:lumOff val="-20783"/>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it-IT" sz="1400" kern="1200" dirty="0"/>
            <a:t>Competenze comportamentali</a:t>
          </a:r>
        </a:p>
      </dsp:txBody>
      <dsp:txXfrm>
        <a:off x="58087" y="2558713"/>
        <a:ext cx="2006752" cy="10737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F07DD-6BB9-422E-968B-D28B05B0A197}">
      <dsp:nvSpPr>
        <dsp:cNvPr id="0" name=""/>
        <dsp:cNvSpPr/>
      </dsp:nvSpPr>
      <dsp:spPr>
        <a:xfrm rot="5400000">
          <a:off x="5225345" y="-2167873"/>
          <a:ext cx="741564" cy="5266944"/>
        </a:xfrm>
        <a:prstGeom prst="round2SameRect">
          <a:avLst/>
        </a:prstGeom>
        <a:solidFill>
          <a:schemeClr val="accent5">
            <a:tint val="40000"/>
            <a:alpha val="90000"/>
            <a:hueOff val="0"/>
            <a:satOff val="0"/>
            <a:lumOff val="0"/>
            <a:alphaOff val="0"/>
          </a:schemeClr>
        </a:solidFill>
        <a:ln w="2642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it-IT" sz="1200" kern="1200" dirty="0">
              <a:solidFill>
                <a:schemeClr val="tx1"/>
              </a:solidFill>
            </a:rPr>
            <a:t>Analisi strategica</a:t>
          </a:r>
        </a:p>
        <a:p>
          <a:pPr marL="114300" lvl="1" indent="-114300" algn="l" defTabSz="533400">
            <a:lnSpc>
              <a:spcPct val="90000"/>
            </a:lnSpc>
            <a:spcBef>
              <a:spcPct val="0"/>
            </a:spcBef>
            <a:spcAft>
              <a:spcPct val="15000"/>
            </a:spcAft>
            <a:buChar char="•"/>
          </a:pPr>
          <a:r>
            <a:rPr lang="it-IT" sz="1200" kern="1200" dirty="0">
              <a:solidFill>
                <a:schemeClr val="tx1"/>
              </a:solidFill>
            </a:rPr>
            <a:t>Analisi organizzativa</a:t>
          </a:r>
        </a:p>
        <a:p>
          <a:pPr marL="114300" lvl="1" indent="-114300" algn="l" defTabSz="533400">
            <a:lnSpc>
              <a:spcPct val="90000"/>
            </a:lnSpc>
            <a:spcBef>
              <a:spcPct val="0"/>
            </a:spcBef>
            <a:spcAft>
              <a:spcPct val="15000"/>
            </a:spcAft>
            <a:buChar char="•"/>
          </a:pPr>
          <a:r>
            <a:rPr lang="it-IT" sz="1200" kern="1200" dirty="0">
              <a:solidFill>
                <a:schemeClr val="tx1"/>
              </a:solidFill>
            </a:rPr>
            <a:t>Mappatura delle </a:t>
          </a:r>
          <a:r>
            <a:rPr lang="it-IT" sz="1200" kern="1200" dirty="0" err="1">
              <a:solidFill>
                <a:schemeClr val="tx1"/>
              </a:solidFill>
            </a:rPr>
            <a:t>macroattività</a:t>
          </a:r>
          <a:r>
            <a:rPr lang="it-IT" sz="1200" kern="1200" dirty="0">
              <a:solidFill>
                <a:schemeClr val="tx1"/>
              </a:solidFill>
            </a:rPr>
            <a:t> caratterizzanti l’organizzazione </a:t>
          </a:r>
        </a:p>
      </dsp:txBody>
      <dsp:txXfrm rot="-5400000">
        <a:off x="2962655" y="131017"/>
        <a:ext cx="5230744" cy="669164"/>
      </dsp:txXfrm>
    </dsp:sp>
    <dsp:sp modelId="{C86C0866-AF08-45C3-9782-E4D3106C9986}">
      <dsp:nvSpPr>
        <dsp:cNvPr id="0" name=""/>
        <dsp:cNvSpPr/>
      </dsp:nvSpPr>
      <dsp:spPr>
        <a:xfrm>
          <a:off x="10323" y="5012"/>
          <a:ext cx="2962656" cy="926956"/>
        </a:xfrm>
        <a:prstGeom prst="roundRect">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it-IT" sz="1400" kern="1200" dirty="0"/>
            <a:t>Individuare i processi core</a:t>
          </a:r>
        </a:p>
      </dsp:txBody>
      <dsp:txXfrm>
        <a:off x="55573" y="50262"/>
        <a:ext cx="2872156" cy="836456"/>
      </dsp:txXfrm>
    </dsp:sp>
    <dsp:sp modelId="{61998AF1-685D-4D91-B1CF-28A529CC39E9}">
      <dsp:nvSpPr>
        <dsp:cNvPr id="0" name=""/>
        <dsp:cNvSpPr/>
      </dsp:nvSpPr>
      <dsp:spPr>
        <a:xfrm rot="5400000">
          <a:off x="5225345" y="-1194569"/>
          <a:ext cx="741564" cy="5266944"/>
        </a:xfrm>
        <a:prstGeom prst="round2SameRect">
          <a:avLst/>
        </a:prstGeom>
        <a:solidFill>
          <a:schemeClr val="accent5">
            <a:tint val="40000"/>
            <a:alpha val="90000"/>
            <a:hueOff val="-3167386"/>
            <a:satOff val="-280"/>
            <a:lumOff val="-908"/>
            <a:alphaOff val="0"/>
          </a:schemeClr>
        </a:solidFill>
        <a:ln w="26425" cap="flat" cmpd="sng" algn="ctr">
          <a:solidFill>
            <a:schemeClr val="accent5">
              <a:tint val="40000"/>
              <a:alpha val="90000"/>
              <a:hueOff val="-3167386"/>
              <a:satOff val="-280"/>
              <a:lumOff val="-9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it-IT" sz="1200" kern="1200" dirty="0">
              <a:solidFill>
                <a:schemeClr val="tx1"/>
              </a:solidFill>
            </a:rPr>
            <a:t>Individuazione dei processi core con cui le </a:t>
          </a:r>
          <a:r>
            <a:rPr lang="it-IT" sz="1200" kern="1200" dirty="0" err="1">
              <a:solidFill>
                <a:schemeClr val="tx1"/>
              </a:solidFill>
            </a:rPr>
            <a:t>macroattività</a:t>
          </a:r>
          <a:r>
            <a:rPr lang="it-IT" sz="1200" kern="1200" dirty="0">
              <a:solidFill>
                <a:schemeClr val="tx1"/>
              </a:solidFill>
            </a:rPr>
            <a:t> si sviluppano </a:t>
          </a:r>
        </a:p>
        <a:p>
          <a:pPr marL="114300" lvl="1" indent="-114300" algn="l" defTabSz="533400">
            <a:lnSpc>
              <a:spcPct val="90000"/>
            </a:lnSpc>
            <a:spcBef>
              <a:spcPct val="0"/>
            </a:spcBef>
            <a:spcAft>
              <a:spcPct val="15000"/>
            </a:spcAft>
            <a:buChar char="•"/>
          </a:pPr>
          <a:r>
            <a:rPr lang="it-IT" sz="1200" kern="1200" dirty="0">
              <a:solidFill>
                <a:schemeClr val="tx1"/>
              </a:solidFill>
            </a:rPr>
            <a:t> Individuazione dei ruoli agiti e delle competenze occorrenti per svolgere quanto richiesto in situazione </a:t>
          </a:r>
        </a:p>
      </dsp:txBody>
      <dsp:txXfrm rot="-5400000">
        <a:off x="2962655" y="1104321"/>
        <a:ext cx="5230744" cy="669164"/>
      </dsp:txXfrm>
    </dsp:sp>
    <dsp:sp modelId="{128B7C0A-B53C-4D70-85D4-4D84135E059A}">
      <dsp:nvSpPr>
        <dsp:cNvPr id="0" name=""/>
        <dsp:cNvSpPr/>
      </dsp:nvSpPr>
      <dsp:spPr>
        <a:xfrm>
          <a:off x="10323" y="978316"/>
          <a:ext cx="2962656" cy="926956"/>
        </a:xfrm>
        <a:prstGeom prst="roundRect">
          <a:avLst/>
        </a:prstGeom>
        <a:solidFill>
          <a:schemeClr val="accent5">
            <a:hueOff val="-3099343"/>
            <a:satOff val="4637"/>
            <a:lumOff val="-5196"/>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it-IT" sz="1400" kern="1200" dirty="0"/>
            <a:t>Descrizione dei processi core</a:t>
          </a:r>
        </a:p>
      </dsp:txBody>
      <dsp:txXfrm>
        <a:off x="55573" y="1023566"/>
        <a:ext cx="2872156" cy="836456"/>
      </dsp:txXfrm>
    </dsp:sp>
    <dsp:sp modelId="{D3169D28-DD0A-4E55-8733-BC037A54FEE8}">
      <dsp:nvSpPr>
        <dsp:cNvPr id="0" name=""/>
        <dsp:cNvSpPr/>
      </dsp:nvSpPr>
      <dsp:spPr>
        <a:xfrm rot="5400000">
          <a:off x="5225345" y="-221265"/>
          <a:ext cx="741564" cy="5266944"/>
        </a:xfrm>
        <a:prstGeom prst="round2SameRect">
          <a:avLst/>
        </a:prstGeom>
        <a:solidFill>
          <a:schemeClr val="accent5">
            <a:tint val="40000"/>
            <a:alpha val="90000"/>
            <a:hueOff val="-6334772"/>
            <a:satOff val="-560"/>
            <a:lumOff val="-1816"/>
            <a:alphaOff val="0"/>
          </a:schemeClr>
        </a:solidFill>
        <a:ln w="26425" cap="flat" cmpd="sng" algn="ctr">
          <a:solidFill>
            <a:schemeClr val="accent5">
              <a:tint val="40000"/>
              <a:alpha val="90000"/>
              <a:hueOff val="-6334772"/>
              <a:satOff val="-560"/>
              <a:lumOff val="-18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it-IT" sz="1200" kern="1200" dirty="0">
              <a:solidFill>
                <a:schemeClr val="tx1"/>
              </a:solidFill>
            </a:rPr>
            <a:t>Costruzione di un data base delle competenze</a:t>
          </a:r>
        </a:p>
        <a:p>
          <a:pPr marL="114300" lvl="1" indent="-114300" algn="l" defTabSz="533400">
            <a:lnSpc>
              <a:spcPct val="90000"/>
            </a:lnSpc>
            <a:spcBef>
              <a:spcPct val="0"/>
            </a:spcBef>
            <a:spcAft>
              <a:spcPct val="15000"/>
            </a:spcAft>
            <a:buChar char="•"/>
          </a:pPr>
          <a:r>
            <a:rPr lang="it-IT" sz="1200" kern="1200" dirty="0">
              <a:solidFill>
                <a:schemeClr val="tx1"/>
              </a:solidFill>
            </a:rPr>
            <a:t>Individuazione e descrizione dei profili professionali in termini di attività distintive, agite competenze e comportamenti organizzativi</a:t>
          </a:r>
        </a:p>
      </dsp:txBody>
      <dsp:txXfrm rot="-5400000">
        <a:off x="2962655" y="2077625"/>
        <a:ext cx="5230744" cy="669164"/>
      </dsp:txXfrm>
    </dsp:sp>
    <dsp:sp modelId="{7B938E81-0EC7-4496-90B8-FE01E3C98855}">
      <dsp:nvSpPr>
        <dsp:cNvPr id="0" name=""/>
        <dsp:cNvSpPr/>
      </dsp:nvSpPr>
      <dsp:spPr>
        <a:xfrm>
          <a:off x="10323" y="1951620"/>
          <a:ext cx="2962656" cy="926956"/>
        </a:xfrm>
        <a:prstGeom prst="roundRect">
          <a:avLst/>
        </a:prstGeom>
        <a:solidFill>
          <a:schemeClr val="accent5">
            <a:hueOff val="-6198687"/>
            <a:satOff val="9275"/>
            <a:lumOff val="-10392"/>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it-IT" sz="1400" kern="1200" dirty="0"/>
            <a:t>Definizione dei profili professionali</a:t>
          </a:r>
        </a:p>
      </dsp:txBody>
      <dsp:txXfrm>
        <a:off x="55573" y="1996870"/>
        <a:ext cx="2872156" cy="836456"/>
      </dsp:txXfrm>
    </dsp:sp>
    <dsp:sp modelId="{5BF35A75-6516-47EC-8BDD-5AF6FF16728D}">
      <dsp:nvSpPr>
        <dsp:cNvPr id="0" name=""/>
        <dsp:cNvSpPr/>
      </dsp:nvSpPr>
      <dsp:spPr>
        <a:xfrm rot="5400000">
          <a:off x="5225345" y="752037"/>
          <a:ext cx="741564" cy="5266944"/>
        </a:xfrm>
        <a:prstGeom prst="round2SameRect">
          <a:avLst/>
        </a:prstGeom>
        <a:solidFill>
          <a:schemeClr val="accent5">
            <a:tint val="40000"/>
            <a:alpha val="90000"/>
            <a:hueOff val="-9502158"/>
            <a:satOff val="-840"/>
            <a:lumOff val="-2725"/>
            <a:alphaOff val="0"/>
          </a:schemeClr>
        </a:solidFill>
        <a:ln w="26425" cap="flat" cmpd="sng" algn="ctr">
          <a:solidFill>
            <a:schemeClr val="accent5">
              <a:tint val="40000"/>
              <a:alpha val="90000"/>
              <a:hueOff val="-9502158"/>
              <a:satOff val="-840"/>
              <a:lumOff val="-27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it-IT" sz="1200" kern="1200" dirty="0">
              <a:solidFill>
                <a:schemeClr val="tx1"/>
              </a:solidFill>
            </a:rPr>
            <a:t>Mappatura delle competenze possedute dalle persone</a:t>
          </a:r>
        </a:p>
        <a:p>
          <a:pPr marL="114300" lvl="1" indent="-114300" algn="l" defTabSz="533400">
            <a:lnSpc>
              <a:spcPct val="90000"/>
            </a:lnSpc>
            <a:spcBef>
              <a:spcPct val="0"/>
            </a:spcBef>
            <a:spcAft>
              <a:spcPct val="15000"/>
            </a:spcAft>
            <a:buChar char="•"/>
          </a:pPr>
          <a:r>
            <a:rPr lang="it-IT" sz="1200" kern="1200" dirty="0">
              <a:solidFill>
                <a:schemeClr val="tx1"/>
              </a:solidFill>
            </a:rPr>
            <a:t>Aggiornamento delle competenze agite in ambito lavorativo e non</a:t>
          </a:r>
        </a:p>
        <a:p>
          <a:pPr marL="114300" lvl="1" indent="-114300" algn="l" defTabSz="533400">
            <a:lnSpc>
              <a:spcPct val="90000"/>
            </a:lnSpc>
            <a:spcBef>
              <a:spcPct val="0"/>
            </a:spcBef>
            <a:spcAft>
              <a:spcPct val="15000"/>
            </a:spcAft>
            <a:buChar char="•"/>
          </a:pPr>
          <a:r>
            <a:rPr lang="it-IT" sz="1200" kern="1200" dirty="0">
              <a:solidFill>
                <a:schemeClr val="tx1"/>
              </a:solidFill>
            </a:rPr>
            <a:t>Integrazione delle risultanze della valutazione della performance</a:t>
          </a:r>
        </a:p>
        <a:p>
          <a:pPr marL="114300" lvl="1" indent="-114300" algn="l" defTabSz="533400">
            <a:lnSpc>
              <a:spcPct val="90000"/>
            </a:lnSpc>
            <a:spcBef>
              <a:spcPct val="0"/>
            </a:spcBef>
            <a:spcAft>
              <a:spcPct val="15000"/>
            </a:spcAft>
            <a:buChar char="•"/>
          </a:pPr>
          <a:r>
            <a:rPr lang="it-IT" sz="1200" kern="1200" dirty="0">
              <a:solidFill>
                <a:schemeClr val="tx1"/>
              </a:solidFill>
            </a:rPr>
            <a:t>Integrazione degli esiti dei processi formativi in e extra</a:t>
          </a:r>
        </a:p>
        <a:p>
          <a:pPr marL="114300" lvl="1" indent="-114300" algn="l" defTabSz="533400">
            <a:lnSpc>
              <a:spcPct val="90000"/>
            </a:lnSpc>
            <a:spcBef>
              <a:spcPct val="0"/>
            </a:spcBef>
            <a:spcAft>
              <a:spcPct val="15000"/>
            </a:spcAft>
            <a:buChar char="•"/>
          </a:pPr>
          <a:endParaRPr lang="it-IT" sz="1200" kern="1200" dirty="0">
            <a:solidFill>
              <a:schemeClr val="tx1"/>
            </a:solidFill>
          </a:endParaRPr>
        </a:p>
      </dsp:txBody>
      <dsp:txXfrm rot="-5400000">
        <a:off x="2962655" y="3050927"/>
        <a:ext cx="5230744" cy="669164"/>
      </dsp:txXfrm>
    </dsp:sp>
    <dsp:sp modelId="{A5F3796F-D00B-4775-A6BC-D961F9F30A6A}">
      <dsp:nvSpPr>
        <dsp:cNvPr id="0" name=""/>
        <dsp:cNvSpPr/>
      </dsp:nvSpPr>
      <dsp:spPr>
        <a:xfrm>
          <a:off x="0" y="2922031"/>
          <a:ext cx="2962656" cy="926956"/>
        </a:xfrm>
        <a:prstGeom prst="roundRect">
          <a:avLst/>
        </a:prstGeom>
        <a:solidFill>
          <a:schemeClr val="accent5">
            <a:hueOff val="-9298030"/>
            <a:satOff val="13912"/>
            <a:lumOff val="-15587"/>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it-IT" sz="1400" kern="1200" dirty="0"/>
            <a:t>Osservatorio delle Competenze</a:t>
          </a:r>
        </a:p>
      </dsp:txBody>
      <dsp:txXfrm>
        <a:off x="45250" y="2967281"/>
        <a:ext cx="2872156" cy="836456"/>
      </dsp:txXfrm>
    </dsp:sp>
    <dsp:sp modelId="{4C9F6D6D-59D4-473B-8082-5B7F7D918130}">
      <dsp:nvSpPr>
        <dsp:cNvPr id="0" name=""/>
        <dsp:cNvSpPr/>
      </dsp:nvSpPr>
      <dsp:spPr>
        <a:xfrm rot="5400000">
          <a:off x="5225345" y="1725341"/>
          <a:ext cx="741564" cy="5266944"/>
        </a:xfrm>
        <a:prstGeom prst="round2SameRect">
          <a:avLst/>
        </a:prstGeom>
        <a:solidFill>
          <a:schemeClr val="accent5">
            <a:tint val="40000"/>
            <a:alpha val="90000"/>
            <a:hueOff val="-12669543"/>
            <a:satOff val="-1120"/>
            <a:lumOff val="-3633"/>
            <a:alphaOff val="0"/>
          </a:schemeClr>
        </a:solidFill>
        <a:ln w="26425" cap="flat" cmpd="sng" algn="ctr">
          <a:solidFill>
            <a:schemeClr val="accent5">
              <a:tint val="40000"/>
              <a:alpha val="90000"/>
              <a:hueOff val="-12669543"/>
              <a:satOff val="-1120"/>
              <a:lumOff val="-36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it-IT" sz="1200" kern="1200" dirty="0">
              <a:solidFill>
                <a:schemeClr val="tx1"/>
              </a:solidFill>
            </a:rPr>
            <a:t>Definizione dei Piani formativi</a:t>
          </a:r>
        </a:p>
        <a:p>
          <a:pPr marL="114300" lvl="1" indent="-114300" algn="l" defTabSz="533400">
            <a:lnSpc>
              <a:spcPct val="90000"/>
            </a:lnSpc>
            <a:spcBef>
              <a:spcPct val="0"/>
            </a:spcBef>
            <a:spcAft>
              <a:spcPct val="15000"/>
            </a:spcAft>
            <a:buChar char="•"/>
          </a:pPr>
          <a:r>
            <a:rPr lang="it-IT" sz="1200" kern="1200" dirty="0">
              <a:solidFill>
                <a:schemeClr val="tx1"/>
              </a:solidFill>
            </a:rPr>
            <a:t>Individuazione di azioni organizzative to be</a:t>
          </a:r>
        </a:p>
        <a:p>
          <a:pPr marL="114300" lvl="1" indent="-114300" algn="l" defTabSz="533400">
            <a:lnSpc>
              <a:spcPct val="90000"/>
            </a:lnSpc>
            <a:spcBef>
              <a:spcPct val="0"/>
            </a:spcBef>
            <a:spcAft>
              <a:spcPct val="15000"/>
            </a:spcAft>
            <a:buChar char="•"/>
          </a:pPr>
          <a:r>
            <a:rPr lang="it-IT" sz="1200" kern="1200" dirty="0">
              <a:solidFill>
                <a:schemeClr val="tx1"/>
              </a:solidFill>
            </a:rPr>
            <a:t>Definizione mobilità verticale</a:t>
          </a:r>
        </a:p>
        <a:p>
          <a:pPr marL="114300" lvl="1" indent="-114300" algn="l" defTabSz="533400">
            <a:lnSpc>
              <a:spcPct val="90000"/>
            </a:lnSpc>
            <a:spcBef>
              <a:spcPct val="0"/>
            </a:spcBef>
            <a:spcAft>
              <a:spcPct val="15000"/>
            </a:spcAft>
            <a:buChar char="•"/>
          </a:pPr>
          <a:r>
            <a:rPr lang="it-IT" sz="1200" kern="1200" dirty="0">
              <a:solidFill>
                <a:schemeClr val="tx1"/>
              </a:solidFill>
            </a:rPr>
            <a:t>Azioni di </a:t>
          </a:r>
          <a:r>
            <a:rPr lang="it-IT" sz="1200" kern="1200" dirty="0" err="1">
              <a:solidFill>
                <a:schemeClr val="tx1"/>
              </a:solidFill>
            </a:rPr>
            <a:t>recruitment</a:t>
          </a:r>
          <a:endParaRPr lang="it-IT" sz="1200" kern="1200" dirty="0">
            <a:solidFill>
              <a:schemeClr val="tx1"/>
            </a:solidFill>
          </a:endParaRPr>
        </a:p>
      </dsp:txBody>
      <dsp:txXfrm rot="-5400000">
        <a:off x="2962655" y="4024231"/>
        <a:ext cx="5230744" cy="669164"/>
      </dsp:txXfrm>
    </dsp:sp>
    <dsp:sp modelId="{FF5F38BA-BD29-4DA3-8039-6B64395DE29A}">
      <dsp:nvSpPr>
        <dsp:cNvPr id="0" name=""/>
        <dsp:cNvSpPr/>
      </dsp:nvSpPr>
      <dsp:spPr>
        <a:xfrm>
          <a:off x="0" y="3895335"/>
          <a:ext cx="2962656" cy="926956"/>
        </a:xfrm>
        <a:prstGeom prst="roundRect">
          <a:avLst/>
        </a:prstGeom>
        <a:solidFill>
          <a:schemeClr val="accent5">
            <a:hueOff val="-12397374"/>
            <a:satOff val="18550"/>
            <a:lumOff val="-20783"/>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it-IT" sz="1400" kern="1200" dirty="0"/>
            <a:t>Sviluppo professionale</a:t>
          </a:r>
        </a:p>
      </dsp:txBody>
      <dsp:txXfrm>
        <a:off x="45250" y="3940585"/>
        <a:ext cx="2872156" cy="8364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114AB-9A31-41B6-85CA-9BC4DCD7D883}">
      <dsp:nvSpPr>
        <dsp:cNvPr id="0" name=""/>
        <dsp:cNvSpPr/>
      </dsp:nvSpPr>
      <dsp:spPr>
        <a:xfrm>
          <a:off x="1986955" y="589293"/>
          <a:ext cx="3971184" cy="3971184"/>
        </a:xfrm>
        <a:prstGeom prst="blockArc">
          <a:avLst>
            <a:gd name="adj1" fmla="val 11869379"/>
            <a:gd name="adj2" fmla="val 16463620"/>
            <a:gd name="adj3" fmla="val 4641"/>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064390B6-6112-4367-A4A0-B42CB3EC6096}">
      <dsp:nvSpPr>
        <dsp:cNvPr id="0" name=""/>
        <dsp:cNvSpPr/>
      </dsp:nvSpPr>
      <dsp:spPr>
        <a:xfrm>
          <a:off x="1997406" y="555746"/>
          <a:ext cx="3971184" cy="3971184"/>
        </a:xfrm>
        <a:prstGeom prst="blockArc">
          <a:avLst>
            <a:gd name="adj1" fmla="val 7438661"/>
            <a:gd name="adj2" fmla="val 11807099"/>
            <a:gd name="adj3" fmla="val 4641"/>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67560B3D-A8A9-4760-96DA-337E173EF880}">
      <dsp:nvSpPr>
        <dsp:cNvPr id="0" name=""/>
        <dsp:cNvSpPr/>
      </dsp:nvSpPr>
      <dsp:spPr>
        <a:xfrm>
          <a:off x="2156065" y="674913"/>
          <a:ext cx="3971184" cy="3971184"/>
        </a:xfrm>
        <a:prstGeom prst="blockArc">
          <a:avLst>
            <a:gd name="adj1" fmla="val 3009503"/>
            <a:gd name="adj2" fmla="val 7790521"/>
            <a:gd name="adj3" fmla="val 4641"/>
          </a:avLst>
        </a:prstGeom>
        <a:solidFill>
          <a:schemeClr val="accent3">
            <a:hueOff val="5717211"/>
            <a:satOff val="1242"/>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DDEFE1-5BBF-4FAF-A1BF-D37BB76B04B8}">
      <dsp:nvSpPr>
        <dsp:cNvPr id="0" name=""/>
        <dsp:cNvSpPr/>
      </dsp:nvSpPr>
      <dsp:spPr>
        <a:xfrm>
          <a:off x="2269718" y="587013"/>
          <a:ext cx="3971184" cy="3971184"/>
        </a:xfrm>
        <a:prstGeom prst="blockArc">
          <a:avLst>
            <a:gd name="adj1" fmla="val 20534862"/>
            <a:gd name="adj2" fmla="val 3264228"/>
            <a:gd name="adj3" fmla="val 4641"/>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5181F888-1881-458B-AA20-013491BEC2A8}">
      <dsp:nvSpPr>
        <dsp:cNvPr id="0" name=""/>
        <dsp:cNvSpPr/>
      </dsp:nvSpPr>
      <dsp:spPr>
        <a:xfrm>
          <a:off x="2270765" y="590273"/>
          <a:ext cx="3971184" cy="3971184"/>
        </a:xfrm>
        <a:prstGeom prst="blockArc">
          <a:avLst>
            <a:gd name="adj1" fmla="val 15960121"/>
            <a:gd name="adj2" fmla="val 20528792"/>
            <a:gd name="adj3" fmla="val 464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A424F6-8F5E-47B0-8BCF-BA64C4EC1D7C}">
      <dsp:nvSpPr>
        <dsp:cNvPr id="0" name=""/>
        <dsp:cNvSpPr/>
      </dsp:nvSpPr>
      <dsp:spPr>
        <a:xfrm>
          <a:off x="3174720" y="1666408"/>
          <a:ext cx="1828353" cy="1828353"/>
        </a:xfrm>
        <a:prstGeom prst="ellipse">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b="1" kern="1200" dirty="0" err="1"/>
            <a:t>Accountability</a:t>
          </a:r>
          <a:r>
            <a:rPr lang="it-IT" sz="1400" b="1" kern="1200" dirty="0"/>
            <a:t> </a:t>
          </a:r>
          <a:r>
            <a:rPr lang="it-IT" sz="1400" b="1" kern="1200" dirty="0" err="1"/>
            <a:t>complex</a:t>
          </a:r>
          <a:endParaRPr lang="it-IT" sz="1400" b="1" kern="1200" dirty="0"/>
        </a:p>
      </dsp:txBody>
      <dsp:txXfrm>
        <a:off x="3442476" y="1934164"/>
        <a:ext cx="1292841" cy="1292841"/>
      </dsp:txXfrm>
    </dsp:sp>
    <dsp:sp modelId="{06B4B16B-4C12-4115-AF51-1CA7DD05BBAB}">
      <dsp:nvSpPr>
        <dsp:cNvPr id="0" name=""/>
        <dsp:cNvSpPr/>
      </dsp:nvSpPr>
      <dsp:spPr>
        <a:xfrm>
          <a:off x="3481208" y="1144"/>
          <a:ext cx="1279847" cy="1279847"/>
        </a:xfrm>
        <a:prstGeom prst="ellipse">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it-IT" sz="1000" b="1" kern="1200" dirty="0"/>
            <a:t>Dimensione delle politiche</a:t>
          </a:r>
        </a:p>
      </dsp:txBody>
      <dsp:txXfrm>
        <a:off x="3668637" y="188573"/>
        <a:ext cx="904989" cy="904989"/>
      </dsp:txXfrm>
    </dsp:sp>
    <dsp:sp modelId="{87C01787-8667-4E26-B2D3-CC9934A63955}">
      <dsp:nvSpPr>
        <dsp:cNvPr id="0" name=""/>
        <dsp:cNvSpPr/>
      </dsp:nvSpPr>
      <dsp:spPr>
        <a:xfrm>
          <a:off x="5462551" y="1341317"/>
          <a:ext cx="1279847" cy="1279847"/>
        </a:xfrm>
        <a:prstGeom prst="ellipse">
          <a:avLst/>
        </a:prstGeom>
        <a:solidFill>
          <a:schemeClr val="tx2">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it-IT" sz="1000" b="1" kern="1200" dirty="0">
              <a:solidFill>
                <a:schemeClr val="bg2">
                  <a:lumMod val="10000"/>
                </a:schemeClr>
              </a:solidFill>
            </a:rPr>
            <a:t>Dimensione </a:t>
          </a:r>
        </a:p>
        <a:p>
          <a:pPr marL="0" lvl="0" indent="0" algn="ctr" defTabSz="444500">
            <a:lnSpc>
              <a:spcPct val="90000"/>
            </a:lnSpc>
            <a:spcBef>
              <a:spcPct val="0"/>
            </a:spcBef>
            <a:spcAft>
              <a:spcPct val="35000"/>
            </a:spcAft>
            <a:buNone/>
          </a:pPr>
          <a:r>
            <a:rPr lang="it-IT" sz="1000" b="1" kern="1200" dirty="0">
              <a:solidFill>
                <a:schemeClr val="bg2">
                  <a:lumMod val="10000"/>
                </a:schemeClr>
              </a:solidFill>
            </a:rPr>
            <a:t>finanziaria</a:t>
          </a:r>
        </a:p>
      </dsp:txBody>
      <dsp:txXfrm>
        <a:off x="5649980" y="1528746"/>
        <a:ext cx="904989" cy="904989"/>
      </dsp:txXfrm>
    </dsp:sp>
    <dsp:sp modelId="{7E9C7B26-01FA-4B6C-8793-9C79AF811A75}">
      <dsp:nvSpPr>
        <dsp:cNvPr id="0" name=""/>
        <dsp:cNvSpPr/>
      </dsp:nvSpPr>
      <dsp:spPr>
        <a:xfrm>
          <a:off x="4744320" y="3509780"/>
          <a:ext cx="1279847" cy="1279847"/>
        </a:xfrm>
        <a:prstGeom prst="ellipse">
          <a:avLst/>
        </a:prstGeom>
        <a:solidFill>
          <a:schemeClr val="accent3">
            <a:hueOff val="5717211"/>
            <a:satOff val="1242"/>
            <a:lumOff val="-1765"/>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it-IT" sz="1000" b="1" kern="1200" dirty="0"/>
            <a:t>Dimensione</a:t>
          </a:r>
        </a:p>
        <a:p>
          <a:pPr marL="0" lvl="0" indent="0" algn="ctr" defTabSz="444500">
            <a:lnSpc>
              <a:spcPct val="90000"/>
            </a:lnSpc>
            <a:spcBef>
              <a:spcPct val="0"/>
            </a:spcBef>
            <a:spcAft>
              <a:spcPct val="35000"/>
            </a:spcAft>
            <a:buNone/>
          </a:pPr>
          <a:r>
            <a:rPr lang="it-IT" sz="1000" b="1" kern="1200" dirty="0"/>
            <a:t>organizzativa</a:t>
          </a:r>
        </a:p>
      </dsp:txBody>
      <dsp:txXfrm>
        <a:off x="4931749" y="3697209"/>
        <a:ext cx="904989" cy="904989"/>
      </dsp:txXfrm>
    </dsp:sp>
    <dsp:sp modelId="{53C52733-3ED8-4B24-A129-2B8C87649B46}">
      <dsp:nvSpPr>
        <dsp:cNvPr id="0" name=""/>
        <dsp:cNvSpPr/>
      </dsp:nvSpPr>
      <dsp:spPr>
        <a:xfrm>
          <a:off x="2259137" y="3509771"/>
          <a:ext cx="1279847" cy="1279847"/>
        </a:xfrm>
        <a:prstGeom prst="ellipse">
          <a:avLst/>
        </a:prstGeom>
        <a:solidFill>
          <a:schemeClr val="accent6">
            <a:lumMod val="60000"/>
            <a:lumOff val="4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it-IT" sz="1000" b="1" kern="1200" dirty="0"/>
            <a:t>Dimensione professionale</a:t>
          </a:r>
        </a:p>
      </dsp:txBody>
      <dsp:txXfrm>
        <a:off x="2446566" y="3697200"/>
        <a:ext cx="904989" cy="904989"/>
      </dsp:txXfrm>
    </dsp:sp>
    <dsp:sp modelId="{88C0F365-A75E-44F0-B8A0-6A7056F4BAB8}">
      <dsp:nvSpPr>
        <dsp:cNvPr id="0" name=""/>
        <dsp:cNvSpPr/>
      </dsp:nvSpPr>
      <dsp:spPr>
        <a:xfrm>
          <a:off x="1473526" y="1341320"/>
          <a:ext cx="1305175" cy="1279847"/>
        </a:xfrm>
        <a:prstGeom prst="ellipse">
          <a:avLst/>
        </a:prstGeom>
        <a:solidFill>
          <a:schemeClr val="bg2">
            <a:lumMod val="5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it-IT" sz="1000" b="1" kern="1200" dirty="0"/>
            <a:t>Capitale intellettuale</a:t>
          </a:r>
        </a:p>
      </dsp:txBody>
      <dsp:txXfrm>
        <a:off x="1664664" y="1528749"/>
        <a:ext cx="922899" cy="90498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20A6049F-89C2-4360-9B81-7ABA41042C1A}" type="datetimeFigureOut">
              <a:rPr lang="it-IT"/>
              <a:pPr>
                <a:defRPr/>
              </a:pPr>
              <a:t>08/08/2023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CBCC88B1-B8D8-4C1C-A8D1-841456FDA5EB}" type="slidenum">
              <a:rPr lang="it-IT"/>
              <a:pPr>
                <a:defRPr/>
              </a:pPr>
              <a:t>‹N›</a:t>
            </a:fld>
            <a:endParaRPr lang="it-IT"/>
          </a:p>
        </p:txBody>
      </p:sp>
    </p:spTree>
    <p:extLst>
      <p:ext uri="{BB962C8B-B14F-4D97-AF65-F5344CB8AC3E}">
        <p14:creationId xmlns:p14="http://schemas.microsoft.com/office/powerpoint/2010/main" val="12985326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cxnSp>
        <p:nvCxnSpPr>
          <p:cNvPr id="4" name="Straight Connector 7"/>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it-IT"/>
              <a:t>Fare clic per modificare lo stile del titolo</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5" name="Date Placeholder 3"/>
          <p:cNvSpPr>
            <a:spLocks noGrp="1"/>
          </p:cNvSpPr>
          <p:nvPr>
            <p:ph type="dt" sz="half" idx="10"/>
          </p:nvPr>
        </p:nvSpPr>
        <p:spPr/>
        <p:txBody>
          <a:bodyPr/>
          <a:lstStyle>
            <a:lvl1pPr>
              <a:defRPr/>
            </a:lvl1pPr>
          </a:lstStyle>
          <a:p>
            <a:pPr>
              <a:defRPr/>
            </a:pPr>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265F0498-74B9-46A7-A649-599EF71F6297}" type="slidenum">
              <a:rPr lang="it-IT"/>
              <a:pPr>
                <a:defRPr/>
              </a:pPr>
              <a:t>‹N›</a:t>
            </a:fld>
            <a:endParaRPr lang="it-IT"/>
          </a:p>
        </p:txBody>
      </p:sp>
    </p:spTree>
    <p:extLst>
      <p:ext uri="{BB962C8B-B14F-4D97-AF65-F5344CB8AC3E}">
        <p14:creationId xmlns:p14="http://schemas.microsoft.com/office/powerpoint/2010/main" val="3745849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C3F3518E-2F7C-4679-A4D2-8946D3369AA9}" type="slidenum">
              <a:rPr lang="it-IT"/>
              <a:pPr>
                <a:defRPr/>
              </a:pPr>
              <a:t>‹N›</a:t>
            </a:fld>
            <a:endParaRPr lang="it-IT"/>
          </a:p>
        </p:txBody>
      </p:sp>
    </p:spTree>
    <p:extLst>
      <p:ext uri="{BB962C8B-B14F-4D97-AF65-F5344CB8AC3E}">
        <p14:creationId xmlns:p14="http://schemas.microsoft.com/office/powerpoint/2010/main" val="3763099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877F5185-B992-49FF-88A3-CE8D0825C11F}" type="slidenum">
              <a:rPr lang="it-IT"/>
              <a:pPr>
                <a:defRPr/>
              </a:pPr>
              <a:t>‹N›</a:t>
            </a:fld>
            <a:endParaRPr lang="it-IT"/>
          </a:p>
        </p:txBody>
      </p:sp>
    </p:spTree>
    <p:extLst>
      <p:ext uri="{BB962C8B-B14F-4D97-AF65-F5344CB8AC3E}">
        <p14:creationId xmlns:p14="http://schemas.microsoft.com/office/powerpoint/2010/main" val="3148638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457200" y="350189"/>
            <a:ext cx="8229600" cy="591344"/>
          </a:xfrm>
        </p:spPr>
        <p:txBody>
          <a:bodyPr>
            <a:normAutofit/>
          </a:bodyPr>
          <a:lstStyle>
            <a:lvl1pPr>
              <a:defRPr sz="2400" b="1"/>
            </a:lvl1pPr>
          </a:lstStyle>
          <a:p>
            <a:r>
              <a:rPr lang="it-IT" dirty="0"/>
              <a:t>Fare clic per modificare lo stile del titolo</a:t>
            </a:r>
            <a:endParaRPr lang="en-US" dirty="0"/>
          </a:p>
        </p:txBody>
      </p:sp>
      <p:sp>
        <p:nvSpPr>
          <p:cNvPr id="3" name="Content Placeholder 2"/>
          <p:cNvSpPr>
            <a:spLocks noGrp="1"/>
          </p:cNvSpPr>
          <p:nvPr>
            <p:ph idx="1"/>
          </p:nvPr>
        </p:nvSpPr>
        <p:spPr>
          <a:xfrm>
            <a:off x="457200" y="1340768"/>
            <a:ext cx="8229600" cy="482453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BF1F5BEA-6486-490B-9385-8B74E4F4FB04}" type="slidenum">
              <a:rPr lang="it-IT"/>
              <a:pPr>
                <a:defRPr/>
              </a:pPr>
              <a:t>‹N›</a:t>
            </a:fld>
            <a:endParaRPr lang="it-IT"/>
          </a:p>
        </p:txBody>
      </p:sp>
      <p:pic>
        <p:nvPicPr>
          <p:cNvPr id="7" name="Picture 2" descr="Uer Academy - Per lo sviluppo delle professionalità">
            <a:extLst>
              <a:ext uri="{FF2B5EF4-FFF2-40B4-BE49-F238E27FC236}">
                <a16:creationId xmlns:a16="http://schemas.microsoft.com/office/drawing/2014/main" id="{34379951-BCF9-9DDC-B878-B7A6F5DF1E4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76828" y="6291026"/>
            <a:ext cx="554256" cy="554256"/>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a:extLst>
              <a:ext uri="{FF2B5EF4-FFF2-40B4-BE49-F238E27FC236}">
                <a16:creationId xmlns:a16="http://schemas.microsoft.com/office/drawing/2014/main" id="{C4C88DF4-84D3-00C1-668B-045FCC63EED4}"/>
              </a:ext>
            </a:extLst>
          </p:cNvPr>
          <p:cNvPicPr>
            <a:picLocks noChangeAspect="1"/>
          </p:cNvPicPr>
          <p:nvPr userDrawn="1"/>
        </p:nvPicPr>
        <p:blipFill>
          <a:blip r:embed="rId3"/>
          <a:stretch>
            <a:fillRect/>
          </a:stretch>
        </p:blipFill>
        <p:spPr>
          <a:xfrm>
            <a:off x="323528" y="6313929"/>
            <a:ext cx="1224136" cy="508450"/>
          </a:xfrm>
          <a:prstGeom prst="rect">
            <a:avLst/>
          </a:prstGeom>
        </p:spPr>
      </p:pic>
    </p:spTree>
    <p:extLst>
      <p:ext uri="{BB962C8B-B14F-4D97-AF65-F5344CB8AC3E}">
        <p14:creationId xmlns:p14="http://schemas.microsoft.com/office/powerpoint/2010/main" val="4070699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cxnSp>
        <p:nvCxnSpPr>
          <p:cNvPr id="4" name="Straight Connector 6"/>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it-IT"/>
              <a:t>Fare clic per modificare lo stile del titolo</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C6D53D8D-C4B9-4DA5-A86D-C2D02C1F089F}" type="slidenum">
              <a:rPr lang="it-IT"/>
              <a:pPr>
                <a:defRPr/>
              </a:pPr>
              <a:t>‹N›</a:t>
            </a:fld>
            <a:endParaRPr lang="it-IT"/>
          </a:p>
        </p:txBody>
      </p:sp>
    </p:spTree>
    <p:extLst>
      <p:ext uri="{BB962C8B-B14F-4D97-AF65-F5344CB8AC3E}">
        <p14:creationId xmlns:p14="http://schemas.microsoft.com/office/powerpoint/2010/main" val="299043501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46C8D7CB-2001-4470-8465-BEA04D9036F9}" type="slidenum">
              <a:rPr lang="it-IT"/>
              <a:pPr>
                <a:defRPr/>
              </a:pPr>
              <a:t>‹N›</a:t>
            </a:fld>
            <a:endParaRPr lang="it-IT"/>
          </a:p>
        </p:txBody>
      </p:sp>
    </p:spTree>
    <p:extLst>
      <p:ext uri="{BB962C8B-B14F-4D97-AF65-F5344CB8AC3E}">
        <p14:creationId xmlns:p14="http://schemas.microsoft.com/office/powerpoint/2010/main" val="284972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cxnSp>
        <p:nvCxnSpPr>
          <p:cNvPr id="7" name="Straight Connector 10"/>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Date Placeholder 6"/>
          <p:cNvSpPr>
            <a:spLocks noGrp="1"/>
          </p:cNvSpPr>
          <p:nvPr>
            <p:ph type="dt" sz="half" idx="10"/>
          </p:nvPr>
        </p:nvSpPr>
        <p:spPr/>
        <p:txBody>
          <a:bodyPr/>
          <a:lstStyle>
            <a:lvl1pPr>
              <a:defRPr/>
            </a:lvl1pPr>
          </a:lstStyle>
          <a:p>
            <a:pPr>
              <a:defRPr/>
            </a:pPr>
            <a:endParaRPr lang="it-IT"/>
          </a:p>
        </p:txBody>
      </p:sp>
      <p:sp>
        <p:nvSpPr>
          <p:cNvPr id="9" name="Footer Placeholder 7"/>
          <p:cNvSpPr>
            <a:spLocks noGrp="1"/>
          </p:cNvSpPr>
          <p:nvPr>
            <p:ph type="ftr" sz="quarter" idx="11"/>
          </p:nvPr>
        </p:nvSpPr>
        <p:spPr/>
        <p:txBody>
          <a:bodyPr/>
          <a:lstStyle>
            <a:lvl1pPr>
              <a:defRPr/>
            </a:lvl1pPr>
          </a:lstStyle>
          <a:p>
            <a:pPr>
              <a:defRPr/>
            </a:pPr>
            <a:endParaRPr lang="it-IT"/>
          </a:p>
        </p:txBody>
      </p:sp>
      <p:sp>
        <p:nvSpPr>
          <p:cNvPr id="10" name="Slide Number Placeholder 8"/>
          <p:cNvSpPr>
            <a:spLocks noGrp="1"/>
          </p:cNvSpPr>
          <p:nvPr>
            <p:ph type="sldNum" sz="quarter" idx="12"/>
          </p:nvPr>
        </p:nvSpPr>
        <p:spPr/>
        <p:txBody>
          <a:bodyPr/>
          <a:lstStyle>
            <a:lvl1pPr>
              <a:defRPr/>
            </a:lvl1pPr>
          </a:lstStyle>
          <a:p>
            <a:pPr>
              <a:defRPr/>
            </a:pPr>
            <a:fld id="{570FB7AC-E7A7-424E-B179-BAB4A2E80445}" type="slidenum">
              <a:rPr lang="it-IT"/>
              <a:pPr>
                <a:defRPr/>
              </a:pPr>
              <a:t>‹N›</a:t>
            </a:fld>
            <a:endParaRPr lang="it-IT"/>
          </a:p>
        </p:txBody>
      </p:sp>
    </p:spTree>
    <p:extLst>
      <p:ext uri="{BB962C8B-B14F-4D97-AF65-F5344CB8AC3E}">
        <p14:creationId xmlns:p14="http://schemas.microsoft.com/office/powerpoint/2010/main" val="2438839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Date Placeholder 3"/>
          <p:cNvSpPr>
            <a:spLocks noGrp="1"/>
          </p:cNvSpPr>
          <p:nvPr>
            <p:ph type="dt" sz="half" idx="10"/>
          </p:nvPr>
        </p:nvSpPr>
        <p:spPr/>
        <p:txBody>
          <a:bodyPr/>
          <a:lstStyle>
            <a:lvl1pPr>
              <a:defRPr/>
            </a:lvl1pPr>
          </a:lstStyle>
          <a:p>
            <a:pPr>
              <a:defRPr/>
            </a:pPr>
            <a:endParaRPr lang="it-IT"/>
          </a:p>
        </p:txBody>
      </p:sp>
      <p:sp>
        <p:nvSpPr>
          <p:cNvPr id="4" name="Footer Placeholder 4"/>
          <p:cNvSpPr>
            <a:spLocks noGrp="1"/>
          </p:cNvSpPr>
          <p:nvPr>
            <p:ph type="ftr" sz="quarter" idx="11"/>
          </p:nvPr>
        </p:nvSpPr>
        <p:spPr/>
        <p:txBody>
          <a:bodyPr/>
          <a:lstStyle>
            <a:lvl1pPr>
              <a:defRPr/>
            </a:lvl1pPr>
          </a:lstStyle>
          <a:p>
            <a:pPr>
              <a:defRPr/>
            </a:pPr>
            <a:endParaRPr lang="it-IT"/>
          </a:p>
        </p:txBody>
      </p:sp>
      <p:sp>
        <p:nvSpPr>
          <p:cNvPr id="5" name="Slide Number Placeholder 5"/>
          <p:cNvSpPr>
            <a:spLocks noGrp="1"/>
          </p:cNvSpPr>
          <p:nvPr>
            <p:ph type="sldNum" sz="quarter" idx="12"/>
          </p:nvPr>
        </p:nvSpPr>
        <p:spPr/>
        <p:txBody>
          <a:bodyPr/>
          <a:lstStyle>
            <a:lvl1pPr>
              <a:defRPr/>
            </a:lvl1pPr>
          </a:lstStyle>
          <a:p>
            <a:pPr>
              <a:defRPr/>
            </a:pPr>
            <a:fld id="{5C794EDA-D9B4-487E-A267-F9E810BC61E6}" type="slidenum">
              <a:rPr lang="it-IT"/>
              <a:pPr>
                <a:defRPr/>
              </a:pPr>
              <a:t>‹N›</a:t>
            </a:fld>
            <a:endParaRPr lang="it-IT"/>
          </a:p>
        </p:txBody>
      </p:sp>
    </p:spTree>
    <p:extLst>
      <p:ext uri="{BB962C8B-B14F-4D97-AF65-F5344CB8AC3E}">
        <p14:creationId xmlns:p14="http://schemas.microsoft.com/office/powerpoint/2010/main" val="3466346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it-IT"/>
          </a:p>
        </p:txBody>
      </p:sp>
      <p:sp>
        <p:nvSpPr>
          <p:cNvPr id="3" name="Footer Placeholder 4"/>
          <p:cNvSpPr>
            <a:spLocks noGrp="1"/>
          </p:cNvSpPr>
          <p:nvPr>
            <p:ph type="ftr" sz="quarter" idx="11"/>
          </p:nvPr>
        </p:nvSpPr>
        <p:spPr/>
        <p:txBody>
          <a:bodyPr/>
          <a:lstStyle>
            <a:lvl1pPr>
              <a:defRPr/>
            </a:lvl1pPr>
          </a:lstStyle>
          <a:p>
            <a:pPr>
              <a:defRPr/>
            </a:pPr>
            <a:endParaRPr lang="it-IT"/>
          </a:p>
        </p:txBody>
      </p:sp>
      <p:sp>
        <p:nvSpPr>
          <p:cNvPr id="4" name="Slide Number Placeholder 5"/>
          <p:cNvSpPr>
            <a:spLocks noGrp="1"/>
          </p:cNvSpPr>
          <p:nvPr>
            <p:ph type="sldNum" sz="quarter" idx="12"/>
          </p:nvPr>
        </p:nvSpPr>
        <p:spPr/>
        <p:txBody>
          <a:bodyPr/>
          <a:lstStyle>
            <a:lvl1pPr>
              <a:defRPr/>
            </a:lvl1pPr>
          </a:lstStyle>
          <a:p>
            <a:pPr>
              <a:defRPr/>
            </a:pPr>
            <a:fld id="{FC1FE053-732F-4697-9DB6-DFBB6DF59A0F}" type="slidenum">
              <a:rPr lang="it-IT"/>
              <a:pPr>
                <a:defRPr/>
              </a:pPr>
              <a:t>‹N›</a:t>
            </a:fld>
            <a:endParaRPr lang="it-IT"/>
          </a:p>
        </p:txBody>
      </p:sp>
    </p:spTree>
    <p:extLst>
      <p:ext uri="{BB962C8B-B14F-4D97-AF65-F5344CB8AC3E}">
        <p14:creationId xmlns:p14="http://schemas.microsoft.com/office/powerpoint/2010/main" val="3143129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it-IT"/>
              <a:t>Fare clic per modificare lo stile del titolo</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6" name="Date Placeholder 4"/>
          <p:cNvSpPr>
            <a:spLocks noGrp="1"/>
          </p:cNvSpPr>
          <p:nvPr>
            <p:ph type="dt" sz="half" idx="10"/>
          </p:nvPr>
        </p:nvSpPr>
        <p:spPr/>
        <p:txBody>
          <a:bodyPr/>
          <a:lstStyle>
            <a:lvl1pPr>
              <a:defRPr/>
            </a:lvl1pPr>
          </a:lstStyle>
          <a:p>
            <a:pPr>
              <a:defRPr/>
            </a:pPr>
            <a:endParaRPr lang="it-IT"/>
          </a:p>
        </p:txBody>
      </p:sp>
      <p:sp>
        <p:nvSpPr>
          <p:cNvPr id="7" name="Footer Placeholder 5"/>
          <p:cNvSpPr>
            <a:spLocks noGrp="1"/>
          </p:cNvSpPr>
          <p:nvPr>
            <p:ph type="ftr" sz="quarter" idx="11"/>
          </p:nvPr>
        </p:nvSpPr>
        <p:spPr/>
        <p:txBody>
          <a:bodyPr/>
          <a:lstStyle>
            <a:lvl1pPr>
              <a:defRPr/>
            </a:lvl1pPr>
          </a:lstStyle>
          <a:p>
            <a:pPr>
              <a:defRPr/>
            </a:pPr>
            <a:endParaRPr lang="it-IT"/>
          </a:p>
        </p:txBody>
      </p:sp>
      <p:sp>
        <p:nvSpPr>
          <p:cNvPr id="8" name="Slide Number Placeholder 6"/>
          <p:cNvSpPr>
            <a:spLocks noGrp="1"/>
          </p:cNvSpPr>
          <p:nvPr>
            <p:ph type="sldNum" sz="quarter" idx="12"/>
          </p:nvPr>
        </p:nvSpPr>
        <p:spPr/>
        <p:txBody>
          <a:bodyPr/>
          <a:lstStyle>
            <a:lvl1pPr>
              <a:defRPr/>
            </a:lvl1pPr>
          </a:lstStyle>
          <a:p>
            <a:pPr>
              <a:defRPr/>
            </a:pPr>
            <a:fld id="{E1344E4D-C3C2-4F7E-A1C9-47BEC1B72FC6}" type="slidenum">
              <a:rPr lang="it-IT"/>
              <a:pPr>
                <a:defRPr/>
              </a:pPr>
              <a:t>‹N›</a:t>
            </a:fld>
            <a:endParaRPr lang="it-IT"/>
          </a:p>
        </p:txBody>
      </p:sp>
    </p:spTree>
    <p:extLst>
      <p:ext uri="{BB962C8B-B14F-4D97-AF65-F5344CB8AC3E}">
        <p14:creationId xmlns:p14="http://schemas.microsoft.com/office/powerpoint/2010/main" val="1956189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it-IT"/>
              <a:t>Fare clic per modificare lo stile del titolo</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210019DE-E81E-486A-AAE1-7D22243504EE}" type="slidenum">
              <a:rPr lang="it-IT"/>
              <a:pPr>
                <a:defRPr/>
              </a:pPr>
              <a:t>‹N›</a:t>
            </a:fld>
            <a:endParaRPr lang="it-IT"/>
          </a:p>
        </p:txBody>
      </p:sp>
    </p:spTree>
    <p:extLst>
      <p:ext uri="{BB962C8B-B14F-4D97-AF65-F5344CB8AC3E}">
        <p14:creationId xmlns:p14="http://schemas.microsoft.com/office/powerpoint/2010/main" val="1337884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endParaRPr lang="en-US" altLang="it-IT"/>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cs typeface="+mn-cs"/>
              </a:defRPr>
            </a:lvl1pPr>
          </a:lstStyle>
          <a:p>
            <a:pPr>
              <a:defRPr/>
            </a:pPr>
            <a:endParaRPr lang="it-IT"/>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cs typeface="+mn-cs"/>
              </a:defRPr>
            </a:lvl1pPr>
          </a:lstStyle>
          <a:p>
            <a:pPr>
              <a:defRPr/>
            </a:pPr>
            <a:endParaRPr lang="it-IT"/>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cs typeface="+mn-cs"/>
              </a:defRPr>
            </a:lvl1pPr>
          </a:lstStyle>
          <a:p>
            <a:pPr>
              <a:defRPr/>
            </a:pPr>
            <a:fld id="{35B8212B-12EE-4CA6-BB4F-109B1BDA7A38}"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884" r:id="rId1"/>
    <p:sldLayoutId id="2147483877" r:id="rId2"/>
    <p:sldLayoutId id="2147483885" r:id="rId3"/>
    <p:sldLayoutId id="2147483878" r:id="rId4"/>
    <p:sldLayoutId id="2147483886" r:id="rId5"/>
    <p:sldLayoutId id="2147483879" r:id="rId6"/>
    <p:sldLayoutId id="2147483880" r:id="rId7"/>
    <p:sldLayoutId id="2147483887" r:id="rId8"/>
    <p:sldLayoutId id="2147483881" r:id="rId9"/>
    <p:sldLayoutId id="2147483882" r:id="rId10"/>
    <p:sldLayoutId id="2147483883" r:id="rId11"/>
  </p:sldLayoutIdLst>
  <p:txStyles>
    <p:title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24.xml.rels><?xml version="1.0" encoding="UTF-8" standalone="yes"?>
<Relationships xmlns="http://schemas.openxmlformats.org/package/2006/relationships"><Relationship Id="rId3" Type="http://schemas.openxmlformats.org/officeDocument/2006/relationships/hyperlink" Target="https://www.oecd.org/gov/skills-for-a-high-performing-civil-service-9789264280724-en.htm"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diagramLayout" Target="../diagrams/layout4.xml"/><Relationship Id="rId7" Type="http://schemas.openxmlformats.org/officeDocument/2006/relationships/image" Target="../media/image3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5.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F58F4AC2-5ADE-488C-99F8-C12324476E9A}"/>
              </a:ext>
            </a:extLst>
          </p:cNvPr>
          <p:cNvPicPr>
            <a:picLocks noChangeAspect="1"/>
          </p:cNvPicPr>
          <p:nvPr/>
        </p:nvPicPr>
        <p:blipFill>
          <a:blip r:embed="rId2"/>
          <a:stretch>
            <a:fillRect/>
          </a:stretch>
        </p:blipFill>
        <p:spPr>
          <a:xfrm>
            <a:off x="1371600" y="1334475"/>
            <a:ext cx="7681912" cy="4758821"/>
          </a:xfrm>
          <a:prstGeom prst="rect">
            <a:avLst/>
          </a:prstGeom>
          <a:noFill/>
        </p:spPr>
      </p:pic>
      <p:sp>
        <p:nvSpPr>
          <p:cNvPr id="6" name="Titolo 1">
            <a:extLst>
              <a:ext uri="{FF2B5EF4-FFF2-40B4-BE49-F238E27FC236}">
                <a16:creationId xmlns:a16="http://schemas.microsoft.com/office/drawing/2014/main" id="{B764FAF0-CEDA-46F9-8A54-BAF152CEA8A0}"/>
              </a:ext>
            </a:extLst>
          </p:cNvPr>
          <p:cNvSpPr txBox="1">
            <a:spLocks/>
          </p:cNvSpPr>
          <p:nvPr/>
        </p:nvSpPr>
        <p:spPr>
          <a:xfrm>
            <a:off x="0" y="2829647"/>
            <a:ext cx="7772400" cy="1768475"/>
          </a:xfrm>
          <a:prstGeom prst="rect">
            <a:avLst/>
          </a:prstGeom>
          <a:solidFill>
            <a:schemeClr val="accent1">
              <a:lumMod val="20000"/>
              <a:lumOff val="80000"/>
            </a:schemeClr>
          </a:solidFill>
        </p:spPr>
        <p:txBody>
          <a:bodyPr vert="horz" lIns="91440" tIns="45720" rIns="91440" bIns="45720" rtlCol="0" anchor="ctr">
            <a:normAutofit lnSpcReduction="10000"/>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defRPr/>
            </a:pPr>
            <a:r>
              <a:rPr lang="en-US" sz="2800" b="1" dirty="0"/>
              <a:t>Ruoli, Professioni e Competenze nella PA</a:t>
            </a:r>
          </a:p>
          <a:p>
            <a:pPr>
              <a:defRPr/>
            </a:pPr>
            <a:r>
              <a:rPr lang="en-US" sz="2400" dirty="0"/>
              <a:t>Un modello di gestione delle Risorse Umane</a:t>
            </a:r>
          </a:p>
          <a:p>
            <a:pPr>
              <a:defRPr/>
            </a:pPr>
            <a:endParaRPr lang="en-US" sz="2000" b="1" dirty="0">
              <a:solidFill>
                <a:schemeClr val="tx1"/>
              </a:solidFill>
              <a:ea typeface="+mn-ea"/>
              <a:cs typeface="Arial" charset="0"/>
            </a:endParaRPr>
          </a:p>
          <a:p>
            <a:pPr>
              <a:defRPr/>
            </a:pPr>
            <a:r>
              <a:rPr lang="en-US" sz="2000" b="1" dirty="0">
                <a:solidFill>
                  <a:schemeClr val="tx1"/>
                </a:solidFill>
                <a:ea typeface="+mn-ea"/>
                <a:cs typeface="Arial" charset="0"/>
              </a:rPr>
              <a:t>a </a:t>
            </a:r>
            <a:r>
              <a:rPr lang="en-US" sz="2000" b="1" dirty="0" err="1">
                <a:solidFill>
                  <a:schemeClr val="tx1"/>
                </a:solidFill>
                <a:ea typeface="+mn-ea"/>
                <a:cs typeface="Arial" charset="0"/>
              </a:rPr>
              <a:t>cura</a:t>
            </a:r>
            <a:r>
              <a:rPr lang="en-US" sz="2000" b="1" dirty="0">
                <a:solidFill>
                  <a:schemeClr val="tx1"/>
                </a:solidFill>
                <a:ea typeface="+mn-ea"/>
                <a:cs typeface="Arial" charset="0"/>
              </a:rPr>
              <a:t> del Prof. Bruno Carapella</a:t>
            </a:r>
          </a:p>
          <a:p>
            <a:pPr>
              <a:defRPr/>
            </a:pPr>
            <a:r>
              <a:rPr lang="en-US" sz="2000" b="1" dirty="0">
                <a:solidFill>
                  <a:schemeClr val="tx1"/>
                </a:solidFill>
                <a:ea typeface="+mn-ea"/>
                <a:cs typeface="Arial" charset="0"/>
              </a:rPr>
              <a:t>Università degli </a:t>
            </a:r>
            <a:r>
              <a:rPr lang="en-US" sz="2000" b="1" dirty="0" err="1">
                <a:solidFill>
                  <a:schemeClr val="tx1"/>
                </a:solidFill>
                <a:ea typeface="+mn-ea"/>
                <a:cs typeface="Arial" charset="0"/>
              </a:rPr>
              <a:t>Studi</a:t>
            </a:r>
            <a:r>
              <a:rPr lang="en-US" sz="2000" b="1" dirty="0">
                <a:solidFill>
                  <a:schemeClr val="tx1"/>
                </a:solidFill>
                <a:ea typeface="+mn-ea"/>
                <a:cs typeface="Arial" charset="0"/>
              </a:rPr>
              <a:t> di Bari Aldo Moro</a:t>
            </a:r>
            <a:endParaRPr lang="it-IT" sz="2000" b="1" dirty="0">
              <a:solidFill>
                <a:schemeClr val="tx1"/>
              </a:solidFill>
              <a:ea typeface="+mn-ea"/>
              <a:cs typeface="Arial" charset="0"/>
            </a:endParaRPr>
          </a:p>
        </p:txBody>
      </p:sp>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49552"/>
            <a:ext cx="1108512" cy="1108512"/>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p:cNvPicPr>
            <a:picLocks noChangeAspect="1"/>
          </p:cNvPicPr>
          <p:nvPr/>
        </p:nvPicPr>
        <p:blipFill>
          <a:blip r:embed="rId4"/>
          <a:stretch>
            <a:fillRect/>
          </a:stretch>
        </p:blipFill>
        <p:spPr>
          <a:xfrm>
            <a:off x="1187624" y="109998"/>
            <a:ext cx="2592288" cy="1076718"/>
          </a:xfrm>
          <a:prstGeom prst="rect">
            <a:avLst/>
          </a:prstGeom>
        </p:spPr>
      </p:pic>
    </p:spTree>
    <p:extLst>
      <p:ext uri="{BB962C8B-B14F-4D97-AF65-F5344CB8AC3E}">
        <p14:creationId xmlns:p14="http://schemas.microsoft.com/office/powerpoint/2010/main" val="2342821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CDF679-7996-65E5-DDF2-F7E32E546ACF}"/>
              </a:ext>
            </a:extLst>
          </p:cNvPr>
          <p:cNvSpPr>
            <a:spLocks noGrp="1"/>
          </p:cNvSpPr>
          <p:nvPr>
            <p:ph type="title"/>
          </p:nvPr>
        </p:nvSpPr>
        <p:spPr>
          <a:xfrm>
            <a:off x="457200" y="188640"/>
            <a:ext cx="4114800" cy="2994085"/>
          </a:xfrm>
        </p:spPr>
        <p:txBody>
          <a:bodyPr>
            <a:normAutofit/>
          </a:bodyPr>
          <a:lstStyle/>
          <a:p>
            <a:r>
              <a:rPr lang="it-IT" dirty="0"/>
              <a:t>Le persone all’interno delle organizzazione agiscono/ coprono ruoli e svolgono mansioni definite</a:t>
            </a:r>
          </a:p>
        </p:txBody>
      </p:sp>
      <p:pic>
        <p:nvPicPr>
          <p:cNvPr id="4" name="Immagine 3" descr="Immagine che contiene persona, gara di atletica, sport, esterni&#10;&#10;Descrizione generata automaticamente">
            <a:extLst>
              <a:ext uri="{FF2B5EF4-FFF2-40B4-BE49-F238E27FC236}">
                <a16:creationId xmlns:a16="http://schemas.microsoft.com/office/drawing/2014/main" id="{D96BCCD9-FDCD-5852-C421-34DE4FF15524}"/>
              </a:ext>
            </a:extLst>
          </p:cNvPr>
          <p:cNvPicPr>
            <a:picLocks noChangeAspect="1"/>
          </p:cNvPicPr>
          <p:nvPr/>
        </p:nvPicPr>
        <p:blipFill>
          <a:blip r:embed="rId2"/>
          <a:stretch>
            <a:fillRect/>
          </a:stretch>
        </p:blipFill>
        <p:spPr>
          <a:xfrm>
            <a:off x="5260229" y="476672"/>
            <a:ext cx="3431309" cy="2286602"/>
          </a:xfrm>
          <a:prstGeom prst="rect">
            <a:avLst/>
          </a:prstGeom>
          <a:ln>
            <a:solidFill>
              <a:srgbClr val="FF6600"/>
            </a:solidFill>
          </a:ln>
          <a:effectLst>
            <a:outerShdw blurRad="50800" dist="38100" dir="8100000" algn="tr" rotWithShape="0">
              <a:prstClr val="black">
                <a:alpha val="40000"/>
              </a:prstClr>
            </a:outerShdw>
          </a:effectLst>
        </p:spPr>
      </p:pic>
      <p:pic>
        <p:nvPicPr>
          <p:cNvPr id="5" name="Immagine 4" descr="Immagine che contiene persona, rosso, indumenti da lavoro, automazione&#10;&#10;Descrizione generata automaticamente">
            <a:extLst>
              <a:ext uri="{FF2B5EF4-FFF2-40B4-BE49-F238E27FC236}">
                <a16:creationId xmlns:a16="http://schemas.microsoft.com/office/drawing/2014/main" id="{728BBCFB-1546-7C21-9367-CC03F3DC1E93}"/>
              </a:ext>
            </a:extLst>
          </p:cNvPr>
          <p:cNvPicPr>
            <a:picLocks noChangeAspect="1"/>
          </p:cNvPicPr>
          <p:nvPr/>
        </p:nvPicPr>
        <p:blipFill>
          <a:blip r:embed="rId3"/>
          <a:stretch>
            <a:fillRect/>
          </a:stretch>
        </p:blipFill>
        <p:spPr>
          <a:xfrm>
            <a:off x="611560" y="3296800"/>
            <a:ext cx="3429905" cy="2286032"/>
          </a:xfrm>
          <a:prstGeom prst="rect">
            <a:avLst/>
          </a:prstGeom>
          <a:ln>
            <a:solidFill>
              <a:srgbClr val="FF6600"/>
            </a:solidFill>
          </a:ln>
          <a:effectLst>
            <a:outerShdw blurRad="50800" dist="38100" dir="8100000" algn="tr" rotWithShape="0">
              <a:prstClr val="black">
                <a:alpha val="40000"/>
              </a:prstClr>
            </a:outerShdw>
          </a:effectLst>
        </p:spPr>
      </p:pic>
      <p:pic>
        <p:nvPicPr>
          <p:cNvPr id="6" name="Immagine 5" descr="Immagine che contiene persona, preparato&#10;&#10;Descrizione generata automaticamente">
            <a:extLst>
              <a:ext uri="{FF2B5EF4-FFF2-40B4-BE49-F238E27FC236}">
                <a16:creationId xmlns:a16="http://schemas.microsoft.com/office/drawing/2014/main" id="{968E9AD5-0A38-BFC5-D0D3-C83CEA872C20}"/>
              </a:ext>
            </a:extLst>
          </p:cNvPr>
          <p:cNvPicPr>
            <a:picLocks noChangeAspect="1"/>
          </p:cNvPicPr>
          <p:nvPr/>
        </p:nvPicPr>
        <p:blipFill>
          <a:blip r:embed="rId4"/>
          <a:stretch>
            <a:fillRect/>
          </a:stretch>
        </p:blipFill>
        <p:spPr>
          <a:xfrm>
            <a:off x="5260930" y="3296800"/>
            <a:ext cx="3429905" cy="2286602"/>
          </a:xfrm>
          <a:prstGeom prst="rect">
            <a:avLst/>
          </a:prstGeom>
          <a:ln>
            <a:solidFill>
              <a:srgbClr val="FF6600"/>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276233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EBED6F-B4DB-EF5C-787B-2C38E8E3E7A5}"/>
              </a:ext>
            </a:extLst>
          </p:cNvPr>
          <p:cNvSpPr>
            <a:spLocks noGrp="1"/>
          </p:cNvSpPr>
          <p:nvPr>
            <p:ph type="title"/>
          </p:nvPr>
        </p:nvSpPr>
        <p:spPr/>
        <p:txBody>
          <a:bodyPr/>
          <a:lstStyle/>
          <a:p>
            <a:r>
              <a:rPr lang="it-IT" dirty="0"/>
              <a:t>I Ruoli</a:t>
            </a:r>
          </a:p>
        </p:txBody>
      </p:sp>
      <p:sp>
        <p:nvSpPr>
          <p:cNvPr id="4" name="Content Placeholder 2">
            <a:extLst>
              <a:ext uri="{FF2B5EF4-FFF2-40B4-BE49-F238E27FC236}">
                <a16:creationId xmlns:a16="http://schemas.microsoft.com/office/drawing/2014/main" id="{A8A9046F-78E3-05E6-4EB0-14FE8B92AE9E}"/>
              </a:ext>
            </a:extLst>
          </p:cNvPr>
          <p:cNvSpPr txBox="1">
            <a:spLocks noGrp="1"/>
          </p:cNvSpPr>
          <p:nvPr>
            <p:ph idx="1"/>
          </p:nvPr>
        </p:nvSpPr>
        <p:spPr>
          <a:xfrm>
            <a:off x="457200" y="1341438"/>
            <a:ext cx="8229600" cy="48244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it-IT" sz="1800" dirty="0">
                <a:latin typeface="+mj-lt"/>
              </a:rPr>
              <a:t>Insieme dei comportamenti che caratterizzano la posizione di una persona nei contesti di lavoro.</a:t>
            </a:r>
          </a:p>
          <a:p>
            <a:pPr algn="just">
              <a:lnSpc>
                <a:spcPct val="150000"/>
              </a:lnSpc>
            </a:pPr>
            <a:r>
              <a:rPr lang="it-IT" sz="1800" dirty="0">
                <a:latin typeface="+mj-lt"/>
              </a:rPr>
              <a:t>L’insieme dei comportamenti attesi che gli attori interni ed esterni all’organizzazione hanno nei confronti di chi occupa una specifica posizione organizzativa </a:t>
            </a:r>
          </a:p>
          <a:p>
            <a:pPr algn="just">
              <a:lnSpc>
                <a:spcPct val="150000"/>
              </a:lnSpc>
            </a:pPr>
            <a:r>
              <a:rPr lang="it-IT" sz="1800" dirty="0">
                <a:latin typeface="+mj-lt"/>
              </a:rPr>
              <a:t>I ruoli all’interno delle organizzazione si caratterizzano per tre dimensioni:</a:t>
            </a:r>
          </a:p>
          <a:p>
            <a:pPr lvl="1" algn="just">
              <a:lnSpc>
                <a:spcPct val="150000"/>
              </a:lnSpc>
              <a:buClr>
                <a:srgbClr val="387592"/>
              </a:buClr>
              <a:buFont typeface="Wingdings" panose="05000000000000000000" pitchFamily="2" charset="2"/>
              <a:buChar char="q"/>
            </a:pPr>
            <a:r>
              <a:rPr lang="it-IT" sz="1800" b="1" dirty="0">
                <a:latin typeface="+mj-lt"/>
              </a:rPr>
              <a:t>Dimensione tecnica</a:t>
            </a:r>
          </a:p>
          <a:p>
            <a:pPr lvl="1" algn="just">
              <a:lnSpc>
                <a:spcPct val="150000"/>
              </a:lnSpc>
              <a:buClr>
                <a:srgbClr val="387592"/>
              </a:buClr>
              <a:buFont typeface="Wingdings" panose="05000000000000000000" pitchFamily="2" charset="2"/>
              <a:buChar char="q"/>
            </a:pPr>
            <a:r>
              <a:rPr lang="it-IT" sz="1800" b="1" dirty="0">
                <a:latin typeface="+mj-lt"/>
              </a:rPr>
              <a:t>Dimensione organizzativa</a:t>
            </a:r>
          </a:p>
          <a:p>
            <a:pPr lvl="1" algn="just">
              <a:lnSpc>
                <a:spcPct val="150000"/>
              </a:lnSpc>
              <a:buClr>
                <a:srgbClr val="387592"/>
              </a:buClr>
              <a:buFont typeface="Wingdings" panose="05000000000000000000" pitchFamily="2" charset="2"/>
              <a:buChar char="q"/>
            </a:pPr>
            <a:r>
              <a:rPr lang="it-IT" sz="1800" b="1" dirty="0">
                <a:latin typeface="+mj-lt"/>
              </a:rPr>
              <a:t>Dimensione professionale</a:t>
            </a:r>
          </a:p>
        </p:txBody>
      </p:sp>
    </p:spTree>
    <p:extLst>
      <p:ext uri="{BB962C8B-B14F-4D97-AF65-F5344CB8AC3E}">
        <p14:creationId xmlns:p14="http://schemas.microsoft.com/office/powerpoint/2010/main" val="1435558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6A4F4B-5494-6717-023D-E22B9A7C4692}"/>
              </a:ext>
            </a:extLst>
          </p:cNvPr>
          <p:cNvSpPr>
            <a:spLocks noGrp="1"/>
          </p:cNvSpPr>
          <p:nvPr>
            <p:ph type="title"/>
          </p:nvPr>
        </p:nvSpPr>
        <p:spPr/>
        <p:txBody>
          <a:bodyPr/>
          <a:lstStyle/>
          <a:p>
            <a:r>
              <a:rPr lang="it-IT" dirty="0"/>
              <a:t>Dimensione Tecnica</a:t>
            </a:r>
          </a:p>
        </p:txBody>
      </p:sp>
      <p:sp>
        <p:nvSpPr>
          <p:cNvPr id="3" name="Segnaposto contenuto 2">
            <a:extLst>
              <a:ext uri="{FF2B5EF4-FFF2-40B4-BE49-F238E27FC236}">
                <a16:creationId xmlns:a16="http://schemas.microsoft.com/office/drawing/2014/main" id="{FC01E466-98DF-704D-2EC6-2D53B062CA63}"/>
              </a:ext>
            </a:extLst>
          </p:cNvPr>
          <p:cNvSpPr>
            <a:spLocks noGrp="1"/>
          </p:cNvSpPr>
          <p:nvPr>
            <p:ph idx="1"/>
          </p:nvPr>
        </p:nvSpPr>
        <p:spPr/>
        <p:txBody>
          <a:bodyPr/>
          <a:lstStyle/>
          <a:p>
            <a:pPr marL="0" indent="0" algn="just">
              <a:lnSpc>
                <a:spcPct val="200000"/>
              </a:lnSpc>
              <a:buFont typeface="Arial" panose="020B0604020202020204" pitchFamily="34" charset="0"/>
              <a:buNone/>
            </a:pPr>
            <a:r>
              <a:rPr lang="it-IT" sz="2400" dirty="0">
                <a:latin typeface="+mj-lt"/>
              </a:rPr>
              <a:t>Una persona che agisce un ruolo all’interno di una organizzazione </a:t>
            </a:r>
            <a:r>
              <a:rPr lang="it-IT" sz="2400" b="1" dirty="0">
                <a:latin typeface="+mj-lt"/>
              </a:rPr>
              <a:t>svolge uno o più compiti definiti, coerenti con le finalità dell’organizzazione, secondo regole /procedure definite, utilizzando strumenti e tecnologie date.</a:t>
            </a:r>
          </a:p>
          <a:p>
            <a:pPr marL="0" indent="0" algn="just">
              <a:lnSpc>
                <a:spcPct val="200000"/>
              </a:lnSpc>
            </a:pPr>
            <a:endParaRPr lang="it-IT" sz="2400" b="1" dirty="0"/>
          </a:p>
          <a:p>
            <a:endParaRPr lang="it-IT" dirty="0"/>
          </a:p>
        </p:txBody>
      </p:sp>
    </p:spTree>
    <p:extLst>
      <p:ext uri="{BB962C8B-B14F-4D97-AF65-F5344CB8AC3E}">
        <p14:creationId xmlns:p14="http://schemas.microsoft.com/office/powerpoint/2010/main" val="3135834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0BF8D3-1D91-C74C-3758-89D458A9B536}"/>
              </a:ext>
            </a:extLst>
          </p:cNvPr>
          <p:cNvSpPr>
            <a:spLocks noGrp="1"/>
          </p:cNvSpPr>
          <p:nvPr>
            <p:ph type="title"/>
          </p:nvPr>
        </p:nvSpPr>
        <p:spPr/>
        <p:txBody>
          <a:bodyPr/>
          <a:lstStyle/>
          <a:p>
            <a:r>
              <a:rPr lang="it-IT" dirty="0"/>
              <a:t>Dimensione Organizzativa</a:t>
            </a:r>
          </a:p>
        </p:txBody>
      </p:sp>
      <p:sp>
        <p:nvSpPr>
          <p:cNvPr id="3" name="Segnaposto contenuto 2">
            <a:extLst>
              <a:ext uri="{FF2B5EF4-FFF2-40B4-BE49-F238E27FC236}">
                <a16:creationId xmlns:a16="http://schemas.microsoft.com/office/drawing/2014/main" id="{7E2EF55E-BFEC-9018-11D5-D7CBE50575CF}"/>
              </a:ext>
            </a:extLst>
          </p:cNvPr>
          <p:cNvSpPr>
            <a:spLocks noGrp="1"/>
          </p:cNvSpPr>
          <p:nvPr>
            <p:ph idx="1"/>
          </p:nvPr>
        </p:nvSpPr>
        <p:spPr/>
        <p:txBody>
          <a:bodyPr/>
          <a:lstStyle/>
          <a:p>
            <a:pPr marL="0" indent="0" algn="just">
              <a:lnSpc>
                <a:spcPct val="150000"/>
              </a:lnSpc>
              <a:buSzPct val="100000"/>
              <a:buFont typeface="Arial" panose="020B0604020202020204" pitchFamily="34" charset="0"/>
              <a:buNone/>
            </a:pPr>
            <a:r>
              <a:rPr lang="it-IT" sz="2400" dirty="0">
                <a:latin typeface="+mj-lt"/>
              </a:rPr>
              <a:t>Le persone agiscono ruoli all’interno delle organizzazioni che sono stati definiti da altri e che prevedono una interazione costante con altri attori interni/esterni all’organizzazione, secondo procedure più o meno flessibili che caratterizzano la tipicità del lavoro</a:t>
            </a:r>
          </a:p>
          <a:p>
            <a:pPr marL="0" indent="0" algn="just">
              <a:lnSpc>
                <a:spcPct val="150000"/>
              </a:lnSpc>
              <a:buSzPct val="100000"/>
              <a:buFont typeface="Arial" panose="020B0604020202020204" pitchFamily="34" charset="0"/>
              <a:buNone/>
            </a:pPr>
            <a:endParaRPr lang="it-IT" sz="2400" dirty="0">
              <a:latin typeface="+mj-lt"/>
            </a:endParaRPr>
          </a:p>
          <a:p>
            <a:pPr marL="0" indent="0" algn="just">
              <a:lnSpc>
                <a:spcPct val="150000"/>
              </a:lnSpc>
              <a:buSzPct val="100000"/>
              <a:buFont typeface="Arial" panose="020B0604020202020204" pitchFamily="34" charset="0"/>
              <a:buNone/>
            </a:pPr>
            <a:r>
              <a:rPr lang="it-IT" sz="2400" dirty="0">
                <a:latin typeface="+mj-lt"/>
              </a:rPr>
              <a:t>L’ampiezza/responsabilità del ruolo determina la discrezionalità dei comportamenti agiti.</a:t>
            </a:r>
          </a:p>
        </p:txBody>
      </p:sp>
    </p:spTree>
    <p:extLst>
      <p:ext uri="{BB962C8B-B14F-4D97-AF65-F5344CB8AC3E}">
        <p14:creationId xmlns:p14="http://schemas.microsoft.com/office/powerpoint/2010/main" val="2610847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6FA303-492A-C737-30DB-DEBF2E79F323}"/>
              </a:ext>
            </a:extLst>
          </p:cNvPr>
          <p:cNvSpPr>
            <a:spLocks noGrp="1"/>
          </p:cNvSpPr>
          <p:nvPr>
            <p:ph type="title"/>
          </p:nvPr>
        </p:nvSpPr>
        <p:spPr/>
        <p:txBody>
          <a:bodyPr/>
          <a:lstStyle/>
          <a:p>
            <a:r>
              <a:rPr lang="it-IT" dirty="0"/>
              <a:t>Dimensione Professionale</a:t>
            </a:r>
          </a:p>
        </p:txBody>
      </p:sp>
      <p:sp>
        <p:nvSpPr>
          <p:cNvPr id="3" name="Segnaposto contenuto 2">
            <a:extLst>
              <a:ext uri="{FF2B5EF4-FFF2-40B4-BE49-F238E27FC236}">
                <a16:creationId xmlns:a16="http://schemas.microsoft.com/office/drawing/2014/main" id="{BB2FC434-28AA-2C3C-8C5E-C130C56424BE}"/>
              </a:ext>
            </a:extLst>
          </p:cNvPr>
          <p:cNvSpPr>
            <a:spLocks noGrp="1"/>
          </p:cNvSpPr>
          <p:nvPr>
            <p:ph idx="1"/>
          </p:nvPr>
        </p:nvSpPr>
        <p:spPr/>
        <p:txBody>
          <a:bodyPr/>
          <a:lstStyle/>
          <a:p>
            <a:r>
              <a:rPr lang="it-IT" sz="2400" dirty="0">
                <a:latin typeface="+mj-lt"/>
              </a:rPr>
              <a:t>La copertura del ruolo, secondo le attese interne ed esterne all’organizzazione, richiede il possesso di competenze definite che abilitino la persona a svolgere in modo efficiente i processi lavorativi/compiti assegnati.</a:t>
            </a:r>
          </a:p>
        </p:txBody>
      </p:sp>
    </p:spTree>
    <p:extLst>
      <p:ext uri="{BB962C8B-B14F-4D97-AF65-F5344CB8AC3E}">
        <p14:creationId xmlns:p14="http://schemas.microsoft.com/office/powerpoint/2010/main" val="951438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99F6A4-6EA8-AF30-8155-DD5F33C92369}"/>
              </a:ext>
            </a:extLst>
          </p:cNvPr>
          <p:cNvSpPr>
            <a:spLocks noGrp="1"/>
          </p:cNvSpPr>
          <p:nvPr>
            <p:ph type="title"/>
          </p:nvPr>
        </p:nvSpPr>
        <p:spPr/>
        <p:txBody>
          <a:bodyPr/>
          <a:lstStyle/>
          <a:p>
            <a:r>
              <a:rPr lang="it-IT" dirty="0"/>
              <a:t>Le competenze</a:t>
            </a:r>
          </a:p>
        </p:txBody>
      </p:sp>
      <p:sp>
        <p:nvSpPr>
          <p:cNvPr id="3" name="Segnaposto contenuto 2">
            <a:extLst>
              <a:ext uri="{FF2B5EF4-FFF2-40B4-BE49-F238E27FC236}">
                <a16:creationId xmlns:a16="http://schemas.microsoft.com/office/drawing/2014/main" id="{F0AA493C-782B-5EF4-2E02-1FA368F16125}"/>
              </a:ext>
            </a:extLst>
          </p:cNvPr>
          <p:cNvSpPr>
            <a:spLocks noGrp="1"/>
          </p:cNvSpPr>
          <p:nvPr>
            <p:ph idx="1"/>
          </p:nvPr>
        </p:nvSpPr>
        <p:spPr/>
        <p:txBody>
          <a:bodyPr/>
          <a:lstStyle/>
          <a:p>
            <a:pPr>
              <a:lnSpc>
                <a:spcPct val="150000"/>
              </a:lnSpc>
              <a:buSzPct val="100000"/>
            </a:pPr>
            <a:r>
              <a:rPr lang="it-IT" sz="1800" dirty="0">
                <a:latin typeface="+mj-lt"/>
              </a:rPr>
              <a:t>Sul concetto di competenza è fiorita negli ultimi 50 anni una ricca letteratura multidisciplinare che abbraccia le scienze dell’organizzazione, la sociologia dei processi di lavoro, la psicologia del lavoro </a:t>
            </a:r>
            <a:r>
              <a:rPr lang="it-IT" sz="1800" i="1" dirty="0">
                <a:latin typeface="+mj-lt"/>
              </a:rPr>
              <a:t>(Spencer &amp;Spencer, Mc </a:t>
            </a:r>
            <a:r>
              <a:rPr lang="it-IT" sz="1800" i="1" dirty="0" err="1">
                <a:latin typeface="+mj-lt"/>
              </a:rPr>
              <a:t>lelland</a:t>
            </a:r>
            <a:r>
              <a:rPr lang="it-IT" sz="1800" i="1" dirty="0">
                <a:latin typeface="+mj-lt"/>
              </a:rPr>
              <a:t>, </a:t>
            </a:r>
            <a:r>
              <a:rPr lang="it-IT" sz="1800" i="1" dirty="0" err="1">
                <a:latin typeface="+mj-lt"/>
              </a:rPr>
              <a:t>Boyatsis</a:t>
            </a:r>
            <a:r>
              <a:rPr lang="it-IT" sz="1800" i="1" dirty="0">
                <a:latin typeface="+mj-lt"/>
              </a:rPr>
              <a:t>,  </a:t>
            </a:r>
            <a:r>
              <a:rPr lang="it-IT" sz="1800" i="1" dirty="0" err="1">
                <a:latin typeface="+mj-lt"/>
              </a:rPr>
              <a:t>Argyrys</a:t>
            </a:r>
            <a:r>
              <a:rPr lang="it-IT" sz="1800" i="1" dirty="0">
                <a:latin typeface="+mj-lt"/>
              </a:rPr>
              <a:t>., Sennett ). </a:t>
            </a:r>
            <a:br>
              <a:rPr lang="it-IT" sz="1800" i="1" dirty="0">
                <a:latin typeface="+mj-lt"/>
              </a:rPr>
            </a:br>
            <a:endParaRPr lang="it-IT" sz="1800" i="1" dirty="0">
              <a:latin typeface="+mj-lt"/>
            </a:endParaRPr>
          </a:p>
          <a:p>
            <a:pPr>
              <a:lnSpc>
                <a:spcPct val="150000"/>
              </a:lnSpc>
              <a:buSzPct val="100000"/>
            </a:pPr>
            <a:r>
              <a:rPr lang="it-IT" sz="1800" dirty="0">
                <a:latin typeface="+mj-lt"/>
              </a:rPr>
              <a:t>Tanta attenzione deriva dagli studi di economia e organizzazione aziendale che, soprattutto rispetto all’evoluzioni dell’economia della conoscenza, hanno individuato un legame diretto tra competenza e sviluppo (sia in termini di crescita economico sociale che di sviluppo produttivo).</a:t>
            </a:r>
          </a:p>
        </p:txBody>
      </p:sp>
    </p:spTree>
    <p:extLst>
      <p:ext uri="{BB962C8B-B14F-4D97-AF65-F5344CB8AC3E}">
        <p14:creationId xmlns:p14="http://schemas.microsoft.com/office/powerpoint/2010/main" val="1165586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A165F6-F38E-355A-4D3D-A759584B35DC}"/>
              </a:ext>
            </a:extLst>
          </p:cNvPr>
          <p:cNvSpPr>
            <a:spLocks noGrp="1"/>
          </p:cNvSpPr>
          <p:nvPr>
            <p:ph type="title"/>
          </p:nvPr>
        </p:nvSpPr>
        <p:spPr/>
        <p:txBody>
          <a:bodyPr/>
          <a:lstStyle/>
          <a:p>
            <a:r>
              <a:rPr lang="it-IT" dirty="0"/>
              <a:t>Le competenze: il modello di Spencer (Iceberg)</a:t>
            </a:r>
          </a:p>
        </p:txBody>
      </p:sp>
      <p:sp>
        <p:nvSpPr>
          <p:cNvPr id="3" name="Segnaposto contenuto 2">
            <a:extLst>
              <a:ext uri="{FF2B5EF4-FFF2-40B4-BE49-F238E27FC236}">
                <a16:creationId xmlns:a16="http://schemas.microsoft.com/office/drawing/2014/main" id="{AFD4E7C0-228F-6771-84F0-DE6DE711C301}"/>
              </a:ext>
            </a:extLst>
          </p:cNvPr>
          <p:cNvSpPr>
            <a:spLocks noGrp="1"/>
          </p:cNvSpPr>
          <p:nvPr>
            <p:ph idx="1"/>
          </p:nvPr>
        </p:nvSpPr>
        <p:spPr>
          <a:xfrm>
            <a:off x="457200" y="4413647"/>
            <a:ext cx="8229600" cy="1751656"/>
          </a:xfrm>
        </p:spPr>
        <p:txBody>
          <a:bodyPr/>
          <a:lstStyle/>
          <a:p>
            <a:pPr algn="just"/>
            <a:r>
              <a:rPr lang="it-IT" sz="1600" dirty="0"/>
              <a:t>Spencer definisce «la competenza come una caratteristica intrinseca individuale che è casualmente collegata ad una performance efficace in una posizione lavorativa o in una situazione, e che è misurata sulla base di un criterio predefinito.» (Spencer &amp; Spencer- Competence </a:t>
            </a:r>
            <a:r>
              <a:rPr lang="it-IT" sz="1600" dirty="0" err="1"/>
              <a:t>at</a:t>
            </a:r>
            <a:r>
              <a:rPr lang="it-IT" sz="1600" dirty="0"/>
              <a:t> work, 1993).</a:t>
            </a:r>
          </a:p>
          <a:p>
            <a:pPr algn="just"/>
            <a:r>
              <a:rPr lang="it-IT" sz="1600" dirty="0"/>
              <a:t>Queste caratteristiche intrinseche si ripetono, nelle loro linee fondamentali e per un certo tempo, indifferentemente dalle situazioni di contesto in cui viene collocato l’individuo.</a:t>
            </a:r>
          </a:p>
        </p:txBody>
      </p:sp>
      <p:pic>
        <p:nvPicPr>
          <p:cNvPr id="4" name="Immagine 3">
            <a:extLst>
              <a:ext uri="{FF2B5EF4-FFF2-40B4-BE49-F238E27FC236}">
                <a16:creationId xmlns:a16="http://schemas.microsoft.com/office/drawing/2014/main" id="{309CCE72-6254-97E4-234A-200F6AE180FD}"/>
              </a:ext>
            </a:extLst>
          </p:cNvPr>
          <p:cNvPicPr>
            <a:picLocks noChangeAspect="1"/>
          </p:cNvPicPr>
          <p:nvPr/>
        </p:nvPicPr>
        <p:blipFill>
          <a:blip r:embed="rId2"/>
          <a:stretch>
            <a:fillRect/>
          </a:stretch>
        </p:blipFill>
        <p:spPr>
          <a:xfrm>
            <a:off x="1020772" y="1292224"/>
            <a:ext cx="7102456" cy="3121423"/>
          </a:xfrm>
          <a:prstGeom prst="rect">
            <a:avLst/>
          </a:prstGeom>
        </p:spPr>
      </p:pic>
    </p:spTree>
    <p:extLst>
      <p:ext uri="{BB962C8B-B14F-4D97-AF65-F5344CB8AC3E}">
        <p14:creationId xmlns:p14="http://schemas.microsoft.com/office/powerpoint/2010/main" val="880856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F0FDF6-077A-054F-8363-4B462165FD0A}"/>
              </a:ext>
            </a:extLst>
          </p:cNvPr>
          <p:cNvSpPr>
            <a:spLocks noGrp="1"/>
          </p:cNvSpPr>
          <p:nvPr>
            <p:ph type="title"/>
          </p:nvPr>
        </p:nvSpPr>
        <p:spPr/>
        <p:txBody>
          <a:bodyPr/>
          <a:lstStyle/>
          <a:p>
            <a:r>
              <a:rPr lang="it-IT" dirty="0"/>
              <a:t>Le competenze: il modello di Spencer</a:t>
            </a:r>
          </a:p>
        </p:txBody>
      </p:sp>
      <p:sp>
        <p:nvSpPr>
          <p:cNvPr id="3" name="Segnaposto contenuto 2">
            <a:extLst>
              <a:ext uri="{FF2B5EF4-FFF2-40B4-BE49-F238E27FC236}">
                <a16:creationId xmlns:a16="http://schemas.microsoft.com/office/drawing/2014/main" id="{7B84B6D6-FE14-D61F-244F-7E76230171B3}"/>
              </a:ext>
            </a:extLst>
          </p:cNvPr>
          <p:cNvSpPr>
            <a:spLocks noGrp="1"/>
          </p:cNvSpPr>
          <p:nvPr>
            <p:ph idx="1"/>
          </p:nvPr>
        </p:nvSpPr>
        <p:spPr>
          <a:xfrm>
            <a:off x="457200" y="1196752"/>
            <a:ext cx="8229600" cy="4824535"/>
          </a:xfrm>
        </p:spPr>
        <p:txBody>
          <a:bodyPr/>
          <a:lstStyle/>
          <a:p>
            <a:pPr lvl="0" algn="just"/>
            <a:r>
              <a:rPr lang="it-IT" sz="1600" dirty="0"/>
              <a:t>Spencer definisce cinque tipi di  competenze:</a:t>
            </a:r>
            <a:endParaRPr lang="en-US" sz="1600" dirty="0"/>
          </a:p>
          <a:p>
            <a:pPr lvl="1" algn="just"/>
            <a:r>
              <a:rPr lang="it-IT" sz="1600" b="1" dirty="0"/>
              <a:t>Le conoscenze </a:t>
            </a:r>
            <a:r>
              <a:rPr lang="it-IT" sz="1600" b="1" dirty="0">
                <a:sym typeface="Wingdings" panose="05000000000000000000" pitchFamily="2" charset="2"/>
              </a:rPr>
              <a:t></a:t>
            </a:r>
            <a:r>
              <a:rPr lang="it-IT" sz="1600" b="1" dirty="0"/>
              <a:t> </a:t>
            </a:r>
            <a:r>
              <a:rPr lang="it-IT" sz="1600" dirty="0"/>
              <a:t> si tratta di competenze complesse, come la conoscenza dell’anatomia da parte di un medico o della procedura penale da parte di un avvocato. Si acquisiscono attraverso percorsi di studio e si possono sviluppare nel tempo </a:t>
            </a:r>
            <a:r>
              <a:rPr lang="it-IT" sz="1600" i="1" dirty="0"/>
              <a:t>(lifelong learning)</a:t>
            </a:r>
            <a:r>
              <a:rPr lang="it-IT" sz="1600" dirty="0"/>
              <a:t>;</a:t>
            </a:r>
            <a:endParaRPr lang="en-US" sz="1600" dirty="0"/>
          </a:p>
          <a:p>
            <a:pPr lvl="1" algn="just"/>
            <a:r>
              <a:rPr lang="it-IT" sz="1600" b="1" dirty="0"/>
              <a:t>Gli skill </a:t>
            </a:r>
            <a:r>
              <a:rPr lang="it-IT" sz="1600" b="1" dirty="0">
                <a:sym typeface="Wingdings" panose="05000000000000000000" pitchFamily="2" charset="2"/>
              </a:rPr>
              <a:t></a:t>
            </a:r>
            <a:r>
              <a:rPr lang="it-IT" sz="1600" b="1" dirty="0"/>
              <a:t> </a:t>
            </a:r>
            <a:r>
              <a:rPr lang="it-IT" sz="1600" dirty="0"/>
              <a:t>si tratta di quelle competenze connesse ad uno o più contesti/processi lavorativi, come la capacità di un meccanico della Ferrari di cambiare la gomma in 3 secondi,  o la capacità di un cardiochirurgo di impiantare uno </a:t>
            </a:r>
            <a:r>
              <a:rPr lang="it-IT" sz="1600" dirty="0" err="1"/>
              <a:t>stent</a:t>
            </a:r>
            <a:r>
              <a:rPr lang="it-IT" sz="1600" dirty="0"/>
              <a:t>. Si acquisiscono attraverso percorsi esperienziali e richiedono alcune competenze mentali e/o cognitive specifiche  </a:t>
            </a:r>
            <a:r>
              <a:rPr lang="it-IT" sz="1600" i="1" dirty="0"/>
              <a:t>(per un economista che elabora un modello il pensiero analitico, per il capo della protezione civile il problem solving);</a:t>
            </a:r>
            <a:endParaRPr lang="en-US" sz="1600" dirty="0"/>
          </a:p>
          <a:p>
            <a:pPr lvl="1" algn="just"/>
            <a:r>
              <a:rPr lang="it-IT" sz="1600" b="1" dirty="0"/>
              <a:t>Motivazioni</a:t>
            </a:r>
            <a:r>
              <a:rPr lang="it-IT" sz="1600" dirty="0"/>
              <a:t> </a:t>
            </a:r>
            <a:r>
              <a:rPr lang="it-IT" sz="1600" b="1" dirty="0">
                <a:sym typeface="Wingdings" panose="05000000000000000000" pitchFamily="2" charset="2"/>
              </a:rPr>
              <a:t></a:t>
            </a:r>
            <a:r>
              <a:rPr lang="it-IT" sz="1600" b="1" dirty="0"/>
              <a:t> </a:t>
            </a:r>
            <a:r>
              <a:rPr lang="it-IT" sz="1600" dirty="0"/>
              <a:t>si tratta dei bisogni e delle spinte interiori che inducono una persona ad agire  e che spingono gli individui verso alcune azioni;</a:t>
            </a:r>
            <a:endParaRPr lang="en-US" sz="1600" dirty="0"/>
          </a:p>
          <a:p>
            <a:pPr lvl="1" algn="just"/>
            <a:r>
              <a:rPr lang="it-IT" sz="1600" b="1" dirty="0"/>
              <a:t>Tratti </a:t>
            </a:r>
            <a:r>
              <a:rPr lang="it-IT" sz="1600" b="1" dirty="0">
                <a:sym typeface="Wingdings" panose="05000000000000000000" pitchFamily="2" charset="2"/>
              </a:rPr>
              <a:t></a:t>
            </a:r>
            <a:r>
              <a:rPr lang="it-IT" sz="1600" b="1" dirty="0"/>
              <a:t> </a:t>
            </a:r>
            <a:r>
              <a:rPr lang="it-IT" sz="1600" dirty="0"/>
              <a:t>sono tratti fisici o comportamentali che caratterizzano il comportamento di un individuo nelle diverse situazioni </a:t>
            </a:r>
            <a:r>
              <a:rPr lang="it-IT" sz="1600" i="1" dirty="0"/>
              <a:t>(la capacità di reazione, l’autocontrollo, lo spirito di iniziativa);</a:t>
            </a:r>
            <a:endParaRPr lang="en-US" sz="1600" dirty="0"/>
          </a:p>
          <a:p>
            <a:pPr lvl="1" algn="just"/>
            <a:r>
              <a:rPr lang="it-IT" sz="1600" b="1" dirty="0"/>
              <a:t>Immagine di se </a:t>
            </a:r>
            <a:r>
              <a:rPr lang="it-IT" sz="1600" b="1" dirty="0">
                <a:sym typeface="Wingdings" panose="05000000000000000000" pitchFamily="2" charset="2"/>
              </a:rPr>
              <a:t></a:t>
            </a:r>
            <a:r>
              <a:rPr lang="it-IT" sz="1600" b="1" dirty="0"/>
              <a:t> </a:t>
            </a:r>
            <a:r>
              <a:rPr lang="it-IT" sz="1600" dirty="0"/>
              <a:t>si tratta dei valori, del concetto di sé, degli atteggiamenti che caratterizzano un individuo. Se mi sento un trascinatore, difficilmente accetterò /riuscirò a dare il meglio dal punto di vista lavorativo in una posizione subalterna.</a:t>
            </a:r>
            <a:endParaRPr lang="en-US" sz="1600" dirty="0"/>
          </a:p>
          <a:p>
            <a:endParaRPr lang="it-IT" dirty="0"/>
          </a:p>
        </p:txBody>
      </p:sp>
    </p:spTree>
    <p:extLst>
      <p:ext uri="{BB962C8B-B14F-4D97-AF65-F5344CB8AC3E}">
        <p14:creationId xmlns:p14="http://schemas.microsoft.com/office/powerpoint/2010/main" val="4242254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BC8F44-7DEA-D0F3-6BAA-C1CF0BB2EBC9}"/>
              </a:ext>
            </a:extLst>
          </p:cNvPr>
          <p:cNvSpPr>
            <a:spLocks noGrp="1"/>
          </p:cNvSpPr>
          <p:nvPr>
            <p:ph type="title"/>
          </p:nvPr>
        </p:nvSpPr>
        <p:spPr/>
        <p:txBody>
          <a:bodyPr/>
          <a:lstStyle/>
          <a:p>
            <a:r>
              <a:rPr lang="it-IT" dirty="0"/>
              <a:t>Le competenze: un modello di classificazione</a:t>
            </a:r>
          </a:p>
        </p:txBody>
      </p:sp>
      <p:graphicFrame>
        <p:nvGraphicFramePr>
          <p:cNvPr id="4" name="Segnaposto immagine 6">
            <a:extLst>
              <a:ext uri="{FF2B5EF4-FFF2-40B4-BE49-F238E27FC236}">
                <a16:creationId xmlns:a16="http://schemas.microsoft.com/office/drawing/2014/main" id="{76087D00-2B38-64E4-B937-FDBA14CA0F72}"/>
              </a:ext>
            </a:extLst>
          </p:cNvPr>
          <p:cNvGraphicFramePr>
            <a:graphicFrameLocks noGrp="1"/>
          </p:cNvGraphicFramePr>
          <p:nvPr>
            <p:ph idx="1"/>
            <p:extLst>
              <p:ext uri="{D42A27DB-BD31-4B8C-83A1-F6EECF244321}">
                <p14:modId xmlns:p14="http://schemas.microsoft.com/office/powerpoint/2010/main" val="40880994"/>
              </p:ext>
            </p:extLst>
          </p:nvPr>
        </p:nvGraphicFramePr>
        <p:xfrm>
          <a:off x="457200" y="1341438"/>
          <a:ext cx="8229600" cy="4824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2853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8DAE00-0338-D69B-5ABB-D080712DC8E4}"/>
              </a:ext>
            </a:extLst>
          </p:cNvPr>
          <p:cNvSpPr>
            <a:spLocks noGrp="1"/>
          </p:cNvSpPr>
          <p:nvPr>
            <p:ph type="title"/>
          </p:nvPr>
        </p:nvSpPr>
        <p:spPr/>
        <p:txBody>
          <a:bodyPr/>
          <a:lstStyle/>
          <a:p>
            <a:r>
              <a:rPr lang="it-IT" dirty="0"/>
              <a:t>Profili e competenze: un esempio</a:t>
            </a:r>
          </a:p>
        </p:txBody>
      </p:sp>
      <p:graphicFrame>
        <p:nvGraphicFramePr>
          <p:cNvPr id="4" name="Segnaposto contenuto 6">
            <a:extLst>
              <a:ext uri="{FF2B5EF4-FFF2-40B4-BE49-F238E27FC236}">
                <a16:creationId xmlns:a16="http://schemas.microsoft.com/office/drawing/2014/main" id="{0BFB4F7F-08A6-57D6-CE1A-42C9CB6FA72A}"/>
              </a:ext>
            </a:extLst>
          </p:cNvPr>
          <p:cNvGraphicFramePr>
            <a:graphicFrameLocks noGrp="1"/>
          </p:cNvGraphicFramePr>
          <p:nvPr>
            <p:ph idx="1"/>
            <p:extLst>
              <p:ext uri="{D42A27DB-BD31-4B8C-83A1-F6EECF244321}">
                <p14:modId xmlns:p14="http://schemas.microsoft.com/office/powerpoint/2010/main" val="3184284566"/>
              </p:ext>
            </p:extLst>
          </p:nvPr>
        </p:nvGraphicFramePr>
        <p:xfrm>
          <a:off x="457200" y="1341438"/>
          <a:ext cx="7499176" cy="4824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a:extLst>
              <a:ext uri="{FF2B5EF4-FFF2-40B4-BE49-F238E27FC236}">
                <a16:creationId xmlns:a16="http://schemas.microsoft.com/office/drawing/2014/main" id="{686B400C-3649-CDFD-38DA-D8648B6E06F3}"/>
              </a:ext>
            </a:extLst>
          </p:cNvPr>
          <p:cNvPicPr>
            <a:picLocks noChangeAspect="1"/>
          </p:cNvPicPr>
          <p:nvPr/>
        </p:nvPicPr>
        <p:blipFill>
          <a:blip r:embed="rId7"/>
          <a:stretch>
            <a:fillRect/>
          </a:stretch>
        </p:blipFill>
        <p:spPr>
          <a:xfrm>
            <a:off x="6300192" y="2595562"/>
            <a:ext cx="2752725" cy="1666875"/>
          </a:xfrm>
          <a:prstGeom prst="rect">
            <a:avLst/>
          </a:prstGeom>
        </p:spPr>
      </p:pic>
    </p:spTree>
    <p:extLst>
      <p:ext uri="{BB962C8B-B14F-4D97-AF65-F5344CB8AC3E}">
        <p14:creationId xmlns:p14="http://schemas.microsoft.com/office/powerpoint/2010/main" val="4290075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75B334-E55D-EC0B-91BF-BC87F36DDBC4}"/>
              </a:ext>
            </a:extLst>
          </p:cNvPr>
          <p:cNvSpPr>
            <a:spLocks noGrp="1"/>
          </p:cNvSpPr>
          <p:nvPr>
            <p:ph type="title"/>
          </p:nvPr>
        </p:nvSpPr>
        <p:spPr/>
        <p:txBody>
          <a:bodyPr>
            <a:normAutofit/>
          </a:bodyPr>
          <a:lstStyle/>
          <a:p>
            <a:r>
              <a:rPr lang="it-IT" dirty="0"/>
              <a:t>Parleremo di………</a:t>
            </a:r>
          </a:p>
        </p:txBody>
      </p:sp>
      <p:sp>
        <p:nvSpPr>
          <p:cNvPr id="3" name="Segnaposto contenuto 2">
            <a:extLst>
              <a:ext uri="{FF2B5EF4-FFF2-40B4-BE49-F238E27FC236}">
                <a16:creationId xmlns:a16="http://schemas.microsoft.com/office/drawing/2014/main" id="{13D88611-5C94-F173-611F-C0D243CC48F7}"/>
              </a:ext>
            </a:extLst>
          </p:cNvPr>
          <p:cNvSpPr>
            <a:spLocks noGrp="1"/>
          </p:cNvSpPr>
          <p:nvPr>
            <p:ph idx="1"/>
          </p:nvPr>
        </p:nvSpPr>
        <p:spPr/>
        <p:txBody>
          <a:bodyPr/>
          <a:lstStyle/>
          <a:p>
            <a:pPr marL="0" indent="0">
              <a:buNone/>
            </a:pPr>
            <a:r>
              <a:rPr lang="it-IT" sz="2000" dirty="0"/>
              <a:t>PARTE I</a:t>
            </a:r>
          </a:p>
          <a:p>
            <a:r>
              <a:rPr lang="it-IT" sz="2000" dirty="0"/>
              <a:t>L’organizzazione e la centralità delle persone Ruoli, professioni e competenze </a:t>
            </a:r>
          </a:p>
          <a:p>
            <a:r>
              <a:rPr lang="it-IT" sz="2000" dirty="0"/>
              <a:t>Le competenze: cosa sono e come descriverle</a:t>
            </a:r>
          </a:p>
          <a:p>
            <a:pPr marL="0" indent="0">
              <a:buNone/>
            </a:pPr>
            <a:endParaRPr lang="it-IT" sz="2000" dirty="0"/>
          </a:p>
          <a:p>
            <a:pPr marL="0" indent="0">
              <a:buNone/>
            </a:pPr>
            <a:r>
              <a:rPr lang="it-IT" sz="2000" dirty="0"/>
              <a:t>PARTE II</a:t>
            </a:r>
          </a:p>
          <a:p>
            <a:r>
              <a:rPr lang="it-IT" sz="2000" dirty="0"/>
              <a:t>Come cambia l’amministrazione pubblica nella società della conoscenza </a:t>
            </a:r>
          </a:p>
          <a:p>
            <a:r>
              <a:rPr lang="it-IT" sz="2000" dirty="0"/>
              <a:t>Il modello di gestione delle risorse umane fondato sulle competenze</a:t>
            </a:r>
          </a:p>
          <a:p>
            <a:r>
              <a:rPr lang="it-IT" sz="2000" dirty="0"/>
              <a:t>Gli strumenti chiave di gestione e sviluppo delle Risorse umane</a:t>
            </a:r>
          </a:p>
          <a:p>
            <a:endParaRPr lang="it-IT" sz="2000" dirty="0"/>
          </a:p>
        </p:txBody>
      </p:sp>
    </p:spTree>
    <p:extLst>
      <p:ext uri="{BB962C8B-B14F-4D97-AF65-F5344CB8AC3E}">
        <p14:creationId xmlns:p14="http://schemas.microsoft.com/office/powerpoint/2010/main" val="3730087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69CBCA-A042-5E3D-75A0-A9EB2FE3CCBC}"/>
              </a:ext>
            </a:extLst>
          </p:cNvPr>
          <p:cNvSpPr>
            <a:spLocks noGrp="1"/>
          </p:cNvSpPr>
          <p:nvPr>
            <p:ph type="title"/>
          </p:nvPr>
        </p:nvSpPr>
        <p:spPr>
          <a:xfrm>
            <a:off x="457200" y="350189"/>
            <a:ext cx="8229600" cy="591344"/>
          </a:xfrm>
        </p:spPr>
        <p:txBody>
          <a:bodyPr anchor="ctr">
            <a:normAutofit/>
          </a:bodyPr>
          <a:lstStyle/>
          <a:p>
            <a:r>
              <a:rPr lang="it-IT" dirty="0"/>
              <a:t>Competenze: un esempio</a:t>
            </a:r>
          </a:p>
        </p:txBody>
      </p:sp>
      <p:pic>
        <p:nvPicPr>
          <p:cNvPr id="5" name="Segnaposto contenuto 4">
            <a:extLst>
              <a:ext uri="{FF2B5EF4-FFF2-40B4-BE49-F238E27FC236}">
                <a16:creationId xmlns:a16="http://schemas.microsoft.com/office/drawing/2014/main" id="{7B175C67-AF6B-E41C-63DF-180E166351AC}"/>
              </a:ext>
            </a:extLst>
          </p:cNvPr>
          <p:cNvPicPr>
            <a:picLocks noGrp="1" noChangeAspect="1"/>
          </p:cNvPicPr>
          <p:nvPr>
            <p:ph idx="1"/>
          </p:nvPr>
        </p:nvPicPr>
        <p:blipFill>
          <a:blip r:embed="rId2"/>
          <a:stretch>
            <a:fillRect/>
          </a:stretch>
        </p:blipFill>
        <p:spPr>
          <a:xfrm>
            <a:off x="457200" y="1366450"/>
            <a:ext cx="8229600" cy="4773170"/>
          </a:xfrm>
          <a:noFill/>
        </p:spPr>
      </p:pic>
    </p:spTree>
    <p:extLst>
      <p:ext uri="{BB962C8B-B14F-4D97-AF65-F5344CB8AC3E}">
        <p14:creationId xmlns:p14="http://schemas.microsoft.com/office/powerpoint/2010/main" val="445299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629E34-F529-B0B6-3204-D5A1247FC3A9}"/>
              </a:ext>
            </a:extLst>
          </p:cNvPr>
          <p:cNvSpPr>
            <a:spLocks noGrp="1"/>
          </p:cNvSpPr>
          <p:nvPr>
            <p:ph type="title"/>
          </p:nvPr>
        </p:nvSpPr>
        <p:spPr/>
        <p:txBody>
          <a:bodyPr/>
          <a:lstStyle/>
          <a:p>
            <a:r>
              <a:rPr lang="it-IT" dirty="0"/>
              <a:t>Le competenze comportamentali</a:t>
            </a:r>
          </a:p>
        </p:txBody>
      </p:sp>
      <p:sp>
        <p:nvSpPr>
          <p:cNvPr id="3" name="Segnaposto contenuto 2">
            <a:extLst>
              <a:ext uri="{FF2B5EF4-FFF2-40B4-BE49-F238E27FC236}">
                <a16:creationId xmlns:a16="http://schemas.microsoft.com/office/drawing/2014/main" id="{89ED1705-658E-9840-3E81-E23A10E0207A}"/>
              </a:ext>
            </a:extLst>
          </p:cNvPr>
          <p:cNvSpPr>
            <a:spLocks noGrp="1"/>
          </p:cNvSpPr>
          <p:nvPr>
            <p:ph idx="1"/>
          </p:nvPr>
        </p:nvSpPr>
        <p:spPr/>
        <p:txBody>
          <a:bodyPr/>
          <a:lstStyle/>
          <a:p>
            <a:r>
              <a:rPr lang="it-IT" sz="1800" dirty="0"/>
              <a:t>Non si valutano le competenze comportamentali posseduti dalla persona, ne  quelle profonde, né quelle riconoscibili.</a:t>
            </a:r>
          </a:p>
          <a:p>
            <a:r>
              <a:rPr lang="it-IT" sz="1800" dirty="0"/>
              <a:t>Si valutano le competenze comportamentali concretamente agite nel ruolo specificamente assegnato alla persona.</a:t>
            </a:r>
          </a:p>
          <a:p>
            <a:r>
              <a:rPr lang="it-IT" sz="1800" dirty="0"/>
              <a:t>Si misura, quindi, la distanza tra il comportamento agito/reso dalla persona e il comportamento atteso/predefinito per quel ruolo/profilo</a:t>
            </a:r>
          </a:p>
          <a:p>
            <a:endParaRPr lang="it-IT" sz="1800" dirty="0"/>
          </a:p>
        </p:txBody>
      </p:sp>
      <p:sp>
        <p:nvSpPr>
          <p:cNvPr id="4" name="Piastra 3">
            <a:extLst>
              <a:ext uri="{FF2B5EF4-FFF2-40B4-BE49-F238E27FC236}">
                <a16:creationId xmlns:a16="http://schemas.microsoft.com/office/drawing/2014/main" id="{C6EB8385-3A1C-879F-9083-0CD9699777AD}"/>
              </a:ext>
            </a:extLst>
          </p:cNvPr>
          <p:cNvSpPr/>
          <p:nvPr/>
        </p:nvSpPr>
        <p:spPr>
          <a:xfrm>
            <a:off x="3491879" y="4426163"/>
            <a:ext cx="1820043" cy="920131"/>
          </a:xfrm>
          <a:prstGeom prst="plaque">
            <a:avLst/>
          </a:prstGeom>
          <a:solidFill>
            <a:schemeClr val="accent5">
              <a:lumMod val="50000"/>
            </a:schemeClr>
          </a:solidFill>
          <a:ln>
            <a:solidFill>
              <a:srgbClr val="FF6600"/>
            </a:solidFill>
          </a:ln>
          <a:scene3d>
            <a:camera prst="orthographicFront">
              <a:rot lat="0" lon="0" rev="0"/>
            </a:camera>
            <a:lightRig rig="threePt" dir="tl">
              <a:rot lat="0" lon="0" rev="1200000"/>
            </a:lightRig>
          </a:scene3d>
          <a:sp3d/>
        </p:spPr>
        <p:style>
          <a:lnRef idx="0">
            <a:schemeClr val="accent4"/>
          </a:lnRef>
          <a:fillRef idx="3">
            <a:schemeClr val="accent4"/>
          </a:fillRef>
          <a:effectRef idx="3">
            <a:schemeClr val="accent4"/>
          </a:effectRef>
          <a:fontRef idx="minor">
            <a:schemeClr val="lt1"/>
          </a:fontRef>
        </p:style>
        <p:txBody>
          <a:bodyPr rtlCol="0" anchor="ctr"/>
          <a:lstStyle/>
          <a:p>
            <a:pPr algn="ctr"/>
            <a:r>
              <a:rPr lang="it-IT" sz="1200" b="1" dirty="0">
                <a:effectLst>
                  <a:outerShdw blurRad="38100" dist="38100" dir="2700000" algn="tl">
                    <a:srgbClr val="000000">
                      <a:alpha val="43137"/>
                    </a:srgbClr>
                  </a:outerShdw>
                </a:effectLst>
              </a:rPr>
              <a:t>Misurazione della differenza/distanza</a:t>
            </a:r>
          </a:p>
        </p:txBody>
      </p:sp>
      <p:sp>
        <p:nvSpPr>
          <p:cNvPr id="5" name="Freccia a destra 4">
            <a:extLst>
              <a:ext uri="{FF2B5EF4-FFF2-40B4-BE49-F238E27FC236}">
                <a16:creationId xmlns:a16="http://schemas.microsoft.com/office/drawing/2014/main" id="{112B4547-4915-0658-5FD7-EC0C586B4F30}"/>
              </a:ext>
            </a:extLst>
          </p:cNvPr>
          <p:cNvSpPr/>
          <p:nvPr/>
        </p:nvSpPr>
        <p:spPr>
          <a:xfrm>
            <a:off x="978891" y="4280326"/>
            <a:ext cx="2277122" cy="1211802"/>
          </a:xfrm>
          <a:prstGeom prst="rightArrow">
            <a:avLst/>
          </a:prstGeom>
          <a:solidFill>
            <a:schemeClr val="tx1">
              <a:lumMod val="50000"/>
              <a:lumOff val="5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Comportamenti attesi rispetto al Profilo di Ruolo</a:t>
            </a:r>
          </a:p>
        </p:txBody>
      </p:sp>
      <p:sp>
        <p:nvSpPr>
          <p:cNvPr id="6" name="Freccia a destra 5">
            <a:extLst>
              <a:ext uri="{FF2B5EF4-FFF2-40B4-BE49-F238E27FC236}">
                <a16:creationId xmlns:a16="http://schemas.microsoft.com/office/drawing/2014/main" id="{6A3AC546-AF81-A405-66F8-0E935C12F6AD}"/>
              </a:ext>
            </a:extLst>
          </p:cNvPr>
          <p:cNvSpPr/>
          <p:nvPr/>
        </p:nvSpPr>
        <p:spPr>
          <a:xfrm flipH="1">
            <a:off x="5724128" y="4305430"/>
            <a:ext cx="2277123" cy="1211802"/>
          </a:xfrm>
          <a:prstGeom prst="rightArrow">
            <a:avLst/>
          </a:prstGeom>
          <a:solidFill>
            <a:schemeClr val="tx1">
              <a:lumMod val="50000"/>
              <a:lumOff val="5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Comportamenti concretamente agiti dalla persona</a:t>
            </a:r>
          </a:p>
        </p:txBody>
      </p:sp>
    </p:spTree>
    <p:extLst>
      <p:ext uri="{BB962C8B-B14F-4D97-AF65-F5344CB8AC3E}">
        <p14:creationId xmlns:p14="http://schemas.microsoft.com/office/powerpoint/2010/main" val="959706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999D55-9E76-4D02-2E01-0549A34B7AEA}"/>
              </a:ext>
            </a:extLst>
          </p:cNvPr>
          <p:cNvSpPr>
            <a:spLocks noGrp="1"/>
          </p:cNvSpPr>
          <p:nvPr>
            <p:ph type="title"/>
          </p:nvPr>
        </p:nvSpPr>
        <p:spPr/>
        <p:txBody>
          <a:bodyPr>
            <a:normAutofit fontScale="90000"/>
          </a:bodyPr>
          <a:lstStyle/>
          <a:p>
            <a:r>
              <a:rPr lang="it-IT" dirty="0"/>
              <a:t>Le competenze comportamentali e la performance individuale</a:t>
            </a:r>
          </a:p>
        </p:txBody>
      </p:sp>
      <p:sp>
        <p:nvSpPr>
          <p:cNvPr id="4" name="Segnaposto contenuto 3">
            <a:extLst>
              <a:ext uri="{FF2B5EF4-FFF2-40B4-BE49-F238E27FC236}">
                <a16:creationId xmlns:a16="http://schemas.microsoft.com/office/drawing/2014/main" id="{7A0CF99D-A5E3-72AA-2393-E6557373DDB9}"/>
              </a:ext>
            </a:extLst>
          </p:cNvPr>
          <p:cNvSpPr txBox="1">
            <a:spLocks noGrp="1"/>
          </p:cNvSpPr>
          <p:nvPr>
            <p:ph idx="1"/>
          </p:nvPr>
        </p:nvSpPr>
        <p:spPr>
          <a:xfrm>
            <a:off x="457200" y="1341438"/>
            <a:ext cx="8229600" cy="4824412"/>
          </a:xfrm>
          <a:prstGeom prst="rect">
            <a:avLst/>
          </a:prstGeom>
        </p:spPr>
        <p:txBody>
          <a:bodyPr vert="horz" lIns="91440" tIns="45720" rIns="91440" bIns="45720" rtlCol="0">
            <a:noAutofit/>
          </a:bodyPr>
          <a:lstStyle/>
          <a:p>
            <a:pPr marL="285750" indent="-285750" algn="just">
              <a:lnSpc>
                <a:spcPct val="90000"/>
              </a:lnSpc>
              <a:spcBef>
                <a:spcPct val="20000"/>
              </a:spcBef>
              <a:buClr>
                <a:schemeClr val="accent1"/>
              </a:buClr>
              <a:buFont typeface="Wingdings" panose="05000000000000000000" pitchFamily="2" charset="2"/>
              <a:buChar char="§"/>
            </a:pPr>
            <a:r>
              <a:rPr lang="it-IT" sz="1800" dirty="0">
                <a:latin typeface="+mj-lt"/>
              </a:rPr>
              <a:t>La valutazione della performance individuale tende a misurare il </a:t>
            </a:r>
            <a:r>
              <a:rPr lang="it-IT" sz="1800" b="1" u="sng" dirty="0">
                <a:latin typeface="+mj-lt"/>
              </a:rPr>
              <a:t>contributo</a:t>
            </a:r>
            <a:r>
              <a:rPr lang="it-IT" sz="1800" dirty="0">
                <a:latin typeface="+mj-lt"/>
              </a:rPr>
              <a:t> che un individuo fornisce al raggiungimento dei risultati attesi dall’organizzazione.</a:t>
            </a:r>
          </a:p>
          <a:p>
            <a:pPr marL="285750" indent="-285750" algn="just">
              <a:lnSpc>
                <a:spcPct val="90000"/>
              </a:lnSpc>
              <a:spcBef>
                <a:spcPct val="20000"/>
              </a:spcBef>
              <a:buClr>
                <a:schemeClr val="accent1"/>
              </a:buClr>
              <a:buFont typeface="Wingdings" panose="05000000000000000000" pitchFamily="2" charset="2"/>
              <a:buChar char="§"/>
            </a:pPr>
            <a:endParaRPr lang="it-IT" sz="1800" dirty="0">
              <a:latin typeface="+mj-lt"/>
            </a:endParaRPr>
          </a:p>
          <a:p>
            <a:pPr marL="285750" indent="-285750" algn="just">
              <a:lnSpc>
                <a:spcPct val="90000"/>
              </a:lnSpc>
              <a:spcBef>
                <a:spcPct val="20000"/>
              </a:spcBef>
              <a:buClr>
                <a:schemeClr val="accent1"/>
              </a:buClr>
              <a:buFont typeface="Wingdings" panose="05000000000000000000" pitchFamily="2" charset="2"/>
              <a:buChar char="§"/>
            </a:pPr>
            <a:r>
              <a:rPr lang="it-IT" sz="1800" dirty="0">
                <a:latin typeface="+mj-lt"/>
              </a:rPr>
              <a:t>La valutazione della performance individuale è normalmente composta da </a:t>
            </a:r>
            <a:r>
              <a:rPr lang="it-IT" sz="1800" i="1" dirty="0">
                <a:latin typeface="+mj-lt"/>
              </a:rPr>
              <a:t>tre dimensioni</a:t>
            </a:r>
            <a:r>
              <a:rPr lang="it-IT" sz="1800" dirty="0">
                <a:latin typeface="+mj-lt"/>
              </a:rPr>
              <a:t>:</a:t>
            </a:r>
          </a:p>
          <a:p>
            <a:pPr marL="285750" indent="-285750" algn="just">
              <a:lnSpc>
                <a:spcPct val="90000"/>
              </a:lnSpc>
              <a:spcBef>
                <a:spcPct val="20000"/>
              </a:spcBef>
              <a:buClr>
                <a:schemeClr val="accent1"/>
              </a:buClr>
              <a:buFont typeface="Wingdings" panose="05000000000000000000" pitchFamily="2" charset="2"/>
              <a:buChar char="§"/>
            </a:pPr>
            <a:endParaRPr lang="it-IT" sz="1800" dirty="0">
              <a:latin typeface="+mj-lt"/>
            </a:endParaRPr>
          </a:p>
          <a:p>
            <a:pPr marL="285750" indent="-285750" algn="just">
              <a:lnSpc>
                <a:spcPct val="90000"/>
              </a:lnSpc>
              <a:spcBef>
                <a:spcPct val="20000"/>
              </a:spcBef>
              <a:buClr>
                <a:schemeClr val="accent1"/>
              </a:buClr>
              <a:buFont typeface="Wingdings" panose="05000000000000000000" pitchFamily="2" charset="2"/>
              <a:buChar char="§"/>
            </a:pPr>
            <a:r>
              <a:rPr lang="it-IT" sz="1800" dirty="0">
                <a:latin typeface="+mj-lt"/>
              </a:rPr>
              <a:t>La valutazione degli </a:t>
            </a:r>
            <a:r>
              <a:rPr lang="it-IT" sz="1800" b="1" u="sng" dirty="0">
                <a:latin typeface="+mj-lt"/>
              </a:rPr>
              <a:t>obiettivi della struttura</a:t>
            </a:r>
            <a:r>
              <a:rPr lang="it-IT" sz="1800" b="1" dirty="0">
                <a:latin typeface="+mj-lt"/>
              </a:rPr>
              <a:t> </a:t>
            </a:r>
            <a:r>
              <a:rPr lang="it-IT" sz="1800" dirty="0">
                <a:latin typeface="+mj-lt"/>
              </a:rPr>
              <a:t>a cui afferisce l’individuo;</a:t>
            </a:r>
          </a:p>
          <a:p>
            <a:pPr marL="285750" indent="-285750" algn="just">
              <a:lnSpc>
                <a:spcPct val="90000"/>
              </a:lnSpc>
              <a:spcBef>
                <a:spcPct val="20000"/>
              </a:spcBef>
              <a:buClr>
                <a:schemeClr val="accent1"/>
              </a:buClr>
              <a:buFont typeface="Wingdings" panose="05000000000000000000" pitchFamily="2" charset="2"/>
              <a:buChar char="§"/>
            </a:pPr>
            <a:endParaRPr lang="it-IT" sz="1800" dirty="0">
              <a:latin typeface="+mj-lt"/>
            </a:endParaRPr>
          </a:p>
          <a:p>
            <a:pPr marL="285750" indent="-285750" algn="just">
              <a:lnSpc>
                <a:spcPct val="90000"/>
              </a:lnSpc>
              <a:spcBef>
                <a:spcPct val="20000"/>
              </a:spcBef>
              <a:buClr>
                <a:schemeClr val="accent1"/>
              </a:buClr>
              <a:buFont typeface="Wingdings" panose="05000000000000000000" pitchFamily="2" charset="2"/>
              <a:buChar char="§"/>
            </a:pPr>
            <a:r>
              <a:rPr lang="it-IT" sz="1800" dirty="0">
                <a:latin typeface="+mj-lt"/>
              </a:rPr>
              <a:t>La valutazione di eventuali </a:t>
            </a:r>
            <a:r>
              <a:rPr lang="it-IT" sz="1800" b="1" u="sng" dirty="0">
                <a:latin typeface="+mj-lt"/>
              </a:rPr>
              <a:t>«obiettivi individuali»</a:t>
            </a:r>
            <a:r>
              <a:rPr lang="it-IT" sz="1800" b="1" dirty="0">
                <a:latin typeface="+mj-lt"/>
              </a:rPr>
              <a:t> </a:t>
            </a:r>
            <a:r>
              <a:rPr lang="it-IT" sz="1800" dirty="0">
                <a:latin typeface="+mj-lt"/>
              </a:rPr>
              <a:t>assegnati alle singole persone all’interno dell’organizzazione;</a:t>
            </a:r>
          </a:p>
          <a:p>
            <a:pPr marL="285750" indent="-285750" algn="just">
              <a:lnSpc>
                <a:spcPct val="90000"/>
              </a:lnSpc>
              <a:spcBef>
                <a:spcPct val="20000"/>
              </a:spcBef>
              <a:buClr>
                <a:schemeClr val="accent1"/>
              </a:buClr>
              <a:buFont typeface="Wingdings" panose="05000000000000000000" pitchFamily="2" charset="2"/>
              <a:buChar char="§"/>
            </a:pPr>
            <a:endParaRPr lang="it-IT" sz="1800" dirty="0">
              <a:latin typeface="+mj-lt"/>
            </a:endParaRPr>
          </a:p>
          <a:p>
            <a:pPr marL="285750" indent="-285750" algn="just">
              <a:lnSpc>
                <a:spcPct val="90000"/>
              </a:lnSpc>
              <a:spcBef>
                <a:spcPct val="20000"/>
              </a:spcBef>
              <a:buClr>
                <a:schemeClr val="accent1"/>
              </a:buClr>
              <a:buFont typeface="Wingdings" panose="05000000000000000000" pitchFamily="2" charset="2"/>
              <a:buChar char="§"/>
            </a:pPr>
            <a:r>
              <a:rPr lang="it-IT" sz="1800" dirty="0">
                <a:latin typeface="+mj-lt"/>
              </a:rPr>
              <a:t>La valutazione dei </a:t>
            </a:r>
            <a:r>
              <a:rPr lang="it-IT" sz="1800" b="1" u="sng" dirty="0">
                <a:latin typeface="+mj-lt"/>
              </a:rPr>
              <a:t>comportamenti agiti </a:t>
            </a:r>
            <a:r>
              <a:rPr lang="it-IT" sz="1800" dirty="0">
                <a:latin typeface="+mj-lt"/>
              </a:rPr>
              <a:t>dalla persona nell’espletamento dei compiti ad esso assegnati/nel perseguimento degli obiettivi dell’organizzazione.</a:t>
            </a:r>
          </a:p>
        </p:txBody>
      </p:sp>
    </p:spTree>
    <p:extLst>
      <p:ext uri="{BB962C8B-B14F-4D97-AF65-F5344CB8AC3E}">
        <p14:creationId xmlns:p14="http://schemas.microsoft.com/office/powerpoint/2010/main" val="1974013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0C48E4-F432-6A14-AA88-A5C8000955FF}"/>
              </a:ext>
            </a:extLst>
          </p:cNvPr>
          <p:cNvSpPr>
            <a:spLocks noGrp="1"/>
          </p:cNvSpPr>
          <p:nvPr>
            <p:ph type="title"/>
          </p:nvPr>
        </p:nvSpPr>
        <p:spPr/>
        <p:txBody>
          <a:bodyPr/>
          <a:lstStyle/>
          <a:p>
            <a:r>
              <a:rPr lang="it-IT" dirty="0"/>
              <a:t>Le competenze: un esempio</a:t>
            </a:r>
          </a:p>
        </p:txBody>
      </p:sp>
      <p:pic>
        <p:nvPicPr>
          <p:cNvPr id="4" name="Picture 1" descr="Image result for riformattiva">
            <a:extLst>
              <a:ext uri="{FF2B5EF4-FFF2-40B4-BE49-F238E27FC236}">
                <a16:creationId xmlns:a16="http://schemas.microsoft.com/office/drawing/2014/main" id="{97D5DD92-E6B1-5614-1725-515E0F5667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1772816"/>
            <a:ext cx="1656179" cy="125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0D61635D-9F7A-BA2A-A9BB-49BF60221289}"/>
              </a:ext>
            </a:extLst>
          </p:cNvPr>
          <p:cNvSpPr txBox="1"/>
          <p:nvPr/>
        </p:nvSpPr>
        <p:spPr>
          <a:xfrm>
            <a:off x="1009425" y="3297220"/>
            <a:ext cx="7870055" cy="646331"/>
          </a:xfrm>
          <a:prstGeom prst="rect">
            <a:avLst/>
          </a:prstGeom>
          <a:noFill/>
        </p:spPr>
        <p:txBody>
          <a:bodyPr wrap="square" rtlCol="0">
            <a:spAutoFit/>
          </a:bodyPr>
          <a:lstStyle/>
          <a:p>
            <a:pPr algn="just"/>
            <a:r>
              <a:rPr lang="it-IT" dirty="0">
                <a:latin typeface="+mj-lt"/>
              </a:rPr>
              <a:t>Cliccare qui per scaricare la </a:t>
            </a:r>
            <a:r>
              <a:rPr lang="it-IT" i="1" dirty="0">
                <a:latin typeface="+mj-lt"/>
              </a:rPr>
              <a:t>Library delle </a:t>
            </a:r>
            <a:r>
              <a:rPr lang="it-IT" dirty="0">
                <a:latin typeface="+mj-lt"/>
              </a:rPr>
              <a:t>Competenze Comportamentali realizzata nell’ambito del Progetto RiformaAttiva.</a:t>
            </a:r>
          </a:p>
        </p:txBody>
      </p:sp>
      <p:graphicFrame>
        <p:nvGraphicFramePr>
          <p:cNvPr id="6" name="Oggetto 5">
            <a:extLst>
              <a:ext uri="{FF2B5EF4-FFF2-40B4-BE49-F238E27FC236}">
                <a16:creationId xmlns:a16="http://schemas.microsoft.com/office/drawing/2014/main" id="{DBA4AEC9-8B06-0B9C-4FDB-6EA311B44046}"/>
              </a:ext>
            </a:extLst>
          </p:cNvPr>
          <p:cNvGraphicFramePr>
            <a:graphicFrameLocks noChangeAspect="1"/>
          </p:cNvGraphicFramePr>
          <p:nvPr>
            <p:extLst>
              <p:ext uri="{D42A27DB-BD31-4B8C-83A1-F6EECF244321}">
                <p14:modId xmlns:p14="http://schemas.microsoft.com/office/powerpoint/2010/main" val="295815718"/>
              </p:ext>
            </p:extLst>
          </p:nvPr>
        </p:nvGraphicFramePr>
        <p:xfrm>
          <a:off x="2132198" y="4853045"/>
          <a:ext cx="4438954" cy="796366"/>
        </p:xfrm>
        <a:graphic>
          <a:graphicData uri="http://schemas.openxmlformats.org/presentationml/2006/ole">
            <mc:AlternateContent xmlns:mc="http://schemas.openxmlformats.org/markup-compatibility/2006">
              <mc:Choice xmlns:v="urn:schemas-microsoft-com:vml" Requires="v">
                <p:oleObj name="Oggetto shell Packager" showAsIcon="1" r:id="rId3" imgW="2450880" imgH="439560" progId="Package">
                  <p:embed/>
                </p:oleObj>
              </mc:Choice>
              <mc:Fallback>
                <p:oleObj name="Oggetto shell Packager" showAsIcon="1" r:id="rId3" imgW="2450880" imgH="439560" progId="Package">
                  <p:embed/>
                  <p:pic>
                    <p:nvPicPr>
                      <p:cNvPr id="6" name="Oggetto 5">
                        <a:extLst>
                          <a:ext uri="{FF2B5EF4-FFF2-40B4-BE49-F238E27FC236}">
                            <a16:creationId xmlns:a16="http://schemas.microsoft.com/office/drawing/2014/main" id="{27C2D9C6-E034-6C86-D93C-F809C730FAF7}"/>
                          </a:ext>
                        </a:extLst>
                      </p:cNvPr>
                      <p:cNvPicPr/>
                      <p:nvPr/>
                    </p:nvPicPr>
                    <p:blipFill>
                      <a:blip r:embed="rId4"/>
                      <a:stretch>
                        <a:fillRect/>
                      </a:stretch>
                    </p:blipFill>
                    <p:spPr>
                      <a:xfrm>
                        <a:off x="2132198" y="4853045"/>
                        <a:ext cx="4438954" cy="796366"/>
                      </a:xfrm>
                      <a:prstGeom prst="rect">
                        <a:avLst/>
                      </a:prstGeom>
                      <a:solidFill>
                        <a:schemeClr val="bg1">
                          <a:lumMod val="95000"/>
                        </a:schemeClr>
                      </a:solidFill>
                      <a:ln>
                        <a:solidFill>
                          <a:schemeClr val="accent1"/>
                        </a:solidFill>
                      </a:ln>
                    </p:spPr>
                  </p:pic>
                </p:oleObj>
              </mc:Fallback>
            </mc:AlternateContent>
          </a:graphicData>
        </a:graphic>
      </p:graphicFrame>
      <p:sp>
        <p:nvSpPr>
          <p:cNvPr id="7" name="Freccia in giù 6">
            <a:extLst>
              <a:ext uri="{FF2B5EF4-FFF2-40B4-BE49-F238E27FC236}">
                <a16:creationId xmlns:a16="http://schemas.microsoft.com/office/drawing/2014/main" id="{7D823EDF-6BFB-5CF9-EE32-F9E7498AA9AD}"/>
              </a:ext>
            </a:extLst>
          </p:cNvPr>
          <p:cNvSpPr/>
          <p:nvPr/>
        </p:nvSpPr>
        <p:spPr>
          <a:xfrm>
            <a:off x="4213190" y="4109312"/>
            <a:ext cx="250795" cy="5779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Tree>
    <p:extLst>
      <p:ext uri="{BB962C8B-B14F-4D97-AF65-F5344CB8AC3E}">
        <p14:creationId xmlns:p14="http://schemas.microsoft.com/office/powerpoint/2010/main" val="1216068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E59AFA-7583-1B9C-BF88-FE1B454A26F0}"/>
              </a:ext>
            </a:extLst>
          </p:cNvPr>
          <p:cNvSpPr>
            <a:spLocks noGrp="1"/>
          </p:cNvSpPr>
          <p:nvPr>
            <p:ph type="title"/>
          </p:nvPr>
        </p:nvSpPr>
        <p:spPr/>
        <p:txBody>
          <a:bodyPr/>
          <a:lstStyle/>
          <a:p>
            <a:r>
              <a:rPr lang="it-IT" dirty="0"/>
              <a:t>Le competenze: le riflessioni OECD</a:t>
            </a:r>
          </a:p>
        </p:txBody>
      </p:sp>
      <p:pic>
        <p:nvPicPr>
          <p:cNvPr id="4" name="Immagine 3">
            <a:extLst>
              <a:ext uri="{FF2B5EF4-FFF2-40B4-BE49-F238E27FC236}">
                <a16:creationId xmlns:a16="http://schemas.microsoft.com/office/drawing/2014/main" id="{C38CF441-69F8-AA88-E2E5-100F27B495F0}"/>
              </a:ext>
            </a:extLst>
          </p:cNvPr>
          <p:cNvPicPr>
            <a:picLocks noChangeAspect="1"/>
          </p:cNvPicPr>
          <p:nvPr/>
        </p:nvPicPr>
        <p:blipFill rotWithShape="1">
          <a:blip r:embed="rId2"/>
          <a:srcRect t="1611" b="5204"/>
          <a:stretch/>
        </p:blipFill>
        <p:spPr>
          <a:xfrm>
            <a:off x="2483768" y="1772816"/>
            <a:ext cx="3123055" cy="908223"/>
          </a:xfrm>
          <a:prstGeom prst="rect">
            <a:avLst/>
          </a:prstGeom>
        </p:spPr>
      </p:pic>
      <p:sp>
        <p:nvSpPr>
          <p:cNvPr id="5" name="CasellaDiTesto 4">
            <a:extLst>
              <a:ext uri="{FF2B5EF4-FFF2-40B4-BE49-F238E27FC236}">
                <a16:creationId xmlns:a16="http://schemas.microsoft.com/office/drawing/2014/main" id="{BE052E43-C69C-5AB9-F550-D3A2F8D40078}"/>
              </a:ext>
            </a:extLst>
          </p:cNvPr>
          <p:cNvSpPr txBox="1"/>
          <p:nvPr/>
        </p:nvSpPr>
        <p:spPr>
          <a:xfrm>
            <a:off x="719700" y="3033138"/>
            <a:ext cx="7632095" cy="1815882"/>
          </a:xfrm>
          <a:prstGeom prst="rect">
            <a:avLst/>
          </a:prstGeom>
          <a:noFill/>
        </p:spPr>
        <p:txBody>
          <a:bodyPr wrap="square">
            <a:spAutoFit/>
          </a:bodyPr>
          <a:lstStyle/>
          <a:p>
            <a:pPr algn="just"/>
            <a:r>
              <a:rPr lang="it-IT" sz="1400" dirty="0">
                <a:latin typeface="+mj-lt"/>
              </a:rPr>
              <a:t>I dipendenti pubblici danno un importante contributo alla crescita e alla prosperità nazionale. Oggi, tuttavia, la digitalizzazione e le società più esigenti, pluralistiche e connesse stanno sfidando il settore pubblico a lavorare in modi nuovi. La presente relazione esamina le capacità e le capacità dei dipendenti pubblici dei paesi dell'OCSE. Esplora le competenze necessarie per elaborare politiche e normative migliori, per lavorare in modo efficace con i cittadini e gli utenti dei servizi, per commissionare la fornitura di servizi a costi contenuti e per collaborare con le parti interessate in contesti di rete. Il rapporto suggerisce anche approcci per affrontare i divari di competenze attraverso il reclutamento, lo sviluppo e la gestione della forza lavoro.</a:t>
            </a:r>
          </a:p>
        </p:txBody>
      </p:sp>
      <p:sp>
        <p:nvSpPr>
          <p:cNvPr id="6" name="Segnaposto contenuto 2">
            <a:extLst>
              <a:ext uri="{FF2B5EF4-FFF2-40B4-BE49-F238E27FC236}">
                <a16:creationId xmlns:a16="http://schemas.microsoft.com/office/drawing/2014/main" id="{7650538F-1F2B-0CEA-C35F-14C122978041}"/>
              </a:ext>
            </a:extLst>
          </p:cNvPr>
          <p:cNvSpPr txBox="1">
            <a:spLocks/>
          </p:cNvSpPr>
          <p:nvPr/>
        </p:nvSpPr>
        <p:spPr>
          <a:xfrm>
            <a:off x="829715" y="5128524"/>
            <a:ext cx="7383731" cy="608459"/>
          </a:xfrm>
          <a:prstGeom prst="rect">
            <a:avLst/>
          </a:prstGeom>
          <a:solidFill>
            <a:schemeClr val="bg1">
              <a:lumMod val="95000"/>
            </a:schemeClr>
          </a:solidFill>
          <a:ln>
            <a:solidFill>
              <a:schemeClr val="accent1"/>
            </a:solidFill>
          </a:ln>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solidFill>
                  <a:srgbClr val="2B57A5"/>
                </a:solidFill>
                <a:hlinkClick r:id="rId3">
                  <a:extLst>
                    <a:ext uri="{A12FA001-AC4F-418D-AE19-62706E023703}">
                      <ahyp:hlinkClr xmlns:ahyp="http://schemas.microsoft.com/office/drawing/2018/hyperlinkcolor" val="tx"/>
                    </a:ext>
                  </a:extLst>
                </a:hlinkClick>
              </a:rPr>
              <a:t>https://www.oecd.org/gov/skills-for-a-high-performing-civil-service-9789264280724-en.htm</a:t>
            </a:r>
            <a:endParaRPr lang="it-IT" dirty="0">
              <a:solidFill>
                <a:srgbClr val="2B57A5"/>
              </a:solidFill>
            </a:endParaRPr>
          </a:p>
        </p:txBody>
      </p:sp>
    </p:spTree>
    <p:extLst>
      <p:ext uri="{BB962C8B-B14F-4D97-AF65-F5344CB8AC3E}">
        <p14:creationId xmlns:p14="http://schemas.microsoft.com/office/powerpoint/2010/main" val="993231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107E4290-7783-BBFE-CEAF-6ECD621C7051}"/>
              </a:ext>
            </a:extLst>
          </p:cNvPr>
          <p:cNvSpPr>
            <a:spLocks noGrp="1"/>
          </p:cNvSpPr>
          <p:nvPr>
            <p:ph type="title"/>
          </p:nvPr>
        </p:nvSpPr>
        <p:spPr>
          <a:xfrm>
            <a:off x="0" y="2777108"/>
            <a:ext cx="8229600" cy="1303784"/>
          </a:xfrm>
          <a:solidFill>
            <a:srgbClr val="D30E27"/>
          </a:solidFill>
        </p:spPr>
        <p:txBody>
          <a:bodyPr/>
          <a:lstStyle/>
          <a:p>
            <a:r>
              <a:rPr lang="it-IT" dirty="0">
                <a:solidFill>
                  <a:schemeClr val="bg1"/>
                </a:solidFill>
              </a:rPr>
              <a:t>Il cambiamento di paradigma nella PA</a:t>
            </a:r>
          </a:p>
        </p:txBody>
      </p:sp>
    </p:spTree>
    <p:extLst>
      <p:ext uri="{BB962C8B-B14F-4D97-AF65-F5344CB8AC3E}">
        <p14:creationId xmlns:p14="http://schemas.microsoft.com/office/powerpoint/2010/main" val="845928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F4A5E4-CC78-D8DA-A7AC-789A0EAFAF5A}"/>
              </a:ext>
            </a:extLst>
          </p:cNvPr>
          <p:cNvSpPr>
            <a:spLocks noGrp="1"/>
          </p:cNvSpPr>
          <p:nvPr>
            <p:ph type="title"/>
          </p:nvPr>
        </p:nvSpPr>
        <p:spPr/>
        <p:txBody>
          <a:bodyPr/>
          <a:lstStyle/>
          <a:p>
            <a:r>
              <a:rPr lang="it-IT" dirty="0"/>
              <a:t>L’economia della conoscenza</a:t>
            </a:r>
          </a:p>
        </p:txBody>
      </p:sp>
      <p:sp>
        <p:nvSpPr>
          <p:cNvPr id="4" name="Segnaposto contenuto 2">
            <a:extLst>
              <a:ext uri="{FF2B5EF4-FFF2-40B4-BE49-F238E27FC236}">
                <a16:creationId xmlns:a16="http://schemas.microsoft.com/office/drawing/2014/main" id="{2E29D5F2-DD35-4292-5646-93F2D84503AD}"/>
              </a:ext>
            </a:extLst>
          </p:cNvPr>
          <p:cNvSpPr txBox="1">
            <a:spLocks/>
          </p:cNvSpPr>
          <p:nvPr/>
        </p:nvSpPr>
        <p:spPr>
          <a:xfrm>
            <a:off x="289345" y="1485639"/>
            <a:ext cx="8291264" cy="5021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t-IT" sz="1800" b="1" dirty="0">
                <a:solidFill>
                  <a:srgbClr val="387592"/>
                </a:solidFill>
                <a:latin typeface="+mj-lt"/>
              </a:rPr>
              <a:t>L’economia della conoscenza rovescia alcuni paradigmi fondamentali dell’economia fordista e della società industriale</a:t>
            </a:r>
          </a:p>
          <a:p>
            <a:endParaRPr lang="it-IT" sz="1800" dirty="0">
              <a:solidFill>
                <a:srgbClr val="387592"/>
              </a:solidFill>
              <a:latin typeface="+mj-lt"/>
            </a:endParaRPr>
          </a:p>
        </p:txBody>
      </p:sp>
      <p:graphicFrame>
        <p:nvGraphicFramePr>
          <p:cNvPr id="5" name="Tabella 4">
            <a:extLst>
              <a:ext uri="{FF2B5EF4-FFF2-40B4-BE49-F238E27FC236}">
                <a16:creationId xmlns:a16="http://schemas.microsoft.com/office/drawing/2014/main" id="{8D55C6CD-5360-9E45-4F71-B852534705C5}"/>
              </a:ext>
            </a:extLst>
          </p:cNvPr>
          <p:cNvGraphicFramePr>
            <a:graphicFrameLocks noGrp="1"/>
          </p:cNvGraphicFramePr>
          <p:nvPr>
            <p:extLst>
              <p:ext uri="{D42A27DB-BD31-4B8C-83A1-F6EECF244321}">
                <p14:modId xmlns:p14="http://schemas.microsoft.com/office/powerpoint/2010/main" val="1390255271"/>
              </p:ext>
            </p:extLst>
          </p:nvPr>
        </p:nvGraphicFramePr>
        <p:xfrm>
          <a:off x="1524000" y="2276872"/>
          <a:ext cx="6096000" cy="26873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it-IT" sz="1600" dirty="0"/>
                        <a:t>Economia fordista </a:t>
                      </a:r>
                    </a:p>
                  </a:txBody>
                  <a:tcPr/>
                </a:tc>
                <a:tc>
                  <a:txBody>
                    <a:bodyPr/>
                    <a:lstStyle/>
                    <a:p>
                      <a:r>
                        <a:rPr lang="it-IT" sz="1600" dirty="0"/>
                        <a:t>Economia della conoscenza</a:t>
                      </a:r>
                    </a:p>
                  </a:txBody>
                  <a:tcPr/>
                </a:tc>
                <a:extLst>
                  <a:ext uri="{0D108BD9-81ED-4DB2-BD59-A6C34878D82A}">
                    <a16:rowId xmlns:a16="http://schemas.microsoft.com/office/drawing/2014/main" val="10000"/>
                  </a:ext>
                </a:extLst>
              </a:tr>
              <a:tr h="370840">
                <a:tc>
                  <a:txBody>
                    <a:bodyPr/>
                    <a:lstStyle/>
                    <a:p>
                      <a:r>
                        <a:rPr lang="it-IT" sz="1600" dirty="0"/>
                        <a:t>Processi produttivi stabili e codificati</a:t>
                      </a:r>
                    </a:p>
                  </a:txBody>
                  <a:tcPr/>
                </a:tc>
                <a:tc>
                  <a:txBody>
                    <a:bodyPr/>
                    <a:lstStyle/>
                    <a:p>
                      <a:r>
                        <a:rPr lang="it-IT" sz="1600" dirty="0"/>
                        <a:t>Processi produttivi dinamici,</a:t>
                      </a:r>
                      <a:r>
                        <a:rPr lang="it-IT" sz="1600" baseline="0" dirty="0"/>
                        <a:t> variabili </a:t>
                      </a:r>
                      <a:endParaRPr lang="it-IT" sz="1600" dirty="0"/>
                    </a:p>
                  </a:txBody>
                  <a:tcPr/>
                </a:tc>
                <a:extLst>
                  <a:ext uri="{0D108BD9-81ED-4DB2-BD59-A6C34878D82A}">
                    <a16:rowId xmlns:a16="http://schemas.microsoft.com/office/drawing/2014/main" val="10001"/>
                  </a:ext>
                </a:extLst>
              </a:tr>
              <a:tr h="370840">
                <a:tc>
                  <a:txBody>
                    <a:bodyPr/>
                    <a:lstStyle/>
                    <a:p>
                      <a:r>
                        <a:rPr lang="it-IT" sz="1600" dirty="0"/>
                        <a:t>Organizzazioni gerarchiche e verticali</a:t>
                      </a:r>
                    </a:p>
                  </a:txBody>
                  <a:tcPr/>
                </a:tc>
                <a:tc>
                  <a:txBody>
                    <a:bodyPr/>
                    <a:lstStyle/>
                    <a:p>
                      <a:r>
                        <a:rPr lang="it-IT" sz="1600" dirty="0"/>
                        <a:t>Organizzazioni orizzontali</a:t>
                      </a:r>
                      <a:r>
                        <a:rPr lang="it-IT" sz="1600" baseline="0" dirty="0"/>
                        <a:t> e reticolari</a:t>
                      </a:r>
                      <a:endParaRPr lang="it-IT" sz="1600" dirty="0"/>
                    </a:p>
                  </a:txBody>
                  <a:tcPr/>
                </a:tc>
                <a:extLst>
                  <a:ext uri="{0D108BD9-81ED-4DB2-BD59-A6C34878D82A}">
                    <a16:rowId xmlns:a16="http://schemas.microsoft.com/office/drawing/2014/main" val="10002"/>
                  </a:ext>
                </a:extLst>
              </a:tr>
              <a:tr h="370840">
                <a:tc>
                  <a:txBody>
                    <a:bodyPr/>
                    <a:lstStyle/>
                    <a:p>
                      <a:r>
                        <a:rPr lang="it-IT" sz="1600" dirty="0"/>
                        <a:t>Stabilità dei confini</a:t>
                      </a:r>
                      <a:r>
                        <a:rPr lang="it-IT" sz="1600" baseline="0" dirty="0"/>
                        <a:t> istituzionali e organizzativi</a:t>
                      </a:r>
                      <a:endParaRPr lang="it-IT" sz="1600" dirty="0"/>
                    </a:p>
                  </a:txBody>
                  <a:tcPr/>
                </a:tc>
                <a:tc>
                  <a:txBody>
                    <a:bodyPr/>
                    <a:lstStyle/>
                    <a:p>
                      <a:r>
                        <a:rPr lang="it-IT" sz="1600" dirty="0"/>
                        <a:t>Labilità e liquidità dei confini istituzionali ed organizzativi</a:t>
                      </a:r>
                    </a:p>
                  </a:txBody>
                  <a:tcPr/>
                </a:tc>
                <a:extLst>
                  <a:ext uri="{0D108BD9-81ED-4DB2-BD59-A6C34878D82A}">
                    <a16:rowId xmlns:a16="http://schemas.microsoft.com/office/drawing/2014/main" val="10003"/>
                  </a:ext>
                </a:extLst>
              </a:tr>
              <a:tr h="370840">
                <a:tc>
                  <a:txBody>
                    <a:bodyPr/>
                    <a:lstStyle/>
                    <a:p>
                      <a:r>
                        <a:rPr lang="it-IT" sz="1600" dirty="0"/>
                        <a:t>Centralità di strumenti,</a:t>
                      </a:r>
                      <a:r>
                        <a:rPr lang="it-IT" sz="1600" baseline="0" dirty="0"/>
                        <a:t> tecniche </a:t>
                      </a:r>
                      <a:r>
                        <a:rPr lang="it-IT" sz="1600" dirty="0"/>
                        <a:t>e procedure</a:t>
                      </a:r>
                    </a:p>
                  </a:txBody>
                  <a:tcPr/>
                </a:tc>
                <a:tc>
                  <a:txBody>
                    <a:bodyPr/>
                    <a:lstStyle/>
                    <a:p>
                      <a:r>
                        <a:rPr lang="it-IT" sz="1600" dirty="0"/>
                        <a:t>Centralità di scopo, valori e obiettivi</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22877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B406AA-D3E9-0452-18A9-EEB01E6BA895}"/>
              </a:ext>
            </a:extLst>
          </p:cNvPr>
          <p:cNvSpPr>
            <a:spLocks noGrp="1"/>
          </p:cNvSpPr>
          <p:nvPr>
            <p:ph type="title"/>
          </p:nvPr>
        </p:nvSpPr>
        <p:spPr>
          <a:xfrm>
            <a:off x="457200" y="350189"/>
            <a:ext cx="8229600" cy="591344"/>
          </a:xfrm>
        </p:spPr>
        <p:txBody>
          <a:bodyPr anchor="ctr">
            <a:normAutofit/>
          </a:bodyPr>
          <a:lstStyle/>
          <a:p>
            <a:r>
              <a:rPr lang="it-IT"/>
              <a:t>Il cambiamento di paradigma della PA</a:t>
            </a:r>
          </a:p>
        </p:txBody>
      </p:sp>
      <p:graphicFrame>
        <p:nvGraphicFramePr>
          <p:cNvPr id="6" name="Segnaposto contenuto 3">
            <a:extLst>
              <a:ext uri="{FF2B5EF4-FFF2-40B4-BE49-F238E27FC236}">
                <a16:creationId xmlns:a16="http://schemas.microsoft.com/office/drawing/2014/main" id="{9223816B-5BE6-BA3E-BD2F-F760CABD44FD}"/>
              </a:ext>
            </a:extLst>
          </p:cNvPr>
          <p:cNvGraphicFramePr>
            <a:graphicFrameLocks/>
          </p:cNvGraphicFramePr>
          <p:nvPr>
            <p:extLst>
              <p:ext uri="{D42A27DB-BD31-4B8C-83A1-F6EECF244321}">
                <p14:modId xmlns:p14="http://schemas.microsoft.com/office/powerpoint/2010/main" val="1927264488"/>
              </p:ext>
            </p:extLst>
          </p:nvPr>
        </p:nvGraphicFramePr>
        <p:xfrm>
          <a:off x="827584" y="2492896"/>
          <a:ext cx="7344816" cy="2254200"/>
        </p:xfrm>
        <a:graphic>
          <a:graphicData uri="http://schemas.openxmlformats.org/drawingml/2006/table">
            <a:tbl>
              <a:tblPr firstRow="1" bandRow="1">
                <a:tableStyleId>{3B4B98B0-60AC-42C2-AFA5-B58CD77FA1E5}</a:tableStyleId>
              </a:tblPr>
              <a:tblGrid>
                <a:gridCol w="3581829">
                  <a:extLst>
                    <a:ext uri="{9D8B030D-6E8A-4147-A177-3AD203B41FA5}">
                      <a16:colId xmlns:a16="http://schemas.microsoft.com/office/drawing/2014/main" val="20000"/>
                    </a:ext>
                  </a:extLst>
                </a:gridCol>
                <a:gridCol w="3762987">
                  <a:extLst>
                    <a:ext uri="{9D8B030D-6E8A-4147-A177-3AD203B41FA5}">
                      <a16:colId xmlns:a16="http://schemas.microsoft.com/office/drawing/2014/main" val="20001"/>
                    </a:ext>
                  </a:extLst>
                </a:gridCol>
              </a:tblGrid>
              <a:tr h="623502">
                <a:tc>
                  <a:txBody>
                    <a:bodyPr/>
                    <a:lstStyle/>
                    <a:p>
                      <a:r>
                        <a:rPr lang="it-IT" sz="1600" b="0" dirty="0"/>
                        <a:t>Da ente</a:t>
                      </a:r>
                      <a:r>
                        <a:rPr lang="it-IT" sz="1600" b="0" baseline="0" dirty="0"/>
                        <a:t> di autorizzazione/concessione</a:t>
                      </a:r>
                      <a:endParaRPr lang="it-IT" sz="1600" b="0" dirty="0"/>
                    </a:p>
                  </a:txBody>
                  <a:tcPr marL="103291" marR="103291" marT="51388" marB="51388"/>
                </a:tc>
                <a:tc>
                  <a:txBody>
                    <a:bodyPr/>
                    <a:lstStyle/>
                    <a:p>
                      <a:r>
                        <a:rPr lang="it-IT" sz="1600" b="0" dirty="0"/>
                        <a:t>A istituzione di promozione/programmazione</a:t>
                      </a:r>
                    </a:p>
                  </a:txBody>
                  <a:tcPr marL="103291" marR="103291" marT="51388" marB="51388"/>
                </a:tc>
                <a:extLst>
                  <a:ext uri="{0D108BD9-81ED-4DB2-BD59-A6C34878D82A}">
                    <a16:rowId xmlns:a16="http://schemas.microsoft.com/office/drawing/2014/main" val="10000"/>
                  </a:ext>
                </a:extLst>
              </a:tr>
              <a:tr h="623502">
                <a:tc>
                  <a:txBody>
                    <a:bodyPr/>
                    <a:lstStyle/>
                    <a:p>
                      <a:r>
                        <a:rPr lang="it-IT" sz="1600" b="0"/>
                        <a:t>Da prevalenza della norma </a:t>
                      </a:r>
                    </a:p>
                  </a:txBody>
                  <a:tcPr marL="103291" marR="103291" marT="51388" marB="51388"/>
                </a:tc>
                <a:tc>
                  <a:txBody>
                    <a:bodyPr/>
                    <a:lstStyle/>
                    <a:p>
                      <a:r>
                        <a:rPr lang="it-IT" sz="1600" b="0"/>
                        <a:t>A prevalenza della visione/politiche</a:t>
                      </a:r>
                    </a:p>
                  </a:txBody>
                  <a:tcPr marL="103291" marR="103291" marT="51388" marB="51388"/>
                </a:tc>
                <a:extLst>
                  <a:ext uri="{0D108BD9-81ED-4DB2-BD59-A6C34878D82A}">
                    <a16:rowId xmlns:a16="http://schemas.microsoft.com/office/drawing/2014/main" val="10001"/>
                  </a:ext>
                </a:extLst>
              </a:tr>
              <a:tr h="383694">
                <a:tc>
                  <a:txBody>
                    <a:bodyPr/>
                    <a:lstStyle/>
                    <a:p>
                      <a:r>
                        <a:rPr lang="it-IT" sz="1600" b="0"/>
                        <a:t>Da confine definito</a:t>
                      </a:r>
                    </a:p>
                  </a:txBody>
                  <a:tcPr marL="103291" marR="103291" marT="51388" marB="51388"/>
                </a:tc>
                <a:tc>
                  <a:txBody>
                    <a:bodyPr/>
                    <a:lstStyle/>
                    <a:p>
                      <a:r>
                        <a:rPr lang="it-IT" sz="1600" b="0"/>
                        <a:t>A confine labile e variabile</a:t>
                      </a:r>
                    </a:p>
                  </a:txBody>
                  <a:tcPr marL="103291" marR="103291" marT="51388" marB="51388"/>
                </a:tc>
                <a:extLst>
                  <a:ext uri="{0D108BD9-81ED-4DB2-BD59-A6C34878D82A}">
                    <a16:rowId xmlns:a16="http://schemas.microsoft.com/office/drawing/2014/main" val="10002"/>
                  </a:ext>
                </a:extLst>
              </a:tr>
              <a:tr h="623502">
                <a:tc>
                  <a:txBody>
                    <a:bodyPr/>
                    <a:lstStyle/>
                    <a:p>
                      <a:r>
                        <a:rPr lang="it-IT" sz="1600" b="0" dirty="0"/>
                        <a:t>Da organizzazione burocratica</a:t>
                      </a:r>
                    </a:p>
                  </a:txBody>
                  <a:tcPr marL="103291" marR="103291" marT="51388" marB="51388"/>
                </a:tc>
                <a:tc>
                  <a:txBody>
                    <a:bodyPr/>
                    <a:lstStyle/>
                    <a:p>
                      <a:r>
                        <a:rPr lang="it-IT" sz="1600" b="0" dirty="0"/>
                        <a:t>A organizzazione manageriale</a:t>
                      </a:r>
                    </a:p>
                  </a:txBody>
                  <a:tcPr marL="103291" marR="103291" marT="51388" marB="51388"/>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98837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702C06-9CFC-57FB-ECAA-4056E2676742}"/>
              </a:ext>
            </a:extLst>
          </p:cNvPr>
          <p:cNvSpPr>
            <a:spLocks noGrp="1"/>
          </p:cNvSpPr>
          <p:nvPr>
            <p:ph type="title"/>
          </p:nvPr>
        </p:nvSpPr>
        <p:spPr/>
        <p:txBody>
          <a:bodyPr>
            <a:normAutofit fontScale="90000"/>
          </a:bodyPr>
          <a:lstStyle/>
          <a:p>
            <a:r>
              <a:rPr lang="it-IT" dirty="0"/>
              <a:t>Il passaggio dall’approccio burocratico all’approccio manageriale</a:t>
            </a:r>
          </a:p>
        </p:txBody>
      </p:sp>
      <p:sp>
        <p:nvSpPr>
          <p:cNvPr id="4" name="TextBox 2">
            <a:extLst>
              <a:ext uri="{FF2B5EF4-FFF2-40B4-BE49-F238E27FC236}">
                <a16:creationId xmlns:a16="http://schemas.microsoft.com/office/drawing/2014/main" id="{3ED2F552-9E08-6C18-FFC6-8111C4925AB0}"/>
              </a:ext>
            </a:extLst>
          </p:cNvPr>
          <p:cNvSpPr txBox="1">
            <a:spLocks noGrp="1"/>
          </p:cNvSpPr>
          <p:nvPr>
            <p:ph idx="1"/>
          </p:nvPr>
        </p:nvSpPr>
        <p:spPr>
          <a:xfrm>
            <a:off x="457200" y="1341438"/>
            <a:ext cx="8229600" cy="4824412"/>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buClr>
                <a:srgbClr val="387592"/>
              </a:buClr>
              <a:buFont typeface="Wingdings" panose="05000000000000000000" pitchFamily="2" charset="2"/>
              <a:buChar char="q"/>
            </a:pPr>
            <a:r>
              <a:rPr lang="it-IT" sz="1800" dirty="0">
                <a:solidFill>
                  <a:srgbClr val="387592"/>
                </a:solidFill>
                <a:latin typeface="+mj-lt"/>
              </a:rPr>
              <a:t> Cambia il profilo professionale della dirigenza pubblica</a:t>
            </a:r>
          </a:p>
          <a:p>
            <a:pPr algn="just">
              <a:lnSpc>
                <a:spcPct val="150000"/>
              </a:lnSpc>
              <a:buClr>
                <a:srgbClr val="387592"/>
              </a:buClr>
              <a:buFont typeface="Wingdings" panose="05000000000000000000" pitchFamily="2" charset="2"/>
              <a:buChar char="q"/>
            </a:pPr>
            <a:r>
              <a:rPr lang="it-IT" sz="1800" dirty="0">
                <a:solidFill>
                  <a:srgbClr val="387592"/>
                </a:solidFill>
                <a:latin typeface="+mj-lt"/>
              </a:rPr>
              <a:t> Cambiano le competenze e i comportamenti di riferimento del personale pubblico</a:t>
            </a:r>
          </a:p>
          <a:p>
            <a:pPr algn="just">
              <a:lnSpc>
                <a:spcPct val="150000"/>
              </a:lnSpc>
              <a:buClr>
                <a:srgbClr val="387592"/>
              </a:buClr>
              <a:buFont typeface="Wingdings" panose="05000000000000000000" pitchFamily="2" charset="2"/>
              <a:buChar char="q"/>
            </a:pPr>
            <a:r>
              <a:rPr lang="it-IT" sz="1800" dirty="0">
                <a:solidFill>
                  <a:srgbClr val="387592"/>
                </a:solidFill>
                <a:latin typeface="+mj-lt"/>
              </a:rPr>
              <a:t> Cambiano i modelli di classificazione del lavoro pubblico</a:t>
            </a:r>
          </a:p>
          <a:p>
            <a:pPr algn="just">
              <a:lnSpc>
                <a:spcPct val="150000"/>
              </a:lnSpc>
              <a:buClr>
                <a:srgbClr val="387592"/>
              </a:buClr>
              <a:buFont typeface="Wingdings" panose="05000000000000000000" pitchFamily="2" charset="2"/>
              <a:buChar char="q"/>
            </a:pPr>
            <a:r>
              <a:rPr lang="it-IT" sz="1800" dirty="0">
                <a:solidFill>
                  <a:srgbClr val="387592"/>
                </a:solidFill>
                <a:latin typeface="+mj-lt"/>
              </a:rPr>
              <a:t> Cambiano le modalità di sviluppo professionale delle persone</a:t>
            </a:r>
            <a:endParaRPr lang="it-IT" sz="1800" b="1" dirty="0">
              <a:solidFill>
                <a:srgbClr val="387592"/>
              </a:solidFill>
              <a:latin typeface="+mj-lt"/>
            </a:endParaRPr>
          </a:p>
          <a:p>
            <a:pPr>
              <a:lnSpc>
                <a:spcPct val="150000"/>
              </a:lnSpc>
            </a:pPr>
            <a:endParaRPr lang="en-US" sz="1800" b="1" i="1" dirty="0"/>
          </a:p>
        </p:txBody>
      </p:sp>
    </p:spTree>
    <p:extLst>
      <p:ext uri="{BB962C8B-B14F-4D97-AF65-F5344CB8AC3E}">
        <p14:creationId xmlns:p14="http://schemas.microsoft.com/office/powerpoint/2010/main" val="2076136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D667A7-D8BF-E0DD-D505-E1F4B0BDF7CA}"/>
              </a:ext>
            </a:extLst>
          </p:cNvPr>
          <p:cNvSpPr>
            <a:spLocks noGrp="1"/>
          </p:cNvSpPr>
          <p:nvPr>
            <p:ph type="title"/>
          </p:nvPr>
        </p:nvSpPr>
        <p:spPr/>
        <p:txBody>
          <a:bodyPr/>
          <a:lstStyle/>
          <a:p>
            <a:r>
              <a:rPr lang="it-IT" dirty="0"/>
              <a:t>Il profilo della dirigenza</a:t>
            </a:r>
          </a:p>
        </p:txBody>
      </p:sp>
      <p:sp>
        <p:nvSpPr>
          <p:cNvPr id="5" name="Figura a mano libera: forma 4">
            <a:extLst>
              <a:ext uri="{FF2B5EF4-FFF2-40B4-BE49-F238E27FC236}">
                <a16:creationId xmlns:a16="http://schemas.microsoft.com/office/drawing/2014/main" id="{B3D1B63B-8DEC-0327-B961-F42B20C73A5F}"/>
              </a:ext>
            </a:extLst>
          </p:cNvPr>
          <p:cNvSpPr/>
          <p:nvPr/>
        </p:nvSpPr>
        <p:spPr>
          <a:xfrm>
            <a:off x="2770343" y="2152157"/>
            <a:ext cx="5628307" cy="892465"/>
          </a:xfrm>
          <a:custGeom>
            <a:avLst/>
            <a:gdLst>
              <a:gd name="connsiteX0" fmla="*/ 0 w 6569689"/>
              <a:gd name="connsiteY0" fmla="*/ 202804 h 1216800"/>
              <a:gd name="connsiteX1" fmla="*/ 202804 w 6569689"/>
              <a:gd name="connsiteY1" fmla="*/ 0 h 1216800"/>
              <a:gd name="connsiteX2" fmla="*/ 6366885 w 6569689"/>
              <a:gd name="connsiteY2" fmla="*/ 0 h 1216800"/>
              <a:gd name="connsiteX3" fmla="*/ 6569689 w 6569689"/>
              <a:gd name="connsiteY3" fmla="*/ 202804 h 1216800"/>
              <a:gd name="connsiteX4" fmla="*/ 6569689 w 6569689"/>
              <a:gd name="connsiteY4" fmla="*/ 1013996 h 1216800"/>
              <a:gd name="connsiteX5" fmla="*/ 6366885 w 6569689"/>
              <a:gd name="connsiteY5" fmla="*/ 1216800 h 1216800"/>
              <a:gd name="connsiteX6" fmla="*/ 202804 w 6569689"/>
              <a:gd name="connsiteY6" fmla="*/ 1216800 h 1216800"/>
              <a:gd name="connsiteX7" fmla="*/ 0 w 6569689"/>
              <a:gd name="connsiteY7" fmla="*/ 1013996 h 1216800"/>
              <a:gd name="connsiteX8" fmla="*/ 0 w 6569689"/>
              <a:gd name="connsiteY8" fmla="*/ 20280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69689" h="1216800">
                <a:moveTo>
                  <a:pt x="0" y="202804"/>
                </a:moveTo>
                <a:cubicBezTo>
                  <a:pt x="0" y="90798"/>
                  <a:pt x="90798" y="0"/>
                  <a:pt x="202804" y="0"/>
                </a:cubicBezTo>
                <a:lnTo>
                  <a:pt x="6366885" y="0"/>
                </a:lnTo>
                <a:cubicBezTo>
                  <a:pt x="6478891" y="0"/>
                  <a:pt x="6569689" y="90798"/>
                  <a:pt x="6569689" y="202804"/>
                </a:cubicBezTo>
                <a:lnTo>
                  <a:pt x="6569689" y="1013996"/>
                </a:lnTo>
                <a:cubicBezTo>
                  <a:pt x="6569689" y="1126002"/>
                  <a:pt x="6478891" y="1216800"/>
                  <a:pt x="6366885" y="1216800"/>
                </a:cubicBezTo>
                <a:lnTo>
                  <a:pt x="202804" y="1216800"/>
                </a:lnTo>
                <a:cubicBezTo>
                  <a:pt x="90798" y="1216800"/>
                  <a:pt x="0" y="1126002"/>
                  <a:pt x="0" y="1013996"/>
                </a:cubicBezTo>
                <a:lnTo>
                  <a:pt x="0" y="202804"/>
                </a:lnTo>
                <a:close/>
              </a:path>
            </a:pathLst>
          </a:custGeom>
          <a:solidFill>
            <a:schemeClr val="bg1">
              <a:lumMod val="95000"/>
            </a:schemeClr>
          </a:solidFill>
          <a:ln>
            <a:solidFill>
              <a:schemeClr val="accent2">
                <a:lumMod val="50000"/>
              </a:schemeClr>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08000" tIns="135599" rIns="135599" bIns="135599" numCol="1" spcCol="1270" anchor="ctr" anchorCtr="0">
            <a:noAutofit/>
          </a:bodyPr>
          <a:lstStyle/>
          <a:p>
            <a:pPr marL="0" lvl="0" indent="0" algn="l" defTabSz="889000">
              <a:lnSpc>
                <a:spcPct val="90000"/>
              </a:lnSpc>
              <a:spcBef>
                <a:spcPct val="0"/>
              </a:spcBef>
              <a:spcAft>
                <a:spcPct val="35000"/>
              </a:spcAft>
              <a:buNone/>
            </a:pPr>
            <a:r>
              <a:rPr lang="it-IT" kern="1200" dirty="0">
                <a:solidFill>
                  <a:schemeClr val="accent2">
                    <a:lumMod val="50000"/>
                  </a:schemeClr>
                </a:solidFill>
                <a:latin typeface="+mj-lt"/>
                <a:ea typeface="Cambria" panose="02040503050406030204" pitchFamily="18" charset="0"/>
              </a:rPr>
              <a:t>Orientato su politiche da realizzare e obiettivi da raggiungere.</a:t>
            </a:r>
          </a:p>
        </p:txBody>
      </p:sp>
      <p:sp>
        <p:nvSpPr>
          <p:cNvPr id="6" name="Figura a mano libera: forma 5">
            <a:extLst>
              <a:ext uri="{FF2B5EF4-FFF2-40B4-BE49-F238E27FC236}">
                <a16:creationId xmlns:a16="http://schemas.microsoft.com/office/drawing/2014/main" id="{33BCFF0D-4867-B5D7-2922-9863565C5780}"/>
              </a:ext>
            </a:extLst>
          </p:cNvPr>
          <p:cNvSpPr/>
          <p:nvPr/>
        </p:nvSpPr>
        <p:spPr>
          <a:xfrm>
            <a:off x="3248323" y="3479427"/>
            <a:ext cx="5299016" cy="892465"/>
          </a:xfrm>
          <a:custGeom>
            <a:avLst/>
            <a:gdLst>
              <a:gd name="connsiteX0" fmla="*/ 0 w 6569689"/>
              <a:gd name="connsiteY0" fmla="*/ 202804 h 1216800"/>
              <a:gd name="connsiteX1" fmla="*/ 202804 w 6569689"/>
              <a:gd name="connsiteY1" fmla="*/ 0 h 1216800"/>
              <a:gd name="connsiteX2" fmla="*/ 6366885 w 6569689"/>
              <a:gd name="connsiteY2" fmla="*/ 0 h 1216800"/>
              <a:gd name="connsiteX3" fmla="*/ 6569689 w 6569689"/>
              <a:gd name="connsiteY3" fmla="*/ 202804 h 1216800"/>
              <a:gd name="connsiteX4" fmla="*/ 6569689 w 6569689"/>
              <a:gd name="connsiteY4" fmla="*/ 1013996 h 1216800"/>
              <a:gd name="connsiteX5" fmla="*/ 6366885 w 6569689"/>
              <a:gd name="connsiteY5" fmla="*/ 1216800 h 1216800"/>
              <a:gd name="connsiteX6" fmla="*/ 202804 w 6569689"/>
              <a:gd name="connsiteY6" fmla="*/ 1216800 h 1216800"/>
              <a:gd name="connsiteX7" fmla="*/ 0 w 6569689"/>
              <a:gd name="connsiteY7" fmla="*/ 1013996 h 1216800"/>
              <a:gd name="connsiteX8" fmla="*/ 0 w 6569689"/>
              <a:gd name="connsiteY8" fmla="*/ 20280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69689" h="1216800">
                <a:moveTo>
                  <a:pt x="0" y="202804"/>
                </a:moveTo>
                <a:cubicBezTo>
                  <a:pt x="0" y="90798"/>
                  <a:pt x="90798" y="0"/>
                  <a:pt x="202804" y="0"/>
                </a:cubicBezTo>
                <a:lnTo>
                  <a:pt x="6366885" y="0"/>
                </a:lnTo>
                <a:cubicBezTo>
                  <a:pt x="6478891" y="0"/>
                  <a:pt x="6569689" y="90798"/>
                  <a:pt x="6569689" y="202804"/>
                </a:cubicBezTo>
                <a:lnTo>
                  <a:pt x="6569689" y="1013996"/>
                </a:lnTo>
                <a:cubicBezTo>
                  <a:pt x="6569689" y="1126002"/>
                  <a:pt x="6478891" y="1216800"/>
                  <a:pt x="6366885" y="1216800"/>
                </a:cubicBezTo>
                <a:lnTo>
                  <a:pt x="202804" y="1216800"/>
                </a:lnTo>
                <a:cubicBezTo>
                  <a:pt x="90798" y="1216800"/>
                  <a:pt x="0" y="1126002"/>
                  <a:pt x="0" y="1013996"/>
                </a:cubicBezTo>
                <a:lnTo>
                  <a:pt x="0" y="202804"/>
                </a:lnTo>
                <a:close/>
              </a:path>
            </a:pathLst>
          </a:custGeom>
          <a:solidFill>
            <a:schemeClr val="bg1">
              <a:lumMod val="95000"/>
            </a:schemeClr>
          </a:solidFill>
          <a:ln>
            <a:solidFill>
              <a:schemeClr val="accent2">
                <a:lumMod val="50000"/>
              </a:schemeClr>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4000" tIns="135599" rIns="135599" bIns="135599" numCol="1" spcCol="1270" anchor="ctr" anchorCtr="0">
            <a:noAutofit/>
          </a:bodyPr>
          <a:lstStyle/>
          <a:p>
            <a:pPr marL="0" lvl="0" indent="0" algn="l" defTabSz="889000">
              <a:lnSpc>
                <a:spcPct val="90000"/>
              </a:lnSpc>
              <a:spcBef>
                <a:spcPct val="0"/>
              </a:spcBef>
              <a:spcAft>
                <a:spcPct val="35000"/>
              </a:spcAft>
              <a:buNone/>
            </a:pPr>
            <a:r>
              <a:rPr lang="it-IT" kern="1200">
                <a:solidFill>
                  <a:schemeClr val="accent2">
                    <a:lumMod val="50000"/>
                  </a:schemeClr>
                </a:solidFill>
                <a:latin typeface="+mj-lt"/>
                <a:ea typeface="Cambria" panose="02040503050406030204" pitchFamily="18" charset="0"/>
              </a:rPr>
              <a:t>Capace di esprimere competenze tecniche specifiche, oltre che competenze amministrativo/normative.</a:t>
            </a:r>
          </a:p>
        </p:txBody>
      </p:sp>
      <p:sp>
        <p:nvSpPr>
          <p:cNvPr id="7" name="Figura a mano libera: forma 6">
            <a:extLst>
              <a:ext uri="{FF2B5EF4-FFF2-40B4-BE49-F238E27FC236}">
                <a16:creationId xmlns:a16="http://schemas.microsoft.com/office/drawing/2014/main" id="{86BE1D84-DB72-4887-F6B9-B438E223A657}"/>
              </a:ext>
            </a:extLst>
          </p:cNvPr>
          <p:cNvSpPr/>
          <p:nvPr/>
        </p:nvSpPr>
        <p:spPr>
          <a:xfrm>
            <a:off x="2770343" y="4688446"/>
            <a:ext cx="5628307" cy="892465"/>
          </a:xfrm>
          <a:custGeom>
            <a:avLst/>
            <a:gdLst>
              <a:gd name="connsiteX0" fmla="*/ 0 w 6569689"/>
              <a:gd name="connsiteY0" fmla="*/ 202804 h 1216800"/>
              <a:gd name="connsiteX1" fmla="*/ 202804 w 6569689"/>
              <a:gd name="connsiteY1" fmla="*/ 0 h 1216800"/>
              <a:gd name="connsiteX2" fmla="*/ 6366885 w 6569689"/>
              <a:gd name="connsiteY2" fmla="*/ 0 h 1216800"/>
              <a:gd name="connsiteX3" fmla="*/ 6569689 w 6569689"/>
              <a:gd name="connsiteY3" fmla="*/ 202804 h 1216800"/>
              <a:gd name="connsiteX4" fmla="*/ 6569689 w 6569689"/>
              <a:gd name="connsiteY4" fmla="*/ 1013996 h 1216800"/>
              <a:gd name="connsiteX5" fmla="*/ 6366885 w 6569689"/>
              <a:gd name="connsiteY5" fmla="*/ 1216800 h 1216800"/>
              <a:gd name="connsiteX6" fmla="*/ 202804 w 6569689"/>
              <a:gd name="connsiteY6" fmla="*/ 1216800 h 1216800"/>
              <a:gd name="connsiteX7" fmla="*/ 0 w 6569689"/>
              <a:gd name="connsiteY7" fmla="*/ 1013996 h 1216800"/>
              <a:gd name="connsiteX8" fmla="*/ 0 w 6569689"/>
              <a:gd name="connsiteY8" fmla="*/ 20280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69689" h="1216800">
                <a:moveTo>
                  <a:pt x="0" y="202804"/>
                </a:moveTo>
                <a:cubicBezTo>
                  <a:pt x="0" y="90798"/>
                  <a:pt x="90798" y="0"/>
                  <a:pt x="202804" y="0"/>
                </a:cubicBezTo>
                <a:lnTo>
                  <a:pt x="6366885" y="0"/>
                </a:lnTo>
                <a:cubicBezTo>
                  <a:pt x="6478891" y="0"/>
                  <a:pt x="6569689" y="90798"/>
                  <a:pt x="6569689" y="202804"/>
                </a:cubicBezTo>
                <a:lnTo>
                  <a:pt x="6569689" y="1013996"/>
                </a:lnTo>
                <a:cubicBezTo>
                  <a:pt x="6569689" y="1126002"/>
                  <a:pt x="6478891" y="1216800"/>
                  <a:pt x="6366885" y="1216800"/>
                </a:cubicBezTo>
                <a:lnTo>
                  <a:pt x="202804" y="1216800"/>
                </a:lnTo>
                <a:cubicBezTo>
                  <a:pt x="90798" y="1216800"/>
                  <a:pt x="0" y="1126002"/>
                  <a:pt x="0" y="1013996"/>
                </a:cubicBezTo>
                <a:lnTo>
                  <a:pt x="0" y="202804"/>
                </a:lnTo>
                <a:close/>
              </a:path>
            </a:pathLst>
          </a:custGeom>
          <a:solidFill>
            <a:schemeClr val="bg1">
              <a:lumMod val="95000"/>
            </a:schemeClr>
          </a:solidFill>
          <a:ln>
            <a:solidFill>
              <a:schemeClr val="accent2">
                <a:lumMod val="50000"/>
              </a:schemeClr>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08000" tIns="135599" rIns="135599" bIns="135599" numCol="1" spcCol="1270" anchor="ctr" anchorCtr="0">
            <a:noAutofit/>
          </a:bodyPr>
          <a:lstStyle/>
          <a:p>
            <a:pPr marL="0" lvl="0" indent="0" algn="l" defTabSz="889000">
              <a:lnSpc>
                <a:spcPct val="90000"/>
              </a:lnSpc>
              <a:spcBef>
                <a:spcPct val="0"/>
              </a:spcBef>
              <a:spcAft>
                <a:spcPct val="35000"/>
              </a:spcAft>
              <a:buNone/>
            </a:pPr>
            <a:r>
              <a:rPr lang="it-IT" kern="1200" dirty="0">
                <a:solidFill>
                  <a:schemeClr val="accent2">
                    <a:lumMod val="50000"/>
                  </a:schemeClr>
                </a:solidFill>
                <a:latin typeface="+mj-lt"/>
                <a:ea typeface="Cambria" panose="02040503050406030204" pitchFamily="18" charset="0"/>
              </a:rPr>
              <a:t>In grado di guidare, decidere, integrare, motivare, cooperare, analizzare, programmare, valutare…</a:t>
            </a:r>
          </a:p>
        </p:txBody>
      </p:sp>
      <p:sp>
        <p:nvSpPr>
          <p:cNvPr id="8" name="Ovale 7">
            <a:extLst>
              <a:ext uri="{FF2B5EF4-FFF2-40B4-BE49-F238E27FC236}">
                <a16:creationId xmlns:a16="http://schemas.microsoft.com/office/drawing/2014/main" id="{3746C434-6C6D-FC33-4596-B01E472F4D69}"/>
              </a:ext>
            </a:extLst>
          </p:cNvPr>
          <p:cNvSpPr/>
          <p:nvPr/>
        </p:nvSpPr>
        <p:spPr>
          <a:xfrm>
            <a:off x="745350" y="1717352"/>
            <a:ext cx="2703244" cy="4180114"/>
          </a:xfrm>
          <a:prstGeom prst="ellipse">
            <a:avLst/>
          </a:prstGeom>
          <a:solidFill>
            <a:schemeClr val="bg1">
              <a:lumMod val="95000"/>
            </a:schemeClr>
          </a:solidFill>
          <a:ln>
            <a:solidFill>
              <a:schemeClr val="accent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9" name="Group 435">
            <a:extLst>
              <a:ext uri="{FF2B5EF4-FFF2-40B4-BE49-F238E27FC236}">
                <a16:creationId xmlns:a16="http://schemas.microsoft.com/office/drawing/2014/main" id="{67729D57-2FFF-5356-893D-3319D6550A6C}"/>
              </a:ext>
            </a:extLst>
          </p:cNvPr>
          <p:cNvGrpSpPr/>
          <p:nvPr/>
        </p:nvGrpSpPr>
        <p:grpSpPr>
          <a:xfrm>
            <a:off x="1251949" y="2660195"/>
            <a:ext cx="756144" cy="2530930"/>
            <a:chOff x="3452813" y="6670699"/>
            <a:chExt cx="612775" cy="2051050"/>
          </a:xfrm>
        </p:grpSpPr>
        <p:sp>
          <p:nvSpPr>
            <p:cNvPr id="10" name="Freeform 181">
              <a:extLst>
                <a:ext uri="{FF2B5EF4-FFF2-40B4-BE49-F238E27FC236}">
                  <a16:creationId xmlns:a16="http://schemas.microsoft.com/office/drawing/2014/main" id="{643E3EE8-4B0B-C508-AAB4-E2DBF95670C9}"/>
                </a:ext>
              </a:extLst>
            </p:cNvPr>
            <p:cNvSpPr>
              <a:spLocks/>
            </p:cNvSpPr>
            <p:nvPr/>
          </p:nvSpPr>
          <p:spPr bwMode="auto">
            <a:xfrm>
              <a:off x="3452813" y="7172349"/>
              <a:ext cx="568325" cy="1549400"/>
            </a:xfrm>
            <a:custGeom>
              <a:avLst/>
              <a:gdLst>
                <a:gd name="T0" fmla="*/ 318 w 358"/>
                <a:gd name="T1" fmla="*/ 130 h 976"/>
                <a:gd name="T2" fmla="*/ 316 w 358"/>
                <a:gd name="T3" fmla="*/ 116 h 976"/>
                <a:gd name="T4" fmla="*/ 332 w 358"/>
                <a:gd name="T5" fmla="*/ 114 h 976"/>
                <a:gd name="T6" fmla="*/ 326 w 358"/>
                <a:gd name="T7" fmla="*/ 102 h 976"/>
                <a:gd name="T8" fmla="*/ 198 w 358"/>
                <a:gd name="T9" fmla="*/ 50 h 976"/>
                <a:gd name="T10" fmla="*/ 194 w 358"/>
                <a:gd name="T11" fmla="*/ 24 h 976"/>
                <a:gd name="T12" fmla="*/ 198 w 358"/>
                <a:gd name="T13" fmla="*/ 0 h 976"/>
                <a:gd name="T14" fmla="*/ 172 w 358"/>
                <a:gd name="T15" fmla="*/ 62 h 976"/>
                <a:gd name="T16" fmla="*/ 142 w 358"/>
                <a:gd name="T17" fmla="*/ 130 h 976"/>
                <a:gd name="T18" fmla="*/ 144 w 358"/>
                <a:gd name="T19" fmla="*/ 166 h 976"/>
                <a:gd name="T20" fmla="*/ 142 w 358"/>
                <a:gd name="T21" fmla="*/ 220 h 976"/>
                <a:gd name="T22" fmla="*/ 116 w 358"/>
                <a:gd name="T23" fmla="*/ 372 h 976"/>
                <a:gd name="T24" fmla="*/ 108 w 358"/>
                <a:gd name="T25" fmla="*/ 524 h 976"/>
                <a:gd name="T26" fmla="*/ 104 w 358"/>
                <a:gd name="T27" fmla="*/ 586 h 976"/>
                <a:gd name="T28" fmla="*/ 94 w 358"/>
                <a:gd name="T29" fmla="*/ 646 h 976"/>
                <a:gd name="T30" fmla="*/ 76 w 358"/>
                <a:gd name="T31" fmla="*/ 790 h 976"/>
                <a:gd name="T32" fmla="*/ 64 w 358"/>
                <a:gd name="T33" fmla="*/ 866 h 976"/>
                <a:gd name="T34" fmla="*/ 46 w 358"/>
                <a:gd name="T35" fmla="*/ 920 h 976"/>
                <a:gd name="T36" fmla="*/ 24 w 358"/>
                <a:gd name="T37" fmla="*/ 950 h 976"/>
                <a:gd name="T38" fmla="*/ 0 w 358"/>
                <a:gd name="T39" fmla="*/ 960 h 976"/>
                <a:gd name="T40" fmla="*/ 12 w 358"/>
                <a:gd name="T41" fmla="*/ 974 h 976"/>
                <a:gd name="T42" fmla="*/ 36 w 358"/>
                <a:gd name="T43" fmla="*/ 976 h 976"/>
                <a:gd name="T44" fmla="*/ 74 w 358"/>
                <a:gd name="T45" fmla="*/ 964 h 976"/>
                <a:gd name="T46" fmla="*/ 90 w 358"/>
                <a:gd name="T47" fmla="*/ 936 h 976"/>
                <a:gd name="T48" fmla="*/ 104 w 358"/>
                <a:gd name="T49" fmla="*/ 938 h 976"/>
                <a:gd name="T50" fmla="*/ 108 w 358"/>
                <a:gd name="T51" fmla="*/ 976 h 976"/>
                <a:gd name="T52" fmla="*/ 114 w 358"/>
                <a:gd name="T53" fmla="*/ 970 h 976"/>
                <a:gd name="T54" fmla="*/ 118 w 358"/>
                <a:gd name="T55" fmla="*/ 922 h 976"/>
                <a:gd name="T56" fmla="*/ 126 w 358"/>
                <a:gd name="T57" fmla="*/ 892 h 976"/>
                <a:gd name="T58" fmla="*/ 116 w 358"/>
                <a:gd name="T59" fmla="*/ 862 h 976"/>
                <a:gd name="T60" fmla="*/ 120 w 358"/>
                <a:gd name="T61" fmla="*/ 832 h 976"/>
                <a:gd name="T62" fmla="*/ 162 w 358"/>
                <a:gd name="T63" fmla="*/ 710 h 976"/>
                <a:gd name="T64" fmla="*/ 178 w 358"/>
                <a:gd name="T65" fmla="*/ 598 h 976"/>
                <a:gd name="T66" fmla="*/ 192 w 358"/>
                <a:gd name="T67" fmla="*/ 520 h 976"/>
                <a:gd name="T68" fmla="*/ 226 w 358"/>
                <a:gd name="T69" fmla="*/ 508 h 976"/>
                <a:gd name="T70" fmla="*/ 264 w 358"/>
                <a:gd name="T71" fmla="*/ 512 h 976"/>
                <a:gd name="T72" fmla="*/ 270 w 358"/>
                <a:gd name="T73" fmla="*/ 570 h 976"/>
                <a:gd name="T74" fmla="*/ 270 w 358"/>
                <a:gd name="T75" fmla="*/ 636 h 976"/>
                <a:gd name="T76" fmla="*/ 260 w 358"/>
                <a:gd name="T77" fmla="*/ 832 h 976"/>
                <a:gd name="T78" fmla="*/ 252 w 358"/>
                <a:gd name="T79" fmla="*/ 858 h 976"/>
                <a:gd name="T80" fmla="*/ 236 w 358"/>
                <a:gd name="T81" fmla="*/ 934 h 976"/>
                <a:gd name="T82" fmla="*/ 238 w 358"/>
                <a:gd name="T83" fmla="*/ 954 h 976"/>
                <a:gd name="T84" fmla="*/ 266 w 358"/>
                <a:gd name="T85" fmla="*/ 954 h 976"/>
                <a:gd name="T86" fmla="*/ 296 w 358"/>
                <a:gd name="T87" fmla="*/ 928 h 976"/>
                <a:gd name="T88" fmla="*/ 296 w 358"/>
                <a:gd name="T89" fmla="*/ 900 h 976"/>
                <a:gd name="T90" fmla="*/ 298 w 358"/>
                <a:gd name="T91" fmla="*/ 840 h 976"/>
                <a:gd name="T92" fmla="*/ 316 w 358"/>
                <a:gd name="T93" fmla="*/ 778 h 976"/>
                <a:gd name="T94" fmla="*/ 332 w 358"/>
                <a:gd name="T95" fmla="*/ 722 h 976"/>
                <a:gd name="T96" fmla="*/ 338 w 358"/>
                <a:gd name="T97" fmla="*/ 602 h 976"/>
                <a:gd name="T98" fmla="*/ 338 w 358"/>
                <a:gd name="T99" fmla="*/ 504 h 976"/>
                <a:gd name="T100" fmla="*/ 344 w 358"/>
                <a:gd name="T101" fmla="*/ 482 h 976"/>
                <a:gd name="T102" fmla="*/ 358 w 358"/>
                <a:gd name="T103" fmla="*/ 294 h 976"/>
                <a:gd name="T104" fmla="*/ 350 w 358"/>
                <a:gd name="T105" fmla="*/ 246 h 976"/>
                <a:gd name="T106" fmla="*/ 326 w 358"/>
                <a:gd name="T107" fmla="*/ 162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8" h="976">
                  <a:moveTo>
                    <a:pt x="326" y="162"/>
                  </a:moveTo>
                  <a:lnTo>
                    <a:pt x="326" y="162"/>
                  </a:lnTo>
                  <a:lnTo>
                    <a:pt x="322" y="142"/>
                  </a:lnTo>
                  <a:lnTo>
                    <a:pt x="318" y="130"/>
                  </a:lnTo>
                  <a:lnTo>
                    <a:pt x="314" y="122"/>
                  </a:lnTo>
                  <a:lnTo>
                    <a:pt x="314" y="116"/>
                  </a:lnTo>
                  <a:lnTo>
                    <a:pt x="314" y="116"/>
                  </a:lnTo>
                  <a:lnTo>
                    <a:pt x="316" y="116"/>
                  </a:lnTo>
                  <a:lnTo>
                    <a:pt x="322" y="116"/>
                  </a:lnTo>
                  <a:lnTo>
                    <a:pt x="328" y="116"/>
                  </a:lnTo>
                  <a:lnTo>
                    <a:pt x="332" y="114"/>
                  </a:lnTo>
                  <a:lnTo>
                    <a:pt x="332" y="114"/>
                  </a:lnTo>
                  <a:lnTo>
                    <a:pt x="332" y="108"/>
                  </a:lnTo>
                  <a:lnTo>
                    <a:pt x="332" y="108"/>
                  </a:lnTo>
                  <a:lnTo>
                    <a:pt x="332" y="106"/>
                  </a:lnTo>
                  <a:lnTo>
                    <a:pt x="326" y="102"/>
                  </a:lnTo>
                  <a:lnTo>
                    <a:pt x="310" y="94"/>
                  </a:lnTo>
                  <a:lnTo>
                    <a:pt x="262" y="76"/>
                  </a:lnTo>
                  <a:lnTo>
                    <a:pt x="214" y="58"/>
                  </a:lnTo>
                  <a:lnTo>
                    <a:pt x="198" y="50"/>
                  </a:lnTo>
                  <a:lnTo>
                    <a:pt x="194" y="46"/>
                  </a:lnTo>
                  <a:lnTo>
                    <a:pt x="192" y="44"/>
                  </a:lnTo>
                  <a:lnTo>
                    <a:pt x="192" y="44"/>
                  </a:lnTo>
                  <a:lnTo>
                    <a:pt x="194" y="24"/>
                  </a:lnTo>
                  <a:lnTo>
                    <a:pt x="198" y="2"/>
                  </a:lnTo>
                  <a:lnTo>
                    <a:pt x="198" y="0"/>
                  </a:lnTo>
                  <a:lnTo>
                    <a:pt x="198" y="0"/>
                  </a:lnTo>
                  <a:lnTo>
                    <a:pt x="198" y="0"/>
                  </a:lnTo>
                  <a:lnTo>
                    <a:pt x="194" y="18"/>
                  </a:lnTo>
                  <a:lnTo>
                    <a:pt x="188" y="34"/>
                  </a:lnTo>
                  <a:lnTo>
                    <a:pt x="182" y="48"/>
                  </a:lnTo>
                  <a:lnTo>
                    <a:pt x="172" y="62"/>
                  </a:lnTo>
                  <a:lnTo>
                    <a:pt x="162" y="76"/>
                  </a:lnTo>
                  <a:lnTo>
                    <a:pt x="154" y="92"/>
                  </a:lnTo>
                  <a:lnTo>
                    <a:pt x="146" y="110"/>
                  </a:lnTo>
                  <a:lnTo>
                    <a:pt x="142" y="130"/>
                  </a:lnTo>
                  <a:lnTo>
                    <a:pt x="142" y="130"/>
                  </a:lnTo>
                  <a:lnTo>
                    <a:pt x="140" y="140"/>
                  </a:lnTo>
                  <a:lnTo>
                    <a:pt x="140" y="148"/>
                  </a:lnTo>
                  <a:lnTo>
                    <a:pt x="144" y="166"/>
                  </a:lnTo>
                  <a:lnTo>
                    <a:pt x="144" y="190"/>
                  </a:lnTo>
                  <a:lnTo>
                    <a:pt x="144" y="204"/>
                  </a:lnTo>
                  <a:lnTo>
                    <a:pt x="142" y="220"/>
                  </a:lnTo>
                  <a:lnTo>
                    <a:pt x="142" y="220"/>
                  </a:lnTo>
                  <a:lnTo>
                    <a:pt x="130" y="296"/>
                  </a:lnTo>
                  <a:lnTo>
                    <a:pt x="124" y="334"/>
                  </a:lnTo>
                  <a:lnTo>
                    <a:pt x="116" y="372"/>
                  </a:lnTo>
                  <a:lnTo>
                    <a:pt x="116" y="372"/>
                  </a:lnTo>
                  <a:lnTo>
                    <a:pt x="110" y="412"/>
                  </a:lnTo>
                  <a:lnTo>
                    <a:pt x="108" y="450"/>
                  </a:lnTo>
                  <a:lnTo>
                    <a:pt x="108" y="524"/>
                  </a:lnTo>
                  <a:lnTo>
                    <a:pt x="108" y="524"/>
                  </a:lnTo>
                  <a:lnTo>
                    <a:pt x="108" y="538"/>
                  </a:lnTo>
                  <a:lnTo>
                    <a:pt x="106" y="552"/>
                  </a:lnTo>
                  <a:lnTo>
                    <a:pt x="104" y="586"/>
                  </a:lnTo>
                  <a:lnTo>
                    <a:pt x="104" y="586"/>
                  </a:lnTo>
                  <a:lnTo>
                    <a:pt x="104" y="608"/>
                  </a:lnTo>
                  <a:lnTo>
                    <a:pt x="102" y="622"/>
                  </a:lnTo>
                  <a:lnTo>
                    <a:pt x="94" y="646"/>
                  </a:lnTo>
                  <a:lnTo>
                    <a:pt x="94" y="646"/>
                  </a:lnTo>
                  <a:lnTo>
                    <a:pt x="88" y="670"/>
                  </a:lnTo>
                  <a:lnTo>
                    <a:pt x="86" y="694"/>
                  </a:lnTo>
                  <a:lnTo>
                    <a:pt x="80" y="742"/>
                  </a:lnTo>
                  <a:lnTo>
                    <a:pt x="76" y="790"/>
                  </a:lnTo>
                  <a:lnTo>
                    <a:pt x="72" y="812"/>
                  </a:lnTo>
                  <a:lnTo>
                    <a:pt x="68" y="834"/>
                  </a:lnTo>
                  <a:lnTo>
                    <a:pt x="68" y="834"/>
                  </a:lnTo>
                  <a:lnTo>
                    <a:pt x="64" y="866"/>
                  </a:lnTo>
                  <a:lnTo>
                    <a:pt x="60" y="888"/>
                  </a:lnTo>
                  <a:lnTo>
                    <a:pt x="54" y="904"/>
                  </a:lnTo>
                  <a:lnTo>
                    <a:pt x="46" y="920"/>
                  </a:lnTo>
                  <a:lnTo>
                    <a:pt x="46" y="920"/>
                  </a:lnTo>
                  <a:lnTo>
                    <a:pt x="40" y="932"/>
                  </a:lnTo>
                  <a:lnTo>
                    <a:pt x="34" y="942"/>
                  </a:lnTo>
                  <a:lnTo>
                    <a:pt x="30" y="946"/>
                  </a:lnTo>
                  <a:lnTo>
                    <a:pt x="24" y="950"/>
                  </a:lnTo>
                  <a:lnTo>
                    <a:pt x="10" y="954"/>
                  </a:lnTo>
                  <a:lnTo>
                    <a:pt x="10" y="954"/>
                  </a:lnTo>
                  <a:lnTo>
                    <a:pt x="4" y="956"/>
                  </a:lnTo>
                  <a:lnTo>
                    <a:pt x="0" y="960"/>
                  </a:lnTo>
                  <a:lnTo>
                    <a:pt x="0" y="964"/>
                  </a:lnTo>
                  <a:lnTo>
                    <a:pt x="2" y="966"/>
                  </a:lnTo>
                  <a:lnTo>
                    <a:pt x="6" y="970"/>
                  </a:lnTo>
                  <a:lnTo>
                    <a:pt x="12" y="974"/>
                  </a:lnTo>
                  <a:lnTo>
                    <a:pt x="18" y="976"/>
                  </a:lnTo>
                  <a:lnTo>
                    <a:pt x="24" y="976"/>
                  </a:lnTo>
                  <a:lnTo>
                    <a:pt x="24" y="976"/>
                  </a:lnTo>
                  <a:lnTo>
                    <a:pt x="36" y="976"/>
                  </a:lnTo>
                  <a:lnTo>
                    <a:pt x="50" y="976"/>
                  </a:lnTo>
                  <a:lnTo>
                    <a:pt x="64" y="972"/>
                  </a:lnTo>
                  <a:lnTo>
                    <a:pt x="70" y="970"/>
                  </a:lnTo>
                  <a:lnTo>
                    <a:pt x="74" y="964"/>
                  </a:lnTo>
                  <a:lnTo>
                    <a:pt x="74" y="964"/>
                  </a:lnTo>
                  <a:lnTo>
                    <a:pt x="84" y="948"/>
                  </a:lnTo>
                  <a:lnTo>
                    <a:pt x="90" y="936"/>
                  </a:lnTo>
                  <a:lnTo>
                    <a:pt x="90" y="936"/>
                  </a:lnTo>
                  <a:lnTo>
                    <a:pt x="94" y="934"/>
                  </a:lnTo>
                  <a:lnTo>
                    <a:pt x="98" y="934"/>
                  </a:lnTo>
                  <a:lnTo>
                    <a:pt x="102" y="934"/>
                  </a:lnTo>
                  <a:lnTo>
                    <a:pt x="104" y="938"/>
                  </a:lnTo>
                  <a:lnTo>
                    <a:pt x="104" y="938"/>
                  </a:lnTo>
                  <a:lnTo>
                    <a:pt x="106" y="958"/>
                  </a:lnTo>
                  <a:lnTo>
                    <a:pt x="106" y="970"/>
                  </a:lnTo>
                  <a:lnTo>
                    <a:pt x="108" y="976"/>
                  </a:lnTo>
                  <a:lnTo>
                    <a:pt x="108" y="976"/>
                  </a:lnTo>
                  <a:lnTo>
                    <a:pt x="112" y="976"/>
                  </a:lnTo>
                  <a:lnTo>
                    <a:pt x="112" y="976"/>
                  </a:lnTo>
                  <a:lnTo>
                    <a:pt x="114" y="970"/>
                  </a:lnTo>
                  <a:lnTo>
                    <a:pt x="114" y="960"/>
                  </a:lnTo>
                  <a:lnTo>
                    <a:pt x="116" y="926"/>
                  </a:lnTo>
                  <a:lnTo>
                    <a:pt x="116" y="926"/>
                  </a:lnTo>
                  <a:lnTo>
                    <a:pt x="118" y="922"/>
                  </a:lnTo>
                  <a:lnTo>
                    <a:pt x="122" y="914"/>
                  </a:lnTo>
                  <a:lnTo>
                    <a:pt x="126" y="904"/>
                  </a:lnTo>
                  <a:lnTo>
                    <a:pt x="126" y="898"/>
                  </a:lnTo>
                  <a:lnTo>
                    <a:pt x="126" y="892"/>
                  </a:lnTo>
                  <a:lnTo>
                    <a:pt x="126" y="892"/>
                  </a:lnTo>
                  <a:lnTo>
                    <a:pt x="126" y="884"/>
                  </a:lnTo>
                  <a:lnTo>
                    <a:pt x="120" y="874"/>
                  </a:lnTo>
                  <a:lnTo>
                    <a:pt x="116" y="862"/>
                  </a:lnTo>
                  <a:lnTo>
                    <a:pt x="114" y="854"/>
                  </a:lnTo>
                  <a:lnTo>
                    <a:pt x="114" y="854"/>
                  </a:lnTo>
                  <a:lnTo>
                    <a:pt x="116" y="842"/>
                  </a:lnTo>
                  <a:lnTo>
                    <a:pt x="120" y="832"/>
                  </a:lnTo>
                  <a:lnTo>
                    <a:pt x="132" y="800"/>
                  </a:lnTo>
                  <a:lnTo>
                    <a:pt x="132" y="800"/>
                  </a:lnTo>
                  <a:lnTo>
                    <a:pt x="152" y="738"/>
                  </a:lnTo>
                  <a:lnTo>
                    <a:pt x="162" y="710"/>
                  </a:lnTo>
                  <a:lnTo>
                    <a:pt x="168" y="680"/>
                  </a:lnTo>
                  <a:lnTo>
                    <a:pt x="168" y="680"/>
                  </a:lnTo>
                  <a:lnTo>
                    <a:pt x="172" y="630"/>
                  </a:lnTo>
                  <a:lnTo>
                    <a:pt x="178" y="598"/>
                  </a:lnTo>
                  <a:lnTo>
                    <a:pt x="184" y="576"/>
                  </a:lnTo>
                  <a:lnTo>
                    <a:pt x="188" y="558"/>
                  </a:lnTo>
                  <a:lnTo>
                    <a:pt x="188" y="558"/>
                  </a:lnTo>
                  <a:lnTo>
                    <a:pt x="192" y="520"/>
                  </a:lnTo>
                  <a:lnTo>
                    <a:pt x="194" y="514"/>
                  </a:lnTo>
                  <a:lnTo>
                    <a:pt x="200" y="512"/>
                  </a:lnTo>
                  <a:lnTo>
                    <a:pt x="200" y="512"/>
                  </a:lnTo>
                  <a:lnTo>
                    <a:pt x="226" y="508"/>
                  </a:lnTo>
                  <a:lnTo>
                    <a:pt x="256" y="508"/>
                  </a:lnTo>
                  <a:lnTo>
                    <a:pt x="256" y="508"/>
                  </a:lnTo>
                  <a:lnTo>
                    <a:pt x="262" y="508"/>
                  </a:lnTo>
                  <a:lnTo>
                    <a:pt x="264" y="512"/>
                  </a:lnTo>
                  <a:lnTo>
                    <a:pt x="264" y="536"/>
                  </a:lnTo>
                  <a:lnTo>
                    <a:pt x="264" y="536"/>
                  </a:lnTo>
                  <a:lnTo>
                    <a:pt x="266" y="550"/>
                  </a:lnTo>
                  <a:lnTo>
                    <a:pt x="270" y="570"/>
                  </a:lnTo>
                  <a:lnTo>
                    <a:pt x="272" y="598"/>
                  </a:lnTo>
                  <a:lnTo>
                    <a:pt x="272" y="616"/>
                  </a:lnTo>
                  <a:lnTo>
                    <a:pt x="270" y="636"/>
                  </a:lnTo>
                  <a:lnTo>
                    <a:pt x="270" y="636"/>
                  </a:lnTo>
                  <a:lnTo>
                    <a:pt x="268" y="756"/>
                  </a:lnTo>
                  <a:lnTo>
                    <a:pt x="266" y="786"/>
                  </a:lnTo>
                  <a:lnTo>
                    <a:pt x="264" y="810"/>
                  </a:lnTo>
                  <a:lnTo>
                    <a:pt x="260" y="832"/>
                  </a:lnTo>
                  <a:lnTo>
                    <a:pt x="254" y="846"/>
                  </a:lnTo>
                  <a:lnTo>
                    <a:pt x="254" y="846"/>
                  </a:lnTo>
                  <a:lnTo>
                    <a:pt x="252" y="858"/>
                  </a:lnTo>
                  <a:lnTo>
                    <a:pt x="252" y="858"/>
                  </a:lnTo>
                  <a:lnTo>
                    <a:pt x="250" y="880"/>
                  </a:lnTo>
                  <a:lnTo>
                    <a:pt x="246" y="896"/>
                  </a:lnTo>
                  <a:lnTo>
                    <a:pt x="236" y="934"/>
                  </a:lnTo>
                  <a:lnTo>
                    <a:pt x="236" y="934"/>
                  </a:lnTo>
                  <a:lnTo>
                    <a:pt x="234" y="942"/>
                  </a:lnTo>
                  <a:lnTo>
                    <a:pt x="234" y="948"/>
                  </a:lnTo>
                  <a:lnTo>
                    <a:pt x="236" y="952"/>
                  </a:lnTo>
                  <a:lnTo>
                    <a:pt x="238" y="954"/>
                  </a:lnTo>
                  <a:lnTo>
                    <a:pt x="248" y="956"/>
                  </a:lnTo>
                  <a:lnTo>
                    <a:pt x="260" y="956"/>
                  </a:lnTo>
                  <a:lnTo>
                    <a:pt x="260" y="956"/>
                  </a:lnTo>
                  <a:lnTo>
                    <a:pt x="266" y="954"/>
                  </a:lnTo>
                  <a:lnTo>
                    <a:pt x="274" y="952"/>
                  </a:lnTo>
                  <a:lnTo>
                    <a:pt x="288" y="942"/>
                  </a:lnTo>
                  <a:lnTo>
                    <a:pt x="292" y="936"/>
                  </a:lnTo>
                  <a:lnTo>
                    <a:pt x="296" y="928"/>
                  </a:lnTo>
                  <a:lnTo>
                    <a:pt x="298" y="922"/>
                  </a:lnTo>
                  <a:lnTo>
                    <a:pt x="298" y="916"/>
                  </a:lnTo>
                  <a:lnTo>
                    <a:pt x="298" y="916"/>
                  </a:lnTo>
                  <a:lnTo>
                    <a:pt x="296" y="900"/>
                  </a:lnTo>
                  <a:lnTo>
                    <a:pt x="298" y="878"/>
                  </a:lnTo>
                  <a:lnTo>
                    <a:pt x="298" y="856"/>
                  </a:lnTo>
                  <a:lnTo>
                    <a:pt x="298" y="840"/>
                  </a:lnTo>
                  <a:lnTo>
                    <a:pt x="298" y="840"/>
                  </a:lnTo>
                  <a:lnTo>
                    <a:pt x="298" y="832"/>
                  </a:lnTo>
                  <a:lnTo>
                    <a:pt x="300" y="822"/>
                  </a:lnTo>
                  <a:lnTo>
                    <a:pt x="308" y="800"/>
                  </a:lnTo>
                  <a:lnTo>
                    <a:pt x="316" y="778"/>
                  </a:lnTo>
                  <a:lnTo>
                    <a:pt x="322" y="760"/>
                  </a:lnTo>
                  <a:lnTo>
                    <a:pt x="322" y="760"/>
                  </a:lnTo>
                  <a:lnTo>
                    <a:pt x="328" y="742"/>
                  </a:lnTo>
                  <a:lnTo>
                    <a:pt x="332" y="722"/>
                  </a:lnTo>
                  <a:lnTo>
                    <a:pt x="338" y="684"/>
                  </a:lnTo>
                  <a:lnTo>
                    <a:pt x="340" y="644"/>
                  </a:lnTo>
                  <a:lnTo>
                    <a:pt x="338" y="602"/>
                  </a:lnTo>
                  <a:lnTo>
                    <a:pt x="338" y="602"/>
                  </a:lnTo>
                  <a:lnTo>
                    <a:pt x="338" y="556"/>
                  </a:lnTo>
                  <a:lnTo>
                    <a:pt x="336" y="510"/>
                  </a:lnTo>
                  <a:lnTo>
                    <a:pt x="336" y="510"/>
                  </a:lnTo>
                  <a:lnTo>
                    <a:pt x="338" y="504"/>
                  </a:lnTo>
                  <a:lnTo>
                    <a:pt x="340" y="498"/>
                  </a:lnTo>
                  <a:lnTo>
                    <a:pt x="344" y="492"/>
                  </a:lnTo>
                  <a:lnTo>
                    <a:pt x="344" y="482"/>
                  </a:lnTo>
                  <a:lnTo>
                    <a:pt x="344" y="482"/>
                  </a:lnTo>
                  <a:lnTo>
                    <a:pt x="350" y="426"/>
                  </a:lnTo>
                  <a:lnTo>
                    <a:pt x="356" y="370"/>
                  </a:lnTo>
                  <a:lnTo>
                    <a:pt x="358" y="320"/>
                  </a:lnTo>
                  <a:lnTo>
                    <a:pt x="358" y="294"/>
                  </a:lnTo>
                  <a:lnTo>
                    <a:pt x="356" y="272"/>
                  </a:lnTo>
                  <a:lnTo>
                    <a:pt x="356" y="272"/>
                  </a:lnTo>
                  <a:lnTo>
                    <a:pt x="354" y="260"/>
                  </a:lnTo>
                  <a:lnTo>
                    <a:pt x="350" y="246"/>
                  </a:lnTo>
                  <a:lnTo>
                    <a:pt x="340" y="216"/>
                  </a:lnTo>
                  <a:lnTo>
                    <a:pt x="330" y="188"/>
                  </a:lnTo>
                  <a:lnTo>
                    <a:pt x="326" y="174"/>
                  </a:lnTo>
                  <a:lnTo>
                    <a:pt x="326" y="162"/>
                  </a:lnTo>
                  <a:lnTo>
                    <a:pt x="326" y="16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182">
              <a:extLst>
                <a:ext uri="{FF2B5EF4-FFF2-40B4-BE49-F238E27FC236}">
                  <a16:creationId xmlns:a16="http://schemas.microsoft.com/office/drawing/2014/main" id="{458898F5-6E9E-B93D-33CA-BEC7AD4921FD}"/>
                </a:ext>
              </a:extLst>
            </p:cNvPr>
            <p:cNvSpPr>
              <a:spLocks/>
            </p:cNvSpPr>
            <p:nvPr/>
          </p:nvSpPr>
          <p:spPr bwMode="auto">
            <a:xfrm>
              <a:off x="3525838" y="6969149"/>
              <a:ext cx="539750" cy="419100"/>
            </a:xfrm>
            <a:custGeom>
              <a:avLst/>
              <a:gdLst>
                <a:gd name="T0" fmla="*/ 256 w 340"/>
                <a:gd name="T1" fmla="*/ 34 h 264"/>
                <a:gd name="T2" fmla="*/ 270 w 340"/>
                <a:gd name="T3" fmla="*/ 36 h 264"/>
                <a:gd name="T4" fmla="*/ 318 w 340"/>
                <a:gd name="T5" fmla="*/ 28 h 264"/>
                <a:gd name="T6" fmla="*/ 324 w 340"/>
                <a:gd name="T7" fmla="*/ 30 h 264"/>
                <a:gd name="T8" fmla="*/ 334 w 340"/>
                <a:gd name="T9" fmla="*/ 36 h 264"/>
                <a:gd name="T10" fmla="*/ 338 w 340"/>
                <a:gd name="T11" fmla="*/ 54 h 264"/>
                <a:gd name="T12" fmla="*/ 340 w 340"/>
                <a:gd name="T13" fmla="*/ 66 h 264"/>
                <a:gd name="T14" fmla="*/ 336 w 340"/>
                <a:gd name="T15" fmla="*/ 98 h 264"/>
                <a:gd name="T16" fmla="*/ 320 w 340"/>
                <a:gd name="T17" fmla="*/ 150 h 264"/>
                <a:gd name="T18" fmla="*/ 312 w 340"/>
                <a:gd name="T19" fmla="*/ 170 h 264"/>
                <a:gd name="T20" fmla="*/ 292 w 340"/>
                <a:gd name="T21" fmla="*/ 212 h 264"/>
                <a:gd name="T22" fmla="*/ 272 w 340"/>
                <a:gd name="T23" fmla="*/ 240 h 264"/>
                <a:gd name="T24" fmla="*/ 252 w 340"/>
                <a:gd name="T25" fmla="*/ 258 h 264"/>
                <a:gd name="T26" fmla="*/ 238 w 340"/>
                <a:gd name="T27" fmla="*/ 264 h 264"/>
                <a:gd name="T28" fmla="*/ 230 w 340"/>
                <a:gd name="T29" fmla="*/ 262 h 264"/>
                <a:gd name="T30" fmla="*/ 218 w 340"/>
                <a:gd name="T31" fmla="*/ 250 h 264"/>
                <a:gd name="T32" fmla="*/ 212 w 340"/>
                <a:gd name="T33" fmla="*/ 236 h 264"/>
                <a:gd name="T34" fmla="*/ 198 w 340"/>
                <a:gd name="T35" fmla="*/ 210 h 264"/>
                <a:gd name="T36" fmla="*/ 184 w 340"/>
                <a:gd name="T37" fmla="*/ 202 h 264"/>
                <a:gd name="T38" fmla="*/ 170 w 340"/>
                <a:gd name="T39" fmla="*/ 206 h 264"/>
                <a:gd name="T40" fmla="*/ 140 w 340"/>
                <a:gd name="T41" fmla="*/ 234 h 264"/>
                <a:gd name="T42" fmla="*/ 118 w 340"/>
                <a:gd name="T43" fmla="*/ 254 h 264"/>
                <a:gd name="T44" fmla="*/ 102 w 340"/>
                <a:gd name="T45" fmla="*/ 256 h 264"/>
                <a:gd name="T46" fmla="*/ 94 w 340"/>
                <a:gd name="T47" fmla="*/ 254 h 264"/>
                <a:gd name="T48" fmla="*/ 80 w 340"/>
                <a:gd name="T49" fmla="*/ 238 h 264"/>
                <a:gd name="T50" fmla="*/ 68 w 340"/>
                <a:gd name="T51" fmla="*/ 230 h 264"/>
                <a:gd name="T52" fmla="*/ 64 w 340"/>
                <a:gd name="T53" fmla="*/ 232 h 264"/>
                <a:gd name="T54" fmla="*/ 54 w 340"/>
                <a:gd name="T55" fmla="*/ 238 h 264"/>
                <a:gd name="T56" fmla="*/ 24 w 340"/>
                <a:gd name="T57" fmla="*/ 240 h 264"/>
                <a:gd name="T58" fmla="*/ 14 w 340"/>
                <a:gd name="T59" fmla="*/ 240 h 264"/>
                <a:gd name="T60" fmla="*/ 4 w 340"/>
                <a:gd name="T61" fmla="*/ 230 h 264"/>
                <a:gd name="T62" fmla="*/ 0 w 340"/>
                <a:gd name="T63" fmla="*/ 212 h 264"/>
                <a:gd name="T64" fmla="*/ 4 w 340"/>
                <a:gd name="T65" fmla="*/ 186 h 264"/>
                <a:gd name="T66" fmla="*/ 18 w 340"/>
                <a:gd name="T67" fmla="*/ 158 h 264"/>
                <a:gd name="T68" fmla="*/ 42 w 340"/>
                <a:gd name="T69" fmla="*/ 124 h 264"/>
                <a:gd name="T70" fmla="*/ 86 w 340"/>
                <a:gd name="T71" fmla="*/ 50 h 264"/>
                <a:gd name="T72" fmla="*/ 92 w 340"/>
                <a:gd name="T73" fmla="*/ 42 h 264"/>
                <a:gd name="T74" fmla="*/ 106 w 340"/>
                <a:gd name="T75" fmla="*/ 32 h 264"/>
                <a:gd name="T76" fmla="*/ 130 w 340"/>
                <a:gd name="T77" fmla="*/ 26 h 264"/>
                <a:gd name="T78" fmla="*/ 144 w 340"/>
                <a:gd name="T79" fmla="*/ 26 h 264"/>
                <a:gd name="T80" fmla="*/ 154 w 340"/>
                <a:gd name="T81" fmla="*/ 24 h 264"/>
                <a:gd name="T82" fmla="*/ 162 w 340"/>
                <a:gd name="T83" fmla="*/ 12 h 264"/>
                <a:gd name="T84" fmla="*/ 170 w 340"/>
                <a:gd name="T85" fmla="*/ 4 h 264"/>
                <a:gd name="T86" fmla="*/ 178 w 340"/>
                <a:gd name="T87" fmla="*/ 0 h 264"/>
                <a:gd name="T88" fmla="*/ 202 w 340"/>
                <a:gd name="T89" fmla="*/ 4 h 264"/>
                <a:gd name="T90" fmla="*/ 220 w 340"/>
                <a:gd name="T91" fmla="*/ 4 h 264"/>
                <a:gd name="T92" fmla="*/ 236 w 340"/>
                <a:gd name="T93" fmla="*/ 6 h 264"/>
                <a:gd name="T94" fmla="*/ 242 w 340"/>
                <a:gd name="T95" fmla="*/ 12 h 264"/>
                <a:gd name="T96" fmla="*/ 250 w 340"/>
                <a:gd name="T97" fmla="*/ 28 h 264"/>
                <a:gd name="T98" fmla="*/ 256 w 340"/>
                <a:gd name="T99" fmla="*/ 3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0" h="264">
                  <a:moveTo>
                    <a:pt x="256" y="34"/>
                  </a:moveTo>
                  <a:lnTo>
                    <a:pt x="256" y="34"/>
                  </a:lnTo>
                  <a:lnTo>
                    <a:pt x="262" y="36"/>
                  </a:lnTo>
                  <a:lnTo>
                    <a:pt x="270" y="36"/>
                  </a:lnTo>
                  <a:lnTo>
                    <a:pt x="288" y="34"/>
                  </a:lnTo>
                  <a:lnTo>
                    <a:pt x="318" y="28"/>
                  </a:lnTo>
                  <a:lnTo>
                    <a:pt x="318" y="28"/>
                  </a:lnTo>
                  <a:lnTo>
                    <a:pt x="324" y="30"/>
                  </a:lnTo>
                  <a:lnTo>
                    <a:pt x="330" y="32"/>
                  </a:lnTo>
                  <a:lnTo>
                    <a:pt x="334" y="36"/>
                  </a:lnTo>
                  <a:lnTo>
                    <a:pt x="336" y="42"/>
                  </a:lnTo>
                  <a:lnTo>
                    <a:pt x="338" y="54"/>
                  </a:lnTo>
                  <a:lnTo>
                    <a:pt x="340" y="66"/>
                  </a:lnTo>
                  <a:lnTo>
                    <a:pt x="340" y="66"/>
                  </a:lnTo>
                  <a:lnTo>
                    <a:pt x="338" y="84"/>
                  </a:lnTo>
                  <a:lnTo>
                    <a:pt x="336" y="98"/>
                  </a:lnTo>
                  <a:lnTo>
                    <a:pt x="330" y="126"/>
                  </a:lnTo>
                  <a:lnTo>
                    <a:pt x="320" y="150"/>
                  </a:lnTo>
                  <a:lnTo>
                    <a:pt x="312" y="170"/>
                  </a:lnTo>
                  <a:lnTo>
                    <a:pt x="312" y="170"/>
                  </a:lnTo>
                  <a:lnTo>
                    <a:pt x="302" y="192"/>
                  </a:lnTo>
                  <a:lnTo>
                    <a:pt x="292" y="212"/>
                  </a:lnTo>
                  <a:lnTo>
                    <a:pt x="282" y="228"/>
                  </a:lnTo>
                  <a:lnTo>
                    <a:pt x="272" y="240"/>
                  </a:lnTo>
                  <a:lnTo>
                    <a:pt x="262" y="250"/>
                  </a:lnTo>
                  <a:lnTo>
                    <a:pt x="252" y="258"/>
                  </a:lnTo>
                  <a:lnTo>
                    <a:pt x="244" y="262"/>
                  </a:lnTo>
                  <a:lnTo>
                    <a:pt x="238" y="264"/>
                  </a:lnTo>
                  <a:lnTo>
                    <a:pt x="238" y="264"/>
                  </a:lnTo>
                  <a:lnTo>
                    <a:pt x="230" y="262"/>
                  </a:lnTo>
                  <a:lnTo>
                    <a:pt x="224" y="258"/>
                  </a:lnTo>
                  <a:lnTo>
                    <a:pt x="218" y="250"/>
                  </a:lnTo>
                  <a:lnTo>
                    <a:pt x="212" y="236"/>
                  </a:lnTo>
                  <a:lnTo>
                    <a:pt x="212" y="236"/>
                  </a:lnTo>
                  <a:lnTo>
                    <a:pt x="204" y="220"/>
                  </a:lnTo>
                  <a:lnTo>
                    <a:pt x="198" y="210"/>
                  </a:lnTo>
                  <a:lnTo>
                    <a:pt x="192" y="204"/>
                  </a:lnTo>
                  <a:lnTo>
                    <a:pt x="184" y="202"/>
                  </a:lnTo>
                  <a:lnTo>
                    <a:pt x="178" y="204"/>
                  </a:lnTo>
                  <a:lnTo>
                    <a:pt x="170" y="206"/>
                  </a:lnTo>
                  <a:lnTo>
                    <a:pt x="156" y="220"/>
                  </a:lnTo>
                  <a:lnTo>
                    <a:pt x="140" y="234"/>
                  </a:lnTo>
                  <a:lnTo>
                    <a:pt x="126" y="248"/>
                  </a:lnTo>
                  <a:lnTo>
                    <a:pt x="118" y="254"/>
                  </a:lnTo>
                  <a:lnTo>
                    <a:pt x="110" y="256"/>
                  </a:lnTo>
                  <a:lnTo>
                    <a:pt x="102" y="256"/>
                  </a:lnTo>
                  <a:lnTo>
                    <a:pt x="94" y="254"/>
                  </a:lnTo>
                  <a:lnTo>
                    <a:pt x="94" y="254"/>
                  </a:lnTo>
                  <a:lnTo>
                    <a:pt x="88" y="246"/>
                  </a:lnTo>
                  <a:lnTo>
                    <a:pt x="80" y="238"/>
                  </a:lnTo>
                  <a:lnTo>
                    <a:pt x="72" y="232"/>
                  </a:lnTo>
                  <a:lnTo>
                    <a:pt x="68" y="230"/>
                  </a:lnTo>
                  <a:lnTo>
                    <a:pt x="64" y="232"/>
                  </a:lnTo>
                  <a:lnTo>
                    <a:pt x="64" y="232"/>
                  </a:lnTo>
                  <a:lnTo>
                    <a:pt x="60" y="236"/>
                  </a:lnTo>
                  <a:lnTo>
                    <a:pt x="54" y="238"/>
                  </a:lnTo>
                  <a:lnTo>
                    <a:pt x="38" y="240"/>
                  </a:lnTo>
                  <a:lnTo>
                    <a:pt x="24" y="240"/>
                  </a:lnTo>
                  <a:lnTo>
                    <a:pt x="14" y="240"/>
                  </a:lnTo>
                  <a:lnTo>
                    <a:pt x="14" y="240"/>
                  </a:lnTo>
                  <a:lnTo>
                    <a:pt x="8" y="236"/>
                  </a:lnTo>
                  <a:lnTo>
                    <a:pt x="4" y="230"/>
                  </a:lnTo>
                  <a:lnTo>
                    <a:pt x="0" y="222"/>
                  </a:lnTo>
                  <a:lnTo>
                    <a:pt x="0" y="212"/>
                  </a:lnTo>
                  <a:lnTo>
                    <a:pt x="0" y="200"/>
                  </a:lnTo>
                  <a:lnTo>
                    <a:pt x="4" y="186"/>
                  </a:lnTo>
                  <a:lnTo>
                    <a:pt x="10" y="172"/>
                  </a:lnTo>
                  <a:lnTo>
                    <a:pt x="18" y="158"/>
                  </a:lnTo>
                  <a:lnTo>
                    <a:pt x="18" y="158"/>
                  </a:lnTo>
                  <a:lnTo>
                    <a:pt x="42" y="124"/>
                  </a:lnTo>
                  <a:lnTo>
                    <a:pt x="58" y="94"/>
                  </a:lnTo>
                  <a:lnTo>
                    <a:pt x="86" y="50"/>
                  </a:lnTo>
                  <a:lnTo>
                    <a:pt x="86" y="50"/>
                  </a:lnTo>
                  <a:lnTo>
                    <a:pt x="92" y="42"/>
                  </a:lnTo>
                  <a:lnTo>
                    <a:pt x="100" y="36"/>
                  </a:lnTo>
                  <a:lnTo>
                    <a:pt x="106" y="32"/>
                  </a:lnTo>
                  <a:lnTo>
                    <a:pt x="114" y="30"/>
                  </a:lnTo>
                  <a:lnTo>
                    <a:pt x="130" y="26"/>
                  </a:lnTo>
                  <a:lnTo>
                    <a:pt x="144" y="26"/>
                  </a:lnTo>
                  <a:lnTo>
                    <a:pt x="144" y="26"/>
                  </a:lnTo>
                  <a:lnTo>
                    <a:pt x="150" y="24"/>
                  </a:lnTo>
                  <a:lnTo>
                    <a:pt x="154" y="24"/>
                  </a:lnTo>
                  <a:lnTo>
                    <a:pt x="158" y="18"/>
                  </a:lnTo>
                  <a:lnTo>
                    <a:pt x="162" y="12"/>
                  </a:lnTo>
                  <a:lnTo>
                    <a:pt x="170" y="4"/>
                  </a:lnTo>
                  <a:lnTo>
                    <a:pt x="170" y="4"/>
                  </a:lnTo>
                  <a:lnTo>
                    <a:pt x="174" y="2"/>
                  </a:lnTo>
                  <a:lnTo>
                    <a:pt x="178" y="0"/>
                  </a:lnTo>
                  <a:lnTo>
                    <a:pt x="188" y="2"/>
                  </a:lnTo>
                  <a:lnTo>
                    <a:pt x="202" y="4"/>
                  </a:lnTo>
                  <a:lnTo>
                    <a:pt x="220" y="4"/>
                  </a:lnTo>
                  <a:lnTo>
                    <a:pt x="220" y="4"/>
                  </a:lnTo>
                  <a:lnTo>
                    <a:pt x="230" y="4"/>
                  </a:lnTo>
                  <a:lnTo>
                    <a:pt x="236" y="6"/>
                  </a:lnTo>
                  <a:lnTo>
                    <a:pt x="240" y="8"/>
                  </a:lnTo>
                  <a:lnTo>
                    <a:pt x="242" y="12"/>
                  </a:lnTo>
                  <a:lnTo>
                    <a:pt x="246" y="22"/>
                  </a:lnTo>
                  <a:lnTo>
                    <a:pt x="250" y="28"/>
                  </a:lnTo>
                  <a:lnTo>
                    <a:pt x="256" y="34"/>
                  </a:lnTo>
                  <a:lnTo>
                    <a:pt x="256" y="34"/>
                  </a:ln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83">
              <a:extLst>
                <a:ext uri="{FF2B5EF4-FFF2-40B4-BE49-F238E27FC236}">
                  <a16:creationId xmlns:a16="http://schemas.microsoft.com/office/drawing/2014/main" id="{38A55BF6-48F9-D2EF-F367-FFF3DA4994DA}"/>
                </a:ext>
              </a:extLst>
            </p:cNvPr>
            <p:cNvSpPr>
              <a:spLocks/>
            </p:cNvSpPr>
            <p:nvPr/>
          </p:nvSpPr>
          <p:spPr bwMode="auto">
            <a:xfrm>
              <a:off x="3729038" y="6670699"/>
              <a:ext cx="298450" cy="501650"/>
            </a:xfrm>
            <a:custGeom>
              <a:avLst/>
              <a:gdLst>
                <a:gd name="T0" fmla="*/ 98 w 188"/>
                <a:gd name="T1" fmla="*/ 198 h 316"/>
                <a:gd name="T2" fmla="*/ 106 w 188"/>
                <a:gd name="T3" fmla="*/ 198 h 316"/>
                <a:gd name="T4" fmla="*/ 118 w 188"/>
                <a:gd name="T5" fmla="*/ 214 h 316"/>
                <a:gd name="T6" fmla="*/ 124 w 188"/>
                <a:gd name="T7" fmla="*/ 220 h 316"/>
                <a:gd name="T8" fmla="*/ 136 w 188"/>
                <a:gd name="T9" fmla="*/ 230 h 316"/>
                <a:gd name="T10" fmla="*/ 144 w 188"/>
                <a:gd name="T11" fmla="*/ 234 h 316"/>
                <a:gd name="T12" fmla="*/ 146 w 188"/>
                <a:gd name="T13" fmla="*/ 240 h 316"/>
                <a:gd name="T14" fmla="*/ 144 w 188"/>
                <a:gd name="T15" fmla="*/ 248 h 316"/>
                <a:gd name="T16" fmla="*/ 144 w 188"/>
                <a:gd name="T17" fmla="*/ 250 h 316"/>
                <a:gd name="T18" fmla="*/ 148 w 188"/>
                <a:gd name="T19" fmla="*/ 254 h 316"/>
                <a:gd name="T20" fmla="*/ 154 w 188"/>
                <a:gd name="T21" fmla="*/ 254 h 316"/>
                <a:gd name="T22" fmla="*/ 156 w 188"/>
                <a:gd name="T23" fmla="*/ 256 h 316"/>
                <a:gd name="T24" fmla="*/ 164 w 188"/>
                <a:gd name="T25" fmla="*/ 268 h 316"/>
                <a:gd name="T26" fmla="*/ 170 w 188"/>
                <a:gd name="T27" fmla="*/ 274 h 316"/>
                <a:gd name="T28" fmla="*/ 176 w 188"/>
                <a:gd name="T29" fmla="*/ 272 h 316"/>
                <a:gd name="T30" fmla="*/ 176 w 188"/>
                <a:gd name="T31" fmla="*/ 266 h 316"/>
                <a:gd name="T32" fmla="*/ 172 w 188"/>
                <a:gd name="T33" fmla="*/ 244 h 316"/>
                <a:gd name="T34" fmla="*/ 172 w 188"/>
                <a:gd name="T35" fmla="*/ 240 h 316"/>
                <a:gd name="T36" fmla="*/ 180 w 188"/>
                <a:gd name="T37" fmla="*/ 236 h 316"/>
                <a:gd name="T38" fmla="*/ 188 w 188"/>
                <a:gd name="T39" fmla="*/ 232 h 316"/>
                <a:gd name="T40" fmla="*/ 188 w 188"/>
                <a:gd name="T41" fmla="*/ 228 h 316"/>
                <a:gd name="T42" fmla="*/ 186 w 188"/>
                <a:gd name="T43" fmla="*/ 212 h 316"/>
                <a:gd name="T44" fmla="*/ 178 w 188"/>
                <a:gd name="T45" fmla="*/ 194 h 316"/>
                <a:gd name="T46" fmla="*/ 174 w 188"/>
                <a:gd name="T47" fmla="*/ 182 h 316"/>
                <a:gd name="T48" fmla="*/ 176 w 188"/>
                <a:gd name="T49" fmla="*/ 168 h 316"/>
                <a:gd name="T50" fmla="*/ 184 w 188"/>
                <a:gd name="T51" fmla="*/ 132 h 316"/>
                <a:gd name="T52" fmla="*/ 182 w 188"/>
                <a:gd name="T53" fmla="*/ 114 h 316"/>
                <a:gd name="T54" fmla="*/ 174 w 188"/>
                <a:gd name="T55" fmla="*/ 96 h 316"/>
                <a:gd name="T56" fmla="*/ 150 w 188"/>
                <a:gd name="T57" fmla="*/ 54 h 316"/>
                <a:gd name="T58" fmla="*/ 144 w 188"/>
                <a:gd name="T59" fmla="*/ 40 h 316"/>
                <a:gd name="T60" fmla="*/ 122 w 188"/>
                <a:gd name="T61" fmla="*/ 20 h 316"/>
                <a:gd name="T62" fmla="*/ 96 w 188"/>
                <a:gd name="T63" fmla="*/ 6 h 316"/>
                <a:gd name="T64" fmla="*/ 72 w 188"/>
                <a:gd name="T65" fmla="*/ 2 h 316"/>
                <a:gd name="T66" fmla="*/ 60 w 188"/>
                <a:gd name="T67" fmla="*/ 0 h 316"/>
                <a:gd name="T68" fmla="*/ 38 w 188"/>
                <a:gd name="T69" fmla="*/ 6 h 316"/>
                <a:gd name="T70" fmla="*/ 20 w 188"/>
                <a:gd name="T71" fmla="*/ 20 h 316"/>
                <a:gd name="T72" fmla="*/ 8 w 188"/>
                <a:gd name="T73" fmla="*/ 42 h 316"/>
                <a:gd name="T74" fmla="*/ 0 w 188"/>
                <a:gd name="T75" fmla="*/ 70 h 316"/>
                <a:gd name="T76" fmla="*/ 0 w 188"/>
                <a:gd name="T77" fmla="*/ 82 h 316"/>
                <a:gd name="T78" fmla="*/ 12 w 188"/>
                <a:gd name="T79" fmla="*/ 106 h 316"/>
                <a:gd name="T80" fmla="*/ 22 w 188"/>
                <a:gd name="T81" fmla="*/ 128 h 316"/>
                <a:gd name="T82" fmla="*/ 36 w 188"/>
                <a:gd name="T83" fmla="*/ 150 h 316"/>
                <a:gd name="T84" fmla="*/ 50 w 188"/>
                <a:gd name="T85" fmla="*/ 162 h 316"/>
                <a:gd name="T86" fmla="*/ 54 w 188"/>
                <a:gd name="T87" fmla="*/ 164 h 316"/>
                <a:gd name="T88" fmla="*/ 60 w 188"/>
                <a:gd name="T89" fmla="*/ 168 h 316"/>
                <a:gd name="T90" fmla="*/ 60 w 188"/>
                <a:gd name="T91" fmla="*/ 194 h 316"/>
                <a:gd name="T92" fmla="*/ 60 w 188"/>
                <a:gd name="T93" fmla="*/ 196 h 316"/>
                <a:gd name="T94" fmla="*/ 54 w 188"/>
                <a:gd name="T95" fmla="*/ 202 h 316"/>
                <a:gd name="T96" fmla="*/ 46 w 188"/>
                <a:gd name="T97" fmla="*/ 214 h 316"/>
                <a:gd name="T98" fmla="*/ 46 w 188"/>
                <a:gd name="T99" fmla="*/ 222 h 316"/>
                <a:gd name="T100" fmla="*/ 36 w 188"/>
                <a:gd name="T101" fmla="*/ 268 h 316"/>
                <a:gd name="T102" fmla="*/ 24 w 188"/>
                <a:gd name="T103" fmla="*/ 316 h 316"/>
                <a:gd name="T104" fmla="*/ 24 w 188"/>
                <a:gd name="T105" fmla="*/ 316 h 316"/>
                <a:gd name="T106" fmla="*/ 28 w 188"/>
                <a:gd name="T107" fmla="*/ 308 h 316"/>
                <a:gd name="T108" fmla="*/ 62 w 188"/>
                <a:gd name="T109" fmla="*/ 254 h 316"/>
                <a:gd name="T110" fmla="*/ 98 w 188"/>
                <a:gd name="T111" fmla="*/ 198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316">
                  <a:moveTo>
                    <a:pt x="98" y="198"/>
                  </a:moveTo>
                  <a:lnTo>
                    <a:pt x="98" y="198"/>
                  </a:lnTo>
                  <a:lnTo>
                    <a:pt x="100" y="196"/>
                  </a:lnTo>
                  <a:lnTo>
                    <a:pt x="106" y="198"/>
                  </a:lnTo>
                  <a:lnTo>
                    <a:pt x="112" y="202"/>
                  </a:lnTo>
                  <a:lnTo>
                    <a:pt x="118" y="214"/>
                  </a:lnTo>
                  <a:lnTo>
                    <a:pt x="118" y="214"/>
                  </a:lnTo>
                  <a:lnTo>
                    <a:pt x="124" y="220"/>
                  </a:lnTo>
                  <a:lnTo>
                    <a:pt x="130" y="226"/>
                  </a:lnTo>
                  <a:lnTo>
                    <a:pt x="136" y="230"/>
                  </a:lnTo>
                  <a:lnTo>
                    <a:pt x="144" y="234"/>
                  </a:lnTo>
                  <a:lnTo>
                    <a:pt x="144" y="234"/>
                  </a:lnTo>
                  <a:lnTo>
                    <a:pt x="146" y="236"/>
                  </a:lnTo>
                  <a:lnTo>
                    <a:pt x="146" y="240"/>
                  </a:lnTo>
                  <a:lnTo>
                    <a:pt x="146" y="242"/>
                  </a:lnTo>
                  <a:lnTo>
                    <a:pt x="144" y="248"/>
                  </a:lnTo>
                  <a:lnTo>
                    <a:pt x="144" y="248"/>
                  </a:lnTo>
                  <a:lnTo>
                    <a:pt x="144" y="250"/>
                  </a:lnTo>
                  <a:lnTo>
                    <a:pt x="144" y="252"/>
                  </a:lnTo>
                  <a:lnTo>
                    <a:pt x="148" y="254"/>
                  </a:lnTo>
                  <a:lnTo>
                    <a:pt x="152" y="254"/>
                  </a:lnTo>
                  <a:lnTo>
                    <a:pt x="154" y="254"/>
                  </a:lnTo>
                  <a:lnTo>
                    <a:pt x="156" y="256"/>
                  </a:lnTo>
                  <a:lnTo>
                    <a:pt x="156" y="256"/>
                  </a:lnTo>
                  <a:lnTo>
                    <a:pt x="160" y="264"/>
                  </a:lnTo>
                  <a:lnTo>
                    <a:pt x="164" y="268"/>
                  </a:lnTo>
                  <a:lnTo>
                    <a:pt x="166" y="272"/>
                  </a:lnTo>
                  <a:lnTo>
                    <a:pt x="170" y="274"/>
                  </a:lnTo>
                  <a:lnTo>
                    <a:pt x="172" y="274"/>
                  </a:lnTo>
                  <a:lnTo>
                    <a:pt x="176" y="272"/>
                  </a:lnTo>
                  <a:lnTo>
                    <a:pt x="176" y="270"/>
                  </a:lnTo>
                  <a:lnTo>
                    <a:pt x="176" y="266"/>
                  </a:lnTo>
                  <a:lnTo>
                    <a:pt x="176" y="266"/>
                  </a:lnTo>
                  <a:lnTo>
                    <a:pt x="172" y="244"/>
                  </a:lnTo>
                  <a:lnTo>
                    <a:pt x="172" y="244"/>
                  </a:lnTo>
                  <a:lnTo>
                    <a:pt x="172" y="240"/>
                  </a:lnTo>
                  <a:lnTo>
                    <a:pt x="174" y="238"/>
                  </a:lnTo>
                  <a:lnTo>
                    <a:pt x="180" y="236"/>
                  </a:lnTo>
                  <a:lnTo>
                    <a:pt x="186" y="234"/>
                  </a:lnTo>
                  <a:lnTo>
                    <a:pt x="188" y="232"/>
                  </a:lnTo>
                  <a:lnTo>
                    <a:pt x="188" y="228"/>
                  </a:lnTo>
                  <a:lnTo>
                    <a:pt x="188" y="228"/>
                  </a:lnTo>
                  <a:lnTo>
                    <a:pt x="188" y="222"/>
                  </a:lnTo>
                  <a:lnTo>
                    <a:pt x="186" y="212"/>
                  </a:lnTo>
                  <a:lnTo>
                    <a:pt x="186" y="212"/>
                  </a:lnTo>
                  <a:lnTo>
                    <a:pt x="178" y="194"/>
                  </a:lnTo>
                  <a:lnTo>
                    <a:pt x="176" y="188"/>
                  </a:lnTo>
                  <a:lnTo>
                    <a:pt x="174" y="182"/>
                  </a:lnTo>
                  <a:lnTo>
                    <a:pt x="174" y="182"/>
                  </a:lnTo>
                  <a:lnTo>
                    <a:pt x="176" y="168"/>
                  </a:lnTo>
                  <a:lnTo>
                    <a:pt x="182" y="150"/>
                  </a:lnTo>
                  <a:lnTo>
                    <a:pt x="184" y="132"/>
                  </a:lnTo>
                  <a:lnTo>
                    <a:pt x="184" y="124"/>
                  </a:lnTo>
                  <a:lnTo>
                    <a:pt x="182" y="114"/>
                  </a:lnTo>
                  <a:lnTo>
                    <a:pt x="182" y="114"/>
                  </a:lnTo>
                  <a:lnTo>
                    <a:pt x="174" y="96"/>
                  </a:lnTo>
                  <a:lnTo>
                    <a:pt x="164" y="82"/>
                  </a:lnTo>
                  <a:lnTo>
                    <a:pt x="150" y="54"/>
                  </a:lnTo>
                  <a:lnTo>
                    <a:pt x="150" y="54"/>
                  </a:lnTo>
                  <a:lnTo>
                    <a:pt x="144" y="40"/>
                  </a:lnTo>
                  <a:lnTo>
                    <a:pt x="134" y="28"/>
                  </a:lnTo>
                  <a:lnTo>
                    <a:pt x="122" y="20"/>
                  </a:lnTo>
                  <a:lnTo>
                    <a:pt x="110" y="12"/>
                  </a:lnTo>
                  <a:lnTo>
                    <a:pt x="96" y="6"/>
                  </a:lnTo>
                  <a:lnTo>
                    <a:pt x="84" y="4"/>
                  </a:lnTo>
                  <a:lnTo>
                    <a:pt x="72" y="2"/>
                  </a:lnTo>
                  <a:lnTo>
                    <a:pt x="60" y="0"/>
                  </a:lnTo>
                  <a:lnTo>
                    <a:pt x="60" y="0"/>
                  </a:lnTo>
                  <a:lnTo>
                    <a:pt x="50" y="2"/>
                  </a:lnTo>
                  <a:lnTo>
                    <a:pt x="38" y="6"/>
                  </a:lnTo>
                  <a:lnTo>
                    <a:pt x="30" y="12"/>
                  </a:lnTo>
                  <a:lnTo>
                    <a:pt x="20" y="20"/>
                  </a:lnTo>
                  <a:lnTo>
                    <a:pt x="14" y="30"/>
                  </a:lnTo>
                  <a:lnTo>
                    <a:pt x="8" y="42"/>
                  </a:lnTo>
                  <a:lnTo>
                    <a:pt x="2" y="56"/>
                  </a:lnTo>
                  <a:lnTo>
                    <a:pt x="0" y="70"/>
                  </a:lnTo>
                  <a:lnTo>
                    <a:pt x="0" y="70"/>
                  </a:lnTo>
                  <a:lnTo>
                    <a:pt x="0" y="82"/>
                  </a:lnTo>
                  <a:lnTo>
                    <a:pt x="4" y="92"/>
                  </a:lnTo>
                  <a:lnTo>
                    <a:pt x="12" y="106"/>
                  </a:lnTo>
                  <a:lnTo>
                    <a:pt x="22" y="128"/>
                  </a:lnTo>
                  <a:lnTo>
                    <a:pt x="22" y="128"/>
                  </a:lnTo>
                  <a:lnTo>
                    <a:pt x="28" y="140"/>
                  </a:lnTo>
                  <a:lnTo>
                    <a:pt x="36" y="150"/>
                  </a:lnTo>
                  <a:lnTo>
                    <a:pt x="44" y="160"/>
                  </a:lnTo>
                  <a:lnTo>
                    <a:pt x="50" y="162"/>
                  </a:lnTo>
                  <a:lnTo>
                    <a:pt x="54" y="164"/>
                  </a:lnTo>
                  <a:lnTo>
                    <a:pt x="54" y="164"/>
                  </a:lnTo>
                  <a:lnTo>
                    <a:pt x="58" y="166"/>
                  </a:lnTo>
                  <a:lnTo>
                    <a:pt x="60" y="168"/>
                  </a:lnTo>
                  <a:lnTo>
                    <a:pt x="62" y="176"/>
                  </a:lnTo>
                  <a:lnTo>
                    <a:pt x="60" y="194"/>
                  </a:lnTo>
                  <a:lnTo>
                    <a:pt x="60" y="194"/>
                  </a:lnTo>
                  <a:lnTo>
                    <a:pt x="60" y="196"/>
                  </a:lnTo>
                  <a:lnTo>
                    <a:pt x="58" y="198"/>
                  </a:lnTo>
                  <a:lnTo>
                    <a:pt x="54" y="202"/>
                  </a:lnTo>
                  <a:lnTo>
                    <a:pt x="48" y="208"/>
                  </a:lnTo>
                  <a:lnTo>
                    <a:pt x="46" y="214"/>
                  </a:lnTo>
                  <a:lnTo>
                    <a:pt x="46" y="222"/>
                  </a:lnTo>
                  <a:lnTo>
                    <a:pt x="46" y="222"/>
                  </a:lnTo>
                  <a:lnTo>
                    <a:pt x="42" y="242"/>
                  </a:lnTo>
                  <a:lnTo>
                    <a:pt x="36" y="268"/>
                  </a:lnTo>
                  <a:lnTo>
                    <a:pt x="28" y="296"/>
                  </a:lnTo>
                  <a:lnTo>
                    <a:pt x="24" y="316"/>
                  </a:lnTo>
                  <a:lnTo>
                    <a:pt x="24" y="316"/>
                  </a:lnTo>
                  <a:lnTo>
                    <a:pt x="24" y="316"/>
                  </a:lnTo>
                  <a:lnTo>
                    <a:pt x="24" y="316"/>
                  </a:lnTo>
                  <a:lnTo>
                    <a:pt x="28" y="308"/>
                  </a:lnTo>
                  <a:lnTo>
                    <a:pt x="38" y="292"/>
                  </a:lnTo>
                  <a:lnTo>
                    <a:pt x="62" y="254"/>
                  </a:lnTo>
                  <a:lnTo>
                    <a:pt x="86" y="218"/>
                  </a:lnTo>
                  <a:lnTo>
                    <a:pt x="98" y="198"/>
                  </a:lnTo>
                  <a:lnTo>
                    <a:pt x="98" y="198"/>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84">
              <a:extLst>
                <a:ext uri="{FF2B5EF4-FFF2-40B4-BE49-F238E27FC236}">
                  <a16:creationId xmlns:a16="http://schemas.microsoft.com/office/drawing/2014/main" id="{CAE77C0F-383C-CE64-A418-4AD3EAC0341F}"/>
                </a:ext>
              </a:extLst>
            </p:cNvPr>
            <p:cNvSpPr>
              <a:spLocks noEditPoints="1"/>
            </p:cNvSpPr>
            <p:nvPr/>
          </p:nvSpPr>
          <p:spPr bwMode="auto">
            <a:xfrm>
              <a:off x="3557588" y="7219974"/>
              <a:ext cx="327025" cy="171450"/>
            </a:xfrm>
            <a:custGeom>
              <a:avLst/>
              <a:gdLst>
                <a:gd name="T0" fmla="*/ 204 w 206"/>
                <a:gd name="T1" fmla="*/ 104 h 108"/>
                <a:gd name="T2" fmla="*/ 194 w 206"/>
                <a:gd name="T3" fmla="*/ 86 h 108"/>
                <a:gd name="T4" fmla="*/ 182 w 206"/>
                <a:gd name="T5" fmla="*/ 58 h 108"/>
                <a:gd name="T6" fmla="*/ 180 w 206"/>
                <a:gd name="T7" fmla="*/ 48 h 108"/>
                <a:gd name="T8" fmla="*/ 182 w 206"/>
                <a:gd name="T9" fmla="*/ 42 h 108"/>
                <a:gd name="T10" fmla="*/ 194 w 206"/>
                <a:gd name="T11" fmla="*/ 34 h 108"/>
                <a:gd name="T12" fmla="*/ 198 w 206"/>
                <a:gd name="T13" fmla="*/ 26 h 108"/>
                <a:gd name="T14" fmla="*/ 192 w 206"/>
                <a:gd name="T15" fmla="*/ 22 h 108"/>
                <a:gd name="T16" fmla="*/ 168 w 206"/>
                <a:gd name="T17" fmla="*/ 16 h 108"/>
                <a:gd name="T18" fmla="*/ 146 w 206"/>
                <a:gd name="T19" fmla="*/ 14 h 108"/>
                <a:gd name="T20" fmla="*/ 120 w 206"/>
                <a:gd name="T21" fmla="*/ 18 h 108"/>
                <a:gd name="T22" fmla="*/ 96 w 206"/>
                <a:gd name="T23" fmla="*/ 20 h 108"/>
                <a:gd name="T24" fmla="*/ 84 w 206"/>
                <a:gd name="T25" fmla="*/ 14 h 108"/>
                <a:gd name="T26" fmla="*/ 68 w 206"/>
                <a:gd name="T27" fmla="*/ 2 h 108"/>
                <a:gd name="T28" fmla="*/ 60 w 206"/>
                <a:gd name="T29" fmla="*/ 2 h 108"/>
                <a:gd name="T30" fmla="*/ 50 w 206"/>
                <a:gd name="T31" fmla="*/ 2 h 108"/>
                <a:gd name="T32" fmla="*/ 40 w 206"/>
                <a:gd name="T33" fmla="*/ 2 h 108"/>
                <a:gd name="T34" fmla="*/ 34 w 206"/>
                <a:gd name="T35" fmla="*/ 10 h 108"/>
                <a:gd name="T36" fmla="*/ 28 w 206"/>
                <a:gd name="T37" fmla="*/ 16 h 108"/>
                <a:gd name="T38" fmla="*/ 26 w 206"/>
                <a:gd name="T39" fmla="*/ 16 h 108"/>
                <a:gd name="T40" fmla="*/ 20 w 206"/>
                <a:gd name="T41" fmla="*/ 20 h 108"/>
                <a:gd name="T42" fmla="*/ 18 w 206"/>
                <a:gd name="T43" fmla="*/ 24 h 108"/>
                <a:gd name="T44" fmla="*/ 10 w 206"/>
                <a:gd name="T45" fmla="*/ 46 h 108"/>
                <a:gd name="T46" fmla="*/ 6 w 206"/>
                <a:gd name="T47" fmla="*/ 56 h 108"/>
                <a:gd name="T48" fmla="*/ 0 w 206"/>
                <a:gd name="T49" fmla="*/ 68 h 108"/>
                <a:gd name="T50" fmla="*/ 6 w 206"/>
                <a:gd name="T51" fmla="*/ 78 h 108"/>
                <a:gd name="T52" fmla="*/ 32 w 206"/>
                <a:gd name="T53" fmla="*/ 82 h 108"/>
                <a:gd name="T54" fmla="*/ 48 w 206"/>
                <a:gd name="T55" fmla="*/ 82 h 108"/>
                <a:gd name="T56" fmla="*/ 76 w 206"/>
                <a:gd name="T57" fmla="*/ 78 h 108"/>
                <a:gd name="T58" fmla="*/ 80 w 206"/>
                <a:gd name="T59" fmla="*/ 80 h 108"/>
                <a:gd name="T60" fmla="*/ 80 w 206"/>
                <a:gd name="T61" fmla="*/ 86 h 108"/>
                <a:gd name="T62" fmla="*/ 84 w 206"/>
                <a:gd name="T63" fmla="*/ 92 h 108"/>
                <a:gd name="T64" fmla="*/ 90 w 206"/>
                <a:gd name="T65" fmla="*/ 96 h 108"/>
                <a:gd name="T66" fmla="*/ 142 w 206"/>
                <a:gd name="T67" fmla="*/ 106 h 108"/>
                <a:gd name="T68" fmla="*/ 192 w 206"/>
                <a:gd name="T69" fmla="*/ 108 h 108"/>
                <a:gd name="T70" fmla="*/ 206 w 206"/>
                <a:gd name="T71" fmla="*/ 106 h 108"/>
                <a:gd name="T72" fmla="*/ 204 w 206"/>
                <a:gd name="T73" fmla="*/ 104 h 108"/>
                <a:gd name="T74" fmla="*/ 50 w 206"/>
                <a:gd name="T75" fmla="*/ 18 h 108"/>
                <a:gd name="T76" fmla="*/ 40 w 206"/>
                <a:gd name="T77" fmla="*/ 16 h 108"/>
                <a:gd name="T78" fmla="*/ 44 w 206"/>
                <a:gd name="T79" fmla="*/ 14 h 108"/>
                <a:gd name="T80" fmla="*/ 50 w 206"/>
                <a:gd name="T81" fmla="*/ 1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6" h="108">
                  <a:moveTo>
                    <a:pt x="204" y="104"/>
                  </a:moveTo>
                  <a:lnTo>
                    <a:pt x="204" y="104"/>
                  </a:lnTo>
                  <a:lnTo>
                    <a:pt x="200" y="98"/>
                  </a:lnTo>
                  <a:lnTo>
                    <a:pt x="194" y="86"/>
                  </a:lnTo>
                  <a:lnTo>
                    <a:pt x="188" y="72"/>
                  </a:lnTo>
                  <a:lnTo>
                    <a:pt x="182" y="58"/>
                  </a:lnTo>
                  <a:lnTo>
                    <a:pt x="182" y="58"/>
                  </a:lnTo>
                  <a:lnTo>
                    <a:pt x="180" y="48"/>
                  </a:lnTo>
                  <a:lnTo>
                    <a:pt x="180" y="44"/>
                  </a:lnTo>
                  <a:lnTo>
                    <a:pt x="182" y="42"/>
                  </a:lnTo>
                  <a:lnTo>
                    <a:pt x="182" y="42"/>
                  </a:lnTo>
                  <a:lnTo>
                    <a:pt x="194" y="34"/>
                  </a:lnTo>
                  <a:lnTo>
                    <a:pt x="196" y="30"/>
                  </a:lnTo>
                  <a:lnTo>
                    <a:pt x="198" y="26"/>
                  </a:lnTo>
                  <a:lnTo>
                    <a:pt x="198" y="26"/>
                  </a:lnTo>
                  <a:lnTo>
                    <a:pt x="192" y="22"/>
                  </a:lnTo>
                  <a:lnTo>
                    <a:pt x="184" y="20"/>
                  </a:lnTo>
                  <a:lnTo>
                    <a:pt x="168" y="16"/>
                  </a:lnTo>
                  <a:lnTo>
                    <a:pt x="168" y="16"/>
                  </a:lnTo>
                  <a:lnTo>
                    <a:pt x="146" y="14"/>
                  </a:lnTo>
                  <a:lnTo>
                    <a:pt x="120" y="18"/>
                  </a:lnTo>
                  <a:lnTo>
                    <a:pt x="120" y="18"/>
                  </a:lnTo>
                  <a:lnTo>
                    <a:pt x="96" y="20"/>
                  </a:lnTo>
                  <a:lnTo>
                    <a:pt x="96" y="20"/>
                  </a:lnTo>
                  <a:lnTo>
                    <a:pt x="84" y="14"/>
                  </a:lnTo>
                  <a:lnTo>
                    <a:pt x="84" y="14"/>
                  </a:lnTo>
                  <a:lnTo>
                    <a:pt x="74" y="6"/>
                  </a:lnTo>
                  <a:lnTo>
                    <a:pt x="68" y="2"/>
                  </a:lnTo>
                  <a:lnTo>
                    <a:pt x="60" y="2"/>
                  </a:lnTo>
                  <a:lnTo>
                    <a:pt x="60" y="2"/>
                  </a:lnTo>
                  <a:lnTo>
                    <a:pt x="50" y="2"/>
                  </a:lnTo>
                  <a:lnTo>
                    <a:pt x="50" y="2"/>
                  </a:lnTo>
                  <a:lnTo>
                    <a:pt x="46" y="0"/>
                  </a:lnTo>
                  <a:lnTo>
                    <a:pt x="40" y="2"/>
                  </a:lnTo>
                  <a:lnTo>
                    <a:pt x="40" y="2"/>
                  </a:lnTo>
                  <a:lnTo>
                    <a:pt x="34" y="10"/>
                  </a:lnTo>
                  <a:lnTo>
                    <a:pt x="28" y="16"/>
                  </a:lnTo>
                  <a:lnTo>
                    <a:pt x="28" y="16"/>
                  </a:lnTo>
                  <a:lnTo>
                    <a:pt x="26" y="16"/>
                  </a:lnTo>
                  <a:lnTo>
                    <a:pt x="26" y="16"/>
                  </a:lnTo>
                  <a:lnTo>
                    <a:pt x="22" y="18"/>
                  </a:lnTo>
                  <a:lnTo>
                    <a:pt x="20" y="20"/>
                  </a:lnTo>
                  <a:lnTo>
                    <a:pt x="18" y="24"/>
                  </a:lnTo>
                  <a:lnTo>
                    <a:pt x="18" y="24"/>
                  </a:lnTo>
                  <a:lnTo>
                    <a:pt x="12" y="34"/>
                  </a:lnTo>
                  <a:lnTo>
                    <a:pt x="10" y="46"/>
                  </a:lnTo>
                  <a:lnTo>
                    <a:pt x="10" y="46"/>
                  </a:lnTo>
                  <a:lnTo>
                    <a:pt x="6" y="56"/>
                  </a:lnTo>
                  <a:lnTo>
                    <a:pt x="0" y="68"/>
                  </a:lnTo>
                  <a:lnTo>
                    <a:pt x="0" y="68"/>
                  </a:lnTo>
                  <a:lnTo>
                    <a:pt x="2" y="72"/>
                  </a:lnTo>
                  <a:lnTo>
                    <a:pt x="6" y="78"/>
                  </a:lnTo>
                  <a:lnTo>
                    <a:pt x="16" y="80"/>
                  </a:lnTo>
                  <a:lnTo>
                    <a:pt x="32" y="82"/>
                  </a:lnTo>
                  <a:lnTo>
                    <a:pt x="32" y="82"/>
                  </a:lnTo>
                  <a:lnTo>
                    <a:pt x="48" y="82"/>
                  </a:lnTo>
                  <a:lnTo>
                    <a:pt x="64" y="78"/>
                  </a:lnTo>
                  <a:lnTo>
                    <a:pt x="76" y="78"/>
                  </a:lnTo>
                  <a:lnTo>
                    <a:pt x="78" y="78"/>
                  </a:lnTo>
                  <a:lnTo>
                    <a:pt x="80" y="80"/>
                  </a:lnTo>
                  <a:lnTo>
                    <a:pt x="80" y="80"/>
                  </a:lnTo>
                  <a:lnTo>
                    <a:pt x="80" y="86"/>
                  </a:lnTo>
                  <a:lnTo>
                    <a:pt x="80" y="88"/>
                  </a:lnTo>
                  <a:lnTo>
                    <a:pt x="84" y="92"/>
                  </a:lnTo>
                  <a:lnTo>
                    <a:pt x="84" y="92"/>
                  </a:lnTo>
                  <a:lnTo>
                    <a:pt x="90" y="96"/>
                  </a:lnTo>
                  <a:lnTo>
                    <a:pt x="104" y="98"/>
                  </a:lnTo>
                  <a:lnTo>
                    <a:pt x="142" y="106"/>
                  </a:lnTo>
                  <a:lnTo>
                    <a:pt x="142" y="106"/>
                  </a:lnTo>
                  <a:lnTo>
                    <a:pt x="192" y="108"/>
                  </a:lnTo>
                  <a:lnTo>
                    <a:pt x="204" y="108"/>
                  </a:lnTo>
                  <a:lnTo>
                    <a:pt x="206" y="106"/>
                  </a:lnTo>
                  <a:lnTo>
                    <a:pt x="204" y="104"/>
                  </a:lnTo>
                  <a:lnTo>
                    <a:pt x="204" y="104"/>
                  </a:lnTo>
                  <a:close/>
                  <a:moveTo>
                    <a:pt x="50" y="16"/>
                  </a:moveTo>
                  <a:lnTo>
                    <a:pt x="50" y="18"/>
                  </a:lnTo>
                  <a:lnTo>
                    <a:pt x="50" y="18"/>
                  </a:lnTo>
                  <a:lnTo>
                    <a:pt x="40" y="16"/>
                  </a:lnTo>
                  <a:lnTo>
                    <a:pt x="40" y="16"/>
                  </a:lnTo>
                  <a:lnTo>
                    <a:pt x="44" y="14"/>
                  </a:lnTo>
                  <a:lnTo>
                    <a:pt x="46" y="14"/>
                  </a:lnTo>
                  <a:lnTo>
                    <a:pt x="50" y="16"/>
                  </a:lnTo>
                  <a:lnTo>
                    <a:pt x="50" y="16"/>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4" name="Group 181">
            <a:extLst>
              <a:ext uri="{FF2B5EF4-FFF2-40B4-BE49-F238E27FC236}">
                <a16:creationId xmlns:a16="http://schemas.microsoft.com/office/drawing/2014/main" id="{5462FDF1-FBCE-D154-A436-A8FFA0AF2F4E}"/>
              </a:ext>
            </a:extLst>
          </p:cNvPr>
          <p:cNvGrpSpPr/>
          <p:nvPr/>
        </p:nvGrpSpPr>
        <p:grpSpPr>
          <a:xfrm>
            <a:off x="1946575" y="2660195"/>
            <a:ext cx="918546" cy="2530930"/>
            <a:chOff x="1242244" y="6594499"/>
            <a:chExt cx="889000" cy="2276475"/>
          </a:xfrm>
        </p:grpSpPr>
        <p:sp>
          <p:nvSpPr>
            <p:cNvPr id="15" name="Freeform 226">
              <a:extLst>
                <a:ext uri="{FF2B5EF4-FFF2-40B4-BE49-F238E27FC236}">
                  <a16:creationId xmlns:a16="http://schemas.microsoft.com/office/drawing/2014/main" id="{174F1A3E-C64A-BB68-EB1E-D0375261D0DC}"/>
                </a:ext>
              </a:extLst>
            </p:cNvPr>
            <p:cNvSpPr>
              <a:spLocks noEditPoints="1"/>
            </p:cNvSpPr>
            <p:nvPr/>
          </p:nvSpPr>
          <p:spPr bwMode="auto">
            <a:xfrm>
              <a:off x="1242244" y="6594499"/>
              <a:ext cx="889000" cy="2276475"/>
            </a:xfrm>
            <a:custGeom>
              <a:avLst/>
              <a:gdLst>
                <a:gd name="T0" fmla="*/ 488 w 560"/>
                <a:gd name="T1" fmla="*/ 1242 h 1434"/>
                <a:gd name="T2" fmla="*/ 446 w 560"/>
                <a:gd name="T3" fmla="*/ 1206 h 1434"/>
                <a:gd name="T4" fmla="*/ 436 w 560"/>
                <a:gd name="T5" fmla="*/ 1170 h 1434"/>
                <a:gd name="T6" fmla="*/ 424 w 560"/>
                <a:gd name="T7" fmla="*/ 1070 h 1434"/>
                <a:gd name="T8" fmla="*/ 446 w 560"/>
                <a:gd name="T9" fmla="*/ 810 h 1434"/>
                <a:gd name="T10" fmla="*/ 448 w 560"/>
                <a:gd name="T11" fmla="*/ 674 h 1434"/>
                <a:gd name="T12" fmla="*/ 502 w 560"/>
                <a:gd name="T13" fmla="*/ 588 h 1434"/>
                <a:gd name="T14" fmla="*/ 506 w 560"/>
                <a:gd name="T15" fmla="*/ 454 h 1434"/>
                <a:gd name="T16" fmla="*/ 476 w 560"/>
                <a:gd name="T17" fmla="*/ 358 h 1434"/>
                <a:gd name="T18" fmla="*/ 460 w 560"/>
                <a:gd name="T19" fmla="*/ 272 h 1434"/>
                <a:gd name="T20" fmla="*/ 396 w 560"/>
                <a:gd name="T21" fmla="*/ 228 h 1434"/>
                <a:gd name="T22" fmla="*/ 354 w 560"/>
                <a:gd name="T23" fmla="*/ 202 h 1434"/>
                <a:gd name="T24" fmla="*/ 368 w 560"/>
                <a:gd name="T25" fmla="*/ 150 h 1434"/>
                <a:gd name="T26" fmla="*/ 378 w 560"/>
                <a:gd name="T27" fmla="*/ 134 h 1434"/>
                <a:gd name="T28" fmla="*/ 378 w 560"/>
                <a:gd name="T29" fmla="*/ 92 h 1434"/>
                <a:gd name="T30" fmla="*/ 378 w 560"/>
                <a:gd name="T31" fmla="*/ 66 h 1434"/>
                <a:gd name="T32" fmla="*/ 328 w 560"/>
                <a:gd name="T33" fmla="*/ 0 h 1434"/>
                <a:gd name="T34" fmla="*/ 266 w 560"/>
                <a:gd name="T35" fmla="*/ 16 h 1434"/>
                <a:gd name="T36" fmla="*/ 246 w 560"/>
                <a:gd name="T37" fmla="*/ 92 h 1434"/>
                <a:gd name="T38" fmla="*/ 246 w 560"/>
                <a:gd name="T39" fmla="*/ 130 h 1434"/>
                <a:gd name="T40" fmla="*/ 260 w 560"/>
                <a:gd name="T41" fmla="*/ 150 h 1434"/>
                <a:gd name="T42" fmla="*/ 260 w 560"/>
                <a:gd name="T43" fmla="*/ 176 h 1434"/>
                <a:gd name="T44" fmla="*/ 238 w 560"/>
                <a:gd name="T45" fmla="*/ 210 h 1434"/>
                <a:gd name="T46" fmla="*/ 116 w 560"/>
                <a:gd name="T47" fmla="*/ 256 h 1434"/>
                <a:gd name="T48" fmla="*/ 86 w 560"/>
                <a:gd name="T49" fmla="*/ 316 h 1434"/>
                <a:gd name="T50" fmla="*/ 28 w 560"/>
                <a:gd name="T51" fmla="*/ 416 h 1434"/>
                <a:gd name="T52" fmla="*/ 0 w 560"/>
                <a:gd name="T53" fmla="*/ 488 h 1434"/>
                <a:gd name="T54" fmla="*/ 52 w 560"/>
                <a:gd name="T55" fmla="*/ 578 h 1434"/>
                <a:gd name="T56" fmla="*/ 154 w 560"/>
                <a:gd name="T57" fmla="*/ 700 h 1434"/>
                <a:gd name="T58" fmla="*/ 146 w 560"/>
                <a:gd name="T59" fmla="*/ 768 h 1434"/>
                <a:gd name="T60" fmla="*/ 158 w 560"/>
                <a:gd name="T61" fmla="*/ 782 h 1434"/>
                <a:gd name="T62" fmla="*/ 156 w 560"/>
                <a:gd name="T63" fmla="*/ 1014 h 1434"/>
                <a:gd name="T64" fmla="*/ 138 w 560"/>
                <a:gd name="T65" fmla="*/ 1072 h 1434"/>
                <a:gd name="T66" fmla="*/ 134 w 560"/>
                <a:gd name="T67" fmla="*/ 1192 h 1434"/>
                <a:gd name="T68" fmla="*/ 124 w 560"/>
                <a:gd name="T69" fmla="*/ 1286 h 1434"/>
                <a:gd name="T70" fmla="*/ 126 w 560"/>
                <a:gd name="T71" fmla="*/ 1322 h 1434"/>
                <a:gd name="T72" fmla="*/ 100 w 560"/>
                <a:gd name="T73" fmla="*/ 1380 h 1434"/>
                <a:gd name="T74" fmla="*/ 112 w 560"/>
                <a:gd name="T75" fmla="*/ 1426 h 1434"/>
                <a:gd name="T76" fmla="*/ 162 w 560"/>
                <a:gd name="T77" fmla="*/ 1430 h 1434"/>
                <a:gd name="T78" fmla="*/ 188 w 560"/>
                <a:gd name="T79" fmla="*/ 1388 h 1434"/>
                <a:gd name="T80" fmla="*/ 198 w 560"/>
                <a:gd name="T81" fmla="*/ 1346 h 1434"/>
                <a:gd name="T82" fmla="*/ 222 w 560"/>
                <a:gd name="T83" fmla="*/ 1254 h 1434"/>
                <a:gd name="T84" fmla="*/ 236 w 560"/>
                <a:gd name="T85" fmla="*/ 1226 h 1434"/>
                <a:gd name="T86" fmla="*/ 256 w 560"/>
                <a:gd name="T87" fmla="*/ 1038 h 1434"/>
                <a:gd name="T88" fmla="*/ 286 w 560"/>
                <a:gd name="T89" fmla="*/ 962 h 1434"/>
                <a:gd name="T90" fmla="*/ 302 w 560"/>
                <a:gd name="T91" fmla="*/ 954 h 1434"/>
                <a:gd name="T92" fmla="*/ 334 w 560"/>
                <a:gd name="T93" fmla="*/ 1180 h 1434"/>
                <a:gd name="T94" fmla="*/ 348 w 560"/>
                <a:gd name="T95" fmla="*/ 1266 h 1434"/>
                <a:gd name="T96" fmla="*/ 366 w 560"/>
                <a:gd name="T97" fmla="*/ 1294 h 1434"/>
                <a:gd name="T98" fmla="*/ 418 w 560"/>
                <a:gd name="T99" fmla="*/ 1296 h 1434"/>
                <a:gd name="T100" fmla="*/ 428 w 560"/>
                <a:gd name="T101" fmla="*/ 1286 h 1434"/>
                <a:gd name="T102" fmla="*/ 494 w 560"/>
                <a:gd name="T103" fmla="*/ 1302 h 1434"/>
                <a:gd name="T104" fmla="*/ 558 w 560"/>
                <a:gd name="T105" fmla="*/ 1288 h 1434"/>
                <a:gd name="T106" fmla="*/ 166 w 560"/>
                <a:gd name="T107" fmla="*/ 594 h 1434"/>
                <a:gd name="T108" fmla="*/ 130 w 560"/>
                <a:gd name="T109" fmla="*/ 536 h 1434"/>
                <a:gd name="T110" fmla="*/ 108 w 560"/>
                <a:gd name="T111" fmla="*/ 494 h 1434"/>
                <a:gd name="T112" fmla="*/ 136 w 560"/>
                <a:gd name="T113" fmla="*/ 466 h 1434"/>
                <a:gd name="T114" fmla="*/ 152 w 560"/>
                <a:gd name="T115" fmla="*/ 456 h 1434"/>
                <a:gd name="T116" fmla="*/ 176 w 560"/>
                <a:gd name="T117" fmla="*/ 534 h 1434"/>
                <a:gd name="T118" fmla="*/ 180 w 560"/>
                <a:gd name="T119" fmla="*/ 610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0" h="1434">
                  <a:moveTo>
                    <a:pt x="552" y="1260"/>
                  </a:moveTo>
                  <a:lnTo>
                    <a:pt x="552" y="1260"/>
                  </a:lnTo>
                  <a:lnTo>
                    <a:pt x="548" y="1256"/>
                  </a:lnTo>
                  <a:lnTo>
                    <a:pt x="540" y="1252"/>
                  </a:lnTo>
                  <a:lnTo>
                    <a:pt x="522" y="1248"/>
                  </a:lnTo>
                  <a:lnTo>
                    <a:pt x="488" y="1242"/>
                  </a:lnTo>
                  <a:lnTo>
                    <a:pt x="488" y="1242"/>
                  </a:lnTo>
                  <a:lnTo>
                    <a:pt x="482" y="1240"/>
                  </a:lnTo>
                  <a:lnTo>
                    <a:pt x="476" y="1238"/>
                  </a:lnTo>
                  <a:lnTo>
                    <a:pt x="464" y="1226"/>
                  </a:lnTo>
                  <a:lnTo>
                    <a:pt x="446" y="1206"/>
                  </a:lnTo>
                  <a:lnTo>
                    <a:pt x="446" y="1206"/>
                  </a:lnTo>
                  <a:lnTo>
                    <a:pt x="444" y="1202"/>
                  </a:lnTo>
                  <a:lnTo>
                    <a:pt x="442" y="1202"/>
                  </a:lnTo>
                  <a:lnTo>
                    <a:pt x="440" y="1198"/>
                  </a:lnTo>
                  <a:lnTo>
                    <a:pt x="440" y="1190"/>
                  </a:lnTo>
                  <a:lnTo>
                    <a:pt x="440" y="1190"/>
                  </a:lnTo>
                  <a:lnTo>
                    <a:pt x="436" y="1170"/>
                  </a:lnTo>
                  <a:lnTo>
                    <a:pt x="430" y="1152"/>
                  </a:lnTo>
                  <a:lnTo>
                    <a:pt x="426" y="1138"/>
                  </a:lnTo>
                  <a:lnTo>
                    <a:pt x="424" y="1130"/>
                  </a:lnTo>
                  <a:lnTo>
                    <a:pt x="424" y="1130"/>
                  </a:lnTo>
                  <a:lnTo>
                    <a:pt x="426" y="1102"/>
                  </a:lnTo>
                  <a:lnTo>
                    <a:pt x="424" y="1070"/>
                  </a:lnTo>
                  <a:lnTo>
                    <a:pt x="424" y="1070"/>
                  </a:lnTo>
                  <a:lnTo>
                    <a:pt x="432" y="996"/>
                  </a:lnTo>
                  <a:lnTo>
                    <a:pt x="438" y="922"/>
                  </a:lnTo>
                  <a:lnTo>
                    <a:pt x="438" y="922"/>
                  </a:lnTo>
                  <a:lnTo>
                    <a:pt x="444" y="858"/>
                  </a:lnTo>
                  <a:lnTo>
                    <a:pt x="446" y="810"/>
                  </a:lnTo>
                  <a:lnTo>
                    <a:pt x="446" y="764"/>
                  </a:lnTo>
                  <a:lnTo>
                    <a:pt x="448" y="712"/>
                  </a:lnTo>
                  <a:lnTo>
                    <a:pt x="448" y="712"/>
                  </a:lnTo>
                  <a:lnTo>
                    <a:pt x="446" y="698"/>
                  </a:lnTo>
                  <a:lnTo>
                    <a:pt x="446" y="684"/>
                  </a:lnTo>
                  <a:lnTo>
                    <a:pt x="448" y="674"/>
                  </a:lnTo>
                  <a:lnTo>
                    <a:pt x="454" y="662"/>
                  </a:lnTo>
                  <a:lnTo>
                    <a:pt x="454" y="662"/>
                  </a:lnTo>
                  <a:lnTo>
                    <a:pt x="482" y="620"/>
                  </a:lnTo>
                  <a:lnTo>
                    <a:pt x="496" y="600"/>
                  </a:lnTo>
                  <a:lnTo>
                    <a:pt x="500" y="594"/>
                  </a:lnTo>
                  <a:lnTo>
                    <a:pt x="502" y="588"/>
                  </a:lnTo>
                  <a:lnTo>
                    <a:pt x="502" y="588"/>
                  </a:lnTo>
                  <a:lnTo>
                    <a:pt x="506" y="558"/>
                  </a:lnTo>
                  <a:lnTo>
                    <a:pt x="508" y="522"/>
                  </a:lnTo>
                  <a:lnTo>
                    <a:pt x="508" y="486"/>
                  </a:lnTo>
                  <a:lnTo>
                    <a:pt x="508" y="470"/>
                  </a:lnTo>
                  <a:lnTo>
                    <a:pt x="506" y="454"/>
                  </a:lnTo>
                  <a:lnTo>
                    <a:pt x="506" y="454"/>
                  </a:lnTo>
                  <a:lnTo>
                    <a:pt x="500" y="430"/>
                  </a:lnTo>
                  <a:lnTo>
                    <a:pt x="494" y="412"/>
                  </a:lnTo>
                  <a:lnTo>
                    <a:pt x="480" y="378"/>
                  </a:lnTo>
                  <a:lnTo>
                    <a:pt x="480" y="378"/>
                  </a:lnTo>
                  <a:lnTo>
                    <a:pt x="476" y="358"/>
                  </a:lnTo>
                  <a:lnTo>
                    <a:pt x="470" y="336"/>
                  </a:lnTo>
                  <a:lnTo>
                    <a:pt x="470" y="336"/>
                  </a:lnTo>
                  <a:lnTo>
                    <a:pt x="468" y="306"/>
                  </a:lnTo>
                  <a:lnTo>
                    <a:pt x="464" y="290"/>
                  </a:lnTo>
                  <a:lnTo>
                    <a:pt x="460" y="272"/>
                  </a:lnTo>
                  <a:lnTo>
                    <a:pt x="460" y="272"/>
                  </a:lnTo>
                  <a:lnTo>
                    <a:pt x="456" y="262"/>
                  </a:lnTo>
                  <a:lnTo>
                    <a:pt x="450" y="254"/>
                  </a:lnTo>
                  <a:lnTo>
                    <a:pt x="442" y="248"/>
                  </a:lnTo>
                  <a:lnTo>
                    <a:pt x="434" y="242"/>
                  </a:lnTo>
                  <a:lnTo>
                    <a:pt x="414" y="234"/>
                  </a:lnTo>
                  <a:lnTo>
                    <a:pt x="396" y="228"/>
                  </a:lnTo>
                  <a:lnTo>
                    <a:pt x="396" y="228"/>
                  </a:lnTo>
                  <a:lnTo>
                    <a:pt x="380" y="224"/>
                  </a:lnTo>
                  <a:lnTo>
                    <a:pt x="368" y="218"/>
                  </a:lnTo>
                  <a:lnTo>
                    <a:pt x="358" y="210"/>
                  </a:lnTo>
                  <a:lnTo>
                    <a:pt x="356" y="206"/>
                  </a:lnTo>
                  <a:lnTo>
                    <a:pt x="354" y="202"/>
                  </a:lnTo>
                  <a:lnTo>
                    <a:pt x="354" y="200"/>
                  </a:lnTo>
                  <a:lnTo>
                    <a:pt x="354" y="200"/>
                  </a:lnTo>
                  <a:lnTo>
                    <a:pt x="356" y="188"/>
                  </a:lnTo>
                  <a:lnTo>
                    <a:pt x="356" y="188"/>
                  </a:lnTo>
                  <a:lnTo>
                    <a:pt x="360" y="168"/>
                  </a:lnTo>
                  <a:lnTo>
                    <a:pt x="368" y="150"/>
                  </a:lnTo>
                  <a:lnTo>
                    <a:pt x="368" y="150"/>
                  </a:lnTo>
                  <a:lnTo>
                    <a:pt x="370" y="146"/>
                  </a:lnTo>
                  <a:lnTo>
                    <a:pt x="374" y="142"/>
                  </a:lnTo>
                  <a:lnTo>
                    <a:pt x="378" y="138"/>
                  </a:lnTo>
                  <a:lnTo>
                    <a:pt x="378" y="134"/>
                  </a:lnTo>
                  <a:lnTo>
                    <a:pt x="378" y="134"/>
                  </a:lnTo>
                  <a:lnTo>
                    <a:pt x="378" y="122"/>
                  </a:lnTo>
                  <a:lnTo>
                    <a:pt x="380" y="112"/>
                  </a:lnTo>
                  <a:lnTo>
                    <a:pt x="380" y="112"/>
                  </a:lnTo>
                  <a:lnTo>
                    <a:pt x="382" y="100"/>
                  </a:lnTo>
                  <a:lnTo>
                    <a:pt x="380" y="96"/>
                  </a:lnTo>
                  <a:lnTo>
                    <a:pt x="378" y="92"/>
                  </a:lnTo>
                  <a:lnTo>
                    <a:pt x="378" y="92"/>
                  </a:lnTo>
                  <a:lnTo>
                    <a:pt x="378" y="92"/>
                  </a:lnTo>
                  <a:lnTo>
                    <a:pt x="378" y="88"/>
                  </a:lnTo>
                  <a:lnTo>
                    <a:pt x="378" y="88"/>
                  </a:lnTo>
                  <a:lnTo>
                    <a:pt x="378" y="66"/>
                  </a:lnTo>
                  <a:lnTo>
                    <a:pt x="378" y="66"/>
                  </a:lnTo>
                  <a:lnTo>
                    <a:pt x="374" y="46"/>
                  </a:lnTo>
                  <a:lnTo>
                    <a:pt x="368" y="30"/>
                  </a:lnTo>
                  <a:lnTo>
                    <a:pt x="356" y="14"/>
                  </a:lnTo>
                  <a:lnTo>
                    <a:pt x="356" y="14"/>
                  </a:lnTo>
                  <a:lnTo>
                    <a:pt x="342" y="6"/>
                  </a:lnTo>
                  <a:lnTo>
                    <a:pt x="328" y="0"/>
                  </a:lnTo>
                  <a:lnTo>
                    <a:pt x="316" y="0"/>
                  </a:lnTo>
                  <a:lnTo>
                    <a:pt x="306" y="0"/>
                  </a:lnTo>
                  <a:lnTo>
                    <a:pt x="294" y="2"/>
                  </a:lnTo>
                  <a:lnTo>
                    <a:pt x="286" y="6"/>
                  </a:lnTo>
                  <a:lnTo>
                    <a:pt x="266" y="16"/>
                  </a:lnTo>
                  <a:lnTo>
                    <a:pt x="266" y="16"/>
                  </a:lnTo>
                  <a:lnTo>
                    <a:pt x="254" y="30"/>
                  </a:lnTo>
                  <a:lnTo>
                    <a:pt x="246" y="46"/>
                  </a:lnTo>
                  <a:lnTo>
                    <a:pt x="246" y="46"/>
                  </a:lnTo>
                  <a:lnTo>
                    <a:pt x="244" y="58"/>
                  </a:lnTo>
                  <a:lnTo>
                    <a:pt x="244" y="70"/>
                  </a:lnTo>
                  <a:lnTo>
                    <a:pt x="246" y="92"/>
                  </a:lnTo>
                  <a:lnTo>
                    <a:pt x="246" y="92"/>
                  </a:lnTo>
                  <a:lnTo>
                    <a:pt x="244" y="102"/>
                  </a:lnTo>
                  <a:lnTo>
                    <a:pt x="240" y="116"/>
                  </a:lnTo>
                  <a:lnTo>
                    <a:pt x="240" y="116"/>
                  </a:lnTo>
                  <a:lnTo>
                    <a:pt x="242" y="124"/>
                  </a:lnTo>
                  <a:lnTo>
                    <a:pt x="246" y="130"/>
                  </a:lnTo>
                  <a:lnTo>
                    <a:pt x="248" y="134"/>
                  </a:lnTo>
                  <a:lnTo>
                    <a:pt x="248" y="140"/>
                  </a:lnTo>
                  <a:lnTo>
                    <a:pt x="248" y="140"/>
                  </a:lnTo>
                  <a:lnTo>
                    <a:pt x="250" y="144"/>
                  </a:lnTo>
                  <a:lnTo>
                    <a:pt x="254" y="148"/>
                  </a:lnTo>
                  <a:lnTo>
                    <a:pt x="260" y="150"/>
                  </a:lnTo>
                  <a:lnTo>
                    <a:pt x="260" y="152"/>
                  </a:lnTo>
                  <a:lnTo>
                    <a:pt x="260" y="154"/>
                  </a:lnTo>
                  <a:lnTo>
                    <a:pt x="260" y="154"/>
                  </a:lnTo>
                  <a:lnTo>
                    <a:pt x="262" y="160"/>
                  </a:lnTo>
                  <a:lnTo>
                    <a:pt x="262" y="170"/>
                  </a:lnTo>
                  <a:lnTo>
                    <a:pt x="260" y="176"/>
                  </a:lnTo>
                  <a:lnTo>
                    <a:pt x="258" y="182"/>
                  </a:lnTo>
                  <a:lnTo>
                    <a:pt x="254" y="190"/>
                  </a:lnTo>
                  <a:lnTo>
                    <a:pt x="248" y="198"/>
                  </a:lnTo>
                  <a:lnTo>
                    <a:pt x="248" y="198"/>
                  </a:lnTo>
                  <a:lnTo>
                    <a:pt x="244" y="204"/>
                  </a:lnTo>
                  <a:lnTo>
                    <a:pt x="238" y="210"/>
                  </a:lnTo>
                  <a:lnTo>
                    <a:pt x="226" y="218"/>
                  </a:lnTo>
                  <a:lnTo>
                    <a:pt x="226" y="218"/>
                  </a:lnTo>
                  <a:lnTo>
                    <a:pt x="164" y="238"/>
                  </a:lnTo>
                  <a:lnTo>
                    <a:pt x="138" y="246"/>
                  </a:lnTo>
                  <a:lnTo>
                    <a:pt x="116" y="256"/>
                  </a:lnTo>
                  <a:lnTo>
                    <a:pt x="116" y="256"/>
                  </a:lnTo>
                  <a:lnTo>
                    <a:pt x="106" y="264"/>
                  </a:lnTo>
                  <a:lnTo>
                    <a:pt x="98" y="276"/>
                  </a:lnTo>
                  <a:lnTo>
                    <a:pt x="90" y="290"/>
                  </a:lnTo>
                  <a:lnTo>
                    <a:pt x="88" y="306"/>
                  </a:lnTo>
                  <a:lnTo>
                    <a:pt x="88" y="306"/>
                  </a:lnTo>
                  <a:lnTo>
                    <a:pt x="86" y="316"/>
                  </a:lnTo>
                  <a:lnTo>
                    <a:pt x="84" y="326"/>
                  </a:lnTo>
                  <a:lnTo>
                    <a:pt x="74" y="350"/>
                  </a:lnTo>
                  <a:lnTo>
                    <a:pt x="60" y="374"/>
                  </a:lnTo>
                  <a:lnTo>
                    <a:pt x="46" y="394"/>
                  </a:lnTo>
                  <a:lnTo>
                    <a:pt x="46" y="394"/>
                  </a:lnTo>
                  <a:lnTo>
                    <a:pt x="28" y="416"/>
                  </a:lnTo>
                  <a:lnTo>
                    <a:pt x="14" y="438"/>
                  </a:lnTo>
                  <a:lnTo>
                    <a:pt x="8" y="450"/>
                  </a:lnTo>
                  <a:lnTo>
                    <a:pt x="4" y="462"/>
                  </a:lnTo>
                  <a:lnTo>
                    <a:pt x="0" y="474"/>
                  </a:lnTo>
                  <a:lnTo>
                    <a:pt x="0" y="488"/>
                  </a:lnTo>
                  <a:lnTo>
                    <a:pt x="0" y="488"/>
                  </a:lnTo>
                  <a:lnTo>
                    <a:pt x="0" y="498"/>
                  </a:lnTo>
                  <a:lnTo>
                    <a:pt x="6" y="508"/>
                  </a:lnTo>
                  <a:lnTo>
                    <a:pt x="20" y="534"/>
                  </a:lnTo>
                  <a:lnTo>
                    <a:pt x="38" y="560"/>
                  </a:lnTo>
                  <a:lnTo>
                    <a:pt x="52" y="578"/>
                  </a:lnTo>
                  <a:lnTo>
                    <a:pt x="52" y="578"/>
                  </a:lnTo>
                  <a:lnTo>
                    <a:pt x="78" y="612"/>
                  </a:lnTo>
                  <a:lnTo>
                    <a:pt x="104" y="642"/>
                  </a:lnTo>
                  <a:lnTo>
                    <a:pt x="136" y="680"/>
                  </a:lnTo>
                  <a:lnTo>
                    <a:pt x="136" y="680"/>
                  </a:lnTo>
                  <a:lnTo>
                    <a:pt x="148" y="692"/>
                  </a:lnTo>
                  <a:lnTo>
                    <a:pt x="154" y="700"/>
                  </a:lnTo>
                  <a:lnTo>
                    <a:pt x="160" y="710"/>
                  </a:lnTo>
                  <a:lnTo>
                    <a:pt x="160" y="710"/>
                  </a:lnTo>
                  <a:lnTo>
                    <a:pt x="156" y="730"/>
                  </a:lnTo>
                  <a:lnTo>
                    <a:pt x="152" y="748"/>
                  </a:lnTo>
                  <a:lnTo>
                    <a:pt x="146" y="768"/>
                  </a:lnTo>
                  <a:lnTo>
                    <a:pt x="146" y="768"/>
                  </a:lnTo>
                  <a:lnTo>
                    <a:pt x="146" y="772"/>
                  </a:lnTo>
                  <a:lnTo>
                    <a:pt x="148" y="776"/>
                  </a:lnTo>
                  <a:lnTo>
                    <a:pt x="152" y="778"/>
                  </a:lnTo>
                  <a:lnTo>
                    <a:pt x="156" y="780"/>
                  </a:lnTo>
                  <a:lnTo>
                    <a:pt x="158" y="780"/>
                  </a:lnTo>
                  <a:lnTo>
                    <a:pt x="158" y="782"/>
                  </a:lnTo>
                  <a:lnTo>
                    <a:pt x="158" y="782"/>
                  </a:lnTo>
                  <a:lnTo>
                    <a:pt x="158" y="856"/>
                  </a:lnTo>
                  <a:lnTo>
                    <a:pt x="158" y="928"/>
                  </a:lnTo>
                  <a:lnTo>
                    <a:pt x="158" y="928"/>
                  </a:lnTo>
                  <a:lnTo>
                    <a:pt x="158" y="970"/>
                  </a:lnTo>
                  <a:lnTo>
                    <a:pt x="156" y="1014"/>
                  </a:lnTo>
                  <a:lnTo>
                    <a:pt x="156" y="1014"/>
                  </a:lnTo>
                  <a:lnTo>
                    <a:pt x="152" y="1026"/>
                  </a:lnTo>
                  <a:lnTo>
                    <a:pt x="148" y="1044"/>
                  </a:lnTo>
                  <a:lnTo>
                    <a:pt x="142" y="1060"/>
                  </a:lnTo>
                  <a:lnTo>
                    <a:pt x="138" y="1072"/>
                  </a:lnTo>
                  <a:lnTo>
                    <a:pt x="138" y="1072"/>
                  </a:lnTo>
                  <a:lnTo>
                    <a:pt x="138" y="1090"/>
                  </a:lnTo>
                  <a:lnTo>
                    <a:pt x="138" y="1110"/>
                  </a:lnTo>
                  <a:lnTo>
                    <a:pt x="138" y="1128"/>
                  </a:lnTo>
                  <a:lnTo>
                    <a:pt x="138" y="1144"/>
                  </a:lnTo>
                  <a:lnTo>
                    <a:pt x="138" y="1144"/>
                  </a:lnTo>
                  <a:lnTo>
                    <a:pt x="134" y="1192"/>
                  </a:lnTo>
                  <a:lnTo>
                    <a:pt x="130" y="1238"/>
                  </a:lnTo>
                  <a:lnTo>
                    <a:pt x="130" y="1238"/>
                  </a:lnTo>
                  <a:lnTo>
                    <a:pt x="130" y="1264"/>
                  </a:lnTo>
                  <a:lnTo>
                    <a:pt x="130" y="1274"/>
                  </a:lnTo>
                  <a:lnTo>
                    <a:pt x="128" y="1278"/>
                  </a:lnTo>
                  <a:lnTo>
                    <a:pt x="124" y="1286"/>
                  </a:lnTo>
                  <a:lnTo>
                    <a:pt x="124" y="1286"/>
                  </a:lnTo>
                  <a:lnTo>
                    <a:pt x="124" y="1298"/>
                  </a:lnTo>
                  <a:lnTo>
                    <a:pt x="126" y="1304"/>
                  </a:lnTo>
                  <a:lnTo>
                    <a:pt x="126" y="1310"/>
                  </a:lnTo>
                  <a:lnTo>
                    <a:pt x="126" y="1322"/>
                  </a:lnTo>
                  <a:lnTo>
                    <a:pt x="126" y="1322"/>
                  </a:lnTo>
                  <a:lnTo>
                    <a:pt x="126" y="1326"/>
                  </a:lnTo>
                  <a:lnTo>
                    <a:pt x="124" y="1332"/>
                  </a:lnTo>
                  <a:lnTo>
                    <a:pt x="116" y="1340"/>
                  </a:lnTo>
                  <a:lnTo>
                    <a:pt x="108" y="1356"/>
                  </a:lnTo>
                  <a:lnTo>
                    <a:pt x="104" y="1366"/>
                  </a:lnTo>
                  <a:lnTo>
                    <a:pt x="100" y="1380"/>
                  </a:lnTo>
                  <a:lnTo>
                    <a:pt x="100" y="1380"/>
                  </a:lnTo>
                  <a:lnTo>
                    <a:pt x="98" y="1394"/>
                  </a:lnTo>
                  <a:lnTo>
                    <a:pt x="100" y="1406"/>
                  </a:lnTo>
                  <a:lnTo>
                    <a:pt x="102" y="1414"/>
                  </a:lnTo>
                  <a:lnTo>
                    <a:pt x="106" y="1420"/>
                  </a:lnTo>
                  <a:lnTo>
                    <a:pt x="112" y="1426"/>
                  </a:lnTo>
                  <a:lnTo>
                    <a:pt x="118" y="1428"/>
                  </a:lnTo>
                  <a:lnTo>
                    <a:pt x="128" y="1434"/>
                  </a:lnTo>
                  <a:lnTo>
                    <a:pt x="128" y="1434"/>
                  </a:lnTo>
                  <a:lnTo>
                    <a:pt x="142" y="1434"/>
                  </a:lnTo>
                  <a:lnTo>
                    <a:pt x="154" y="1434"/>
                  </a:lnTo>
                  <a:lnTo>
                    <a:pt x="162" y="1430"/>
                  </a:lnTo>
                  <a:lnTo>
                    <a:pt x="170" y="1426"/>
                  </a:lnTo>
                  <a:lnTo>
                    <a:pt x="176" y="1420"/>
                  </a:lnTo>
                  <a:lnTo>
                    <a:pt x="180" y="1412"/>
                  </a:lnTo>
                  <a:lnTo>
                    <a:pt x="186" y="1398"/>
                  </a:lnTo>
                  <a:lnTo>
                    <a:pt x="186" y="1398"/>
                  </a:lnTo>
                  <a:lnTo>
                    <a:pt x="188" y="1388"/>
                  </a:lnTo>
                  <a:lnTo>
                    <a:pt x="188" y="1376"/>
                  </a:lnTo>
                  <a:lnTo>
                    <a:pt x="188" y="1370"/>
                  </a:lnTo>
                  <a:lnTo>
                    <a:pt x="190" y="1362"/>
                  </a:lnTo>
                  <a:lnTo>
                    <a:pt x="194" y="1354"/>
                  </a:lnTo>
                  <a:lnTo>
                    <a:pt x="198" y="1346"/>
                  </a:lnTo>
                  <a:lnTo>
                    <a:pt x="198" y="1346"/>
                  </a:lnTo>
                  <a:lnTo>
                    <a:pt x="218" y="1316"/>
                  </a:lnTo>
                  <a:lnTo>
                    <a:pt x="228" y="1296"/>
                  </a:lnTo>
                  <a:lnTo>
                    <a:pt x="228" y="1296"/>
                  </a:lnTo>
                  <a:lnTo>
                    <a:pt x="230" y="1290"/>
                  </a:lnTo>
                  <a:lnTo>
                    <a:pt x="226" y="1276"/>
                  </a:lnTo>
                  <a:lnTo>
                    <a:pt x="222" y="1254"/>
                  </a:lnTo>
                  <a:lnTo>
                    <a:pt x="222" y="1254"/>
                  </a:lnTo>
                  <a:lnTo>
                    <a:pt x="222" y="1246"/>
                  </a:lnTo>
                  <a:lnTo>
                    <a:pt x="224" y="1240"/>
                  </a:lnTo>
                  <a:lnTo>
                    <a:pt x="228" y="1232"/>
                  </a:lnTo>
                  <a:lnTo>
                    <a:pt x="236" y="1226"/>
                  </a:lnTo>
                  <a:lnTo>
                    <a:pt x="236" y="1226"/>
                  </a:lnTo>
                  <a:lnTo>
                    <a:pt x="238" y="1218"/>
                  </a:lnTo>
                  <a:lnTo>
                    <a:pt x="238" y="1198"/>
                  </a:lnTo>
                  <a:lnTo>
                    <a:pt x="240" y="1168"/>
                  </a:lnTo>
                  <a:lnTo>
                    <a:pt x="240" y="1168"/>
                  </a:lnTo>
                  <a:lnTo>
                    <a:pt x="256" y="1038"/>
                  </a:lnTo>
                  <a:lnTo>
                    <a:pt x="256" y="1038"/>
                  </a:lnTo>
                  <a:lnTo>
                    <a:pt x="264" y="1010"/>
                  </a:lnTo>
                  <a:lnTo>
                    <a:pt x="268" y="996"/>
                  </a:lnTo>
                  <a:lnTo>
                    <a:pt x="276" y="986"/>
                  </a:lnTo>
                  <a:lnTo>
                    <a:pt x="276" y="986"/>
                  </a:lnTo>
                  <a:lnTo>
                    <a:pt x="280" y="976"/>
                  </a:lnTo>
                  <a:lnTo>
                    <a:pt x="286" y="962"/>
                  </a:lnTo>
                  <a:lnTo>
                    <a:pt x="290" y="950"/>
                  </a:lnTo>
                  <a:lnTo>
                    <a:pt x="294" y="944"/>
                  </a:lnTo>
                  <a:lnTo>
                    <a:pt x="294" y="944"/>
                  </a:lnTo>
                  <a:lnTo>
                    <a:pt x="296" y="940"/>
                  </a:lnTo>
                  <a:lnTo>
                    <a:pt x="298" y="940"/>
                  </a:lnTo>
                  <a:lnTo>
                    <a:pt x="302" y="954"/>
                  </a:lnTo>
                  <a:lnTo>
                    <a:pt x="306" y="994"/>
                  </a:lnTo>
                  <a:lnTo>
                    <a:pt x="306" y="994"/>
                  </a:lnTo>
                  <a:lnTo>
                    <a:pt x="316" y="1054"/>
                  </a:lnTo>
                  <a:lnTo>
                    <a:pt x="324" y="1128"/>
                  </a:lnTo>
                  <a:lnTo>
                    <a:pt x="324" y="1128"/>
                  </a:lnTo>
                  <a:lnTo>
                    <a:pt x="334" y="1180"/>
                  </a:lnTo>
                  <a:lnTo>
                    <a:pt x="342" y="1210"/>
                  </a:lnTo>
                  <a:lnTo>
                    <a:pt x="346" y="1228"/>
                  </a:lnTo>
                  <a:lnTo>
                    <a:pt x="346" y="1228"/>
                  </a:lnTo>
                  <a:lnTo>
                    <a:pt x="350" y="1240"/>
                  </a:lnTo>
                  <a:lnTo>
                    <a:pt x="350" y="1250"/>
                  </a:lnTo>
                  <a:lnTo>
                    <a:pt x="348" y="1266"/>
                  </a:lnTo>
                  <a:lnTo>
                    <a:pt x="348" y="1266"/>
                  </a:lnTo>
                  <a:lnTo>
                    <a:pt x="348" y="1282"/>
                  </a:lnTo>
                  <a:lnTo>
                    <a:pt x="350" y="1288"/>
                  </a:lnTo>
                  <a:lnTo>
                    <a:pt x="352" y="1290"/>
                  </a:lnTo>
                  <a:lnTo>
                    <a:pt x="358" y="1294"/>
                  </a:lnTo>
                  <a:lnTo>
                    <a:pt x="366" y="1294"/>
                  </a:lnTo>
                  <a:lnTo>
                    <a:pt x="366" y="1294"/>
                  </a:lnTo>
                  <a:lnTo>
                    <a:pt x="386" y="1298"/>
                  </a:lnTo>
                  <a:lnTo>
                    <a:pt x="406" y="1298"/>
                  </a:lnTo>
                  <a:lnTo>
                    <a:pt x="406" y="1298"/>
                  </a:lnTo>
                  <a:lnTo>
                    <a:pt x="414" y="1298"/>
                  </a:lnTo>
                  <a:lnTo>
                    <a:pt x="418" y="1296"/>
                  </a:lnTo>
                  <a:lnTo>
                    <a:pt x="420" y="1294"/>
                  </a:lnTo>
                  <a:lnTo>
                    <a:pt x="422" y="1292"/>
                  </a:lnTo>
                  <a:lnTo>
                    <a:pt x="424" y="1288"/>
                  </a:lnTo>
                  <a:lnTo>
                    <a:pt x="426" y="1286"/>
                  </a:lnTo>
                  <a:lnTo>
                    <a:pt x="428" y="1286"/>
                  </a:lnTo>
                  <a:lnTo>
                    <a:pt x="428" y="1286"/>
                  </a:lnTo>
                  <a:lnTo>
                    <a:pt x="440" y="1288"/>
                  </a:lnTo>
                  <a:lnTo>
                    <a:pt x="452" y="1292"/>
                  </a:lnTo>
                  <a:lnTo>
                    <a:pt x="464" y="1298"/>
                  </a:lnTo>
                  <a:lnTo>
                    <a:pt x="478" y="1300"/>
                  </a:lnTo>
                  <a:lnTo>
                    <a:pt x="478" y="1300"/>
                  </a:lnTo>
                  <a:lnTo>
                    <a:pt x="494" y="1302"/>
                  </a:lnTo>
                  <a:lnTo>
                    <a:pt x="516" y="1302"/>
                  </a:lnTo>
                  <a:lnTo>
                    <a:pt x="538" y="1298"/>
                  </a:lnTo>
                  <a:lnTo>
                    <a:pt x="548" y="1296"/>
                  </a:lnTo>
                  <a:lnTo>
                    <a:pt x="554" y="1290"/>
                  </a:lnTo>
                  <a:lnTo>
                    <a:pt x="554" y="1290"/>
                  </a:lnTo>
                  <a:lnTo>
                    <a:pt x="558" y="1288"/>
                  </a:lnTo>
                  <a:lnTo>
                    <a:pt x="560" y="1286"/>
                  </a:lnTo>
                  <a:lnTo>
                    <a:pt x="560" y="1278"/>
                  </a:lnTo>
                  <a:lnTo>
                    <a:pt x="558" y="1268"/>
                  </a:lnTo>
                  <a:lnTo>
                    <a:pt x="552" y="1260"/>
                  </a:lnTo>
                  <a:lnTo>
                    <a:pt x="552" y="1260"/>
                  </a:lnTo>
                  <a:close/>
                  <a:moveTo>
                    <a:pt x="166" y="594"/>
                  </a:moveTo>
                  <a:lnTo>
                    <a:pt x="166" y="594"/>
                  </a:lnTo>
                  <a:lnTo>
                    <a:pt x="154" y="580"/>
                  </a:lnTo>
                  <a:lnTo>
                    <a:pt x="140" y="560"/>
                  </a:lnTo>
                  <a:lnTo>
                    <a:pt x="140" y="560"/>
                  </a:lnTo>
                  <a:lnTo>
                    <a:pt x="134" y="548"/>
                  </a:lnTo>
                  <a:lnTo>
                    <a:pt x="130" y="536"/>
                  </a:lnTo>
                  <a:lnTo>
                    <a:pt x="130" y="536"/>
                  </a:lnTo>
                  <a:lnTo>
                    <a:pt x="118" y="516"/>
                  </a:lnTo>
                  <a:lnTo>
                    <a:pt x="110" y="502"/>
                  </a:lnTo>
                  <a:lnTo>
                    <a:pt x="110" y="502"/>
                  </a:lnTo>
                  <a:lnTo>
                    <a:pt x="110" y="498"/>
                  </a:lnTo>
                  <a:lnTo>
                    <a:pt x="108" y="494"/>
                  </a:lnTo>
                  <a:lnTo>
                    <a:pt x="110" y="492"/>
                  </a:lnTo>
                  <a:lnTo>
                    <a:pt x="116" y="488"/>
                  </a:lnTo>
                  <a:lnTo>
                    <a:pt x="116" y="488"/>
                  </a:lnTo>
                  <a:lnTo>
                    <a:pt x="122" y="484"/>
                  </a:lnTo>
                  <a:lnTo>
                    <a:pt x="126" y="480"/>
                  </a:lnTo>
                  <a:lnTo>
                    <a:pt x="136" y="466"/>
                  </a:lnTo>
                  <a:lnTo>
                    <a:pt x="136" y="466"/>
                  </a:lnTo>
                  <a:lnTo>
                    <a:pt x="142" y="456"/>
                  </a:lnTo>
                  <a:lnTo>
                    <a:pt x="144" y="452"/>
                  </a:lnTo>
                  <a:lnTo>
                    <a:pt x="146" y="452"/>
                  </a:lnTo>
                  <a:lnTo>
                    <a:pt x="148" y="452"/>
                  </a:lnTo>
                  <a:lnTo>
                    <a:pt x="152" y="456"/>
                  </a:lnTo>
                  <a:lnTo>
                    <a:pt x="160" y="470"/>
                  </a:lnTo>
                  <a:lnTo>
                    <a:pt x="160" y="470"/>
                  </a:lnTo>
                  <a:lnTo>
                    <a:pt x="166" y="486"/>
                  </a:lnTo>
                  <a:lnTo>
                    <a:pt x="170" y="506"/>
                  </a:lnTo>
                  <a:lnTo>
                    <a:pt x="176" y="534"/>
                  </a:lnTo>
                  <a:lnTo>
                    <a:pt x="176" y="534"/>
                  </a:lnTo>
                  <a:lnTo>
                    <a:pt x="178" y="556"/>
                  </a:lnTo>
                  <a:lnTo>
                    <a:pt x="178" y="574"/>
                  </a:lnTo>
                  <a:lnTo>
                    <a:pt x="178" y="592"/>
                  </a:lnTo>
                  <a:lnTo>
                    <a:pt x="180" y="608"/>
                  </a:lnTo>
                  <a:lnTo>
                    <a:pt x="180" y="608"/>
                  </a:lnTo>
                  <a:lnTo>
                    <a:pt x="180" y="610"/>
                  </a:lnTo>
                  <a:lnTo>
                    <a:pt x="180" y="610"/>
                  </a:lnTo>
                  <a:lnTo>
                    <a:pt x="166" y="594"/>
                  </a:lnTo>
                  <a:lnTo>
                    <a:pt x="166" y="594"/>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27">
              <a:extLst>
                <a:ext uri="{FF2B5EF4-FFF2-40B4-BE49-F238E27FC236}">
                  <a16:creationId xmlns:a16="http://schemas.microsoft.com/office/drawing/2014/main" id="{2213C020-5F3D-A099-0970-C65B8D2A7803}"/>
                </a:ext>
              </a:extLst>
            </p:cNvPr>
            <p:cNvSpPr>
              <a:spLocks/>
            </p:cNvSpPr>
            <p:nvPr/>
          </p:nvSpPr>
          <p:spPr bwMode="auto">
            <a:xfrm>
              <a:off x="1642294" y="6896124"/>
              <a:ext cx="266700" cy="346075"/>
            </a:xfrm>
            <a:custGeom>
              <a:avLst/>
              <a:gdLst>
                <a:gd name="T0" fmla="*/ 88 w 168"/>
                <a:gd name="T1" fmla="*/ 50 h 218"/>
                <a:gd name="T2" fmla="*/ 88 w 168"/>
                <a:gd name="T3" fmla="*/ 50 h 218"/>
                <a:gd name="T4" fmla="*/ 90 w 168"/>
                <a:gd name="T5" fmla="*/ 46 h 218"/>
                <a:gd name="T6" fmla="*/ 92 w 168"/>
                <a:gd name="T7" fmla="*/ 42 h 218"/>
                <a:gd name="T8" fmla="*/ 96 w 168"/>
                <a:gd name="T9" fmla="*/ 30 h 218"/>
                <a:gd name="T10" fmla="*/ 100 w 168"/>
                <a:gd name="T11" fmla="*/ 22 h 218"/>
                <a:gd name="T12" fmla="*/ 102 w 168"/>
                <a:gd name="T13" fmla="*/ 22 h 218"/>
                <a:gd name="T14" fmla="*/ 104 w 168"/>
                <a:gd name="T15" fmla="*/ 26 h 218"/>
                <a:gd name="T16" fmla="*/ 104 w 168"/>
                <a:gd name="T17" fmla="*/ 26 h 218"/>
                <a:gd name="T18" fmla="*/ 112 w 168"/>
                <a:gd name="T19" fmla="*/ 44 h 218"/>
                <a:gd name="T20" fmla="*/ 118 w 168"/>
                <a:gd name="T21" fmla="*/ 56 h 218"/>
                <a:gd name="T22" fmla="*/ 128 w 168"/>
                <a:gd name="T23" fmla="*/ 70 h 218"/>
                <a:gd name="T24" fmla="*/ 128 w 168"/>
                <a:gd name="T25" fmla="*/ 70 h 218"/>
                <a:gd name="T26" fmla="*/ 142 w 168"/>
                <a:gd name="T27" fmla="*/ 86 h 218"/>
                <a:gd name="T28" fmla="*/ 154 w 168"/>
                <a:gd name="T29" fmla="*/ 106 h 218"/>
                <a:gd name="T30" fmla="*/ 154 w 168"/>
                <a:gd name="T31" fmla="*/ 106 h 218"/>
                <a:gd name="T32" fmla="*/ 164 w 168"/>
                <a:gd name="T33" fmla="*/ 122 h 218"/>
                <a:gd name="T34" fmla="*/ 166 w 168"/>
                <a:gd name="T35" fmla="*/ 134 h 218"/>
                <a:gd name="T36" fmla="*/ 166 w 168"/>
                <a:gd name="T37" fmla="*/ 134 h 218"/>
                <a:gd name="T38" fmla="*/ 168 w 168"/>
                <a:gd name="T39" fmla="*/ 158 h 218"/>
                <a:gd name="T40" fmla="*/ 168 w 168"/>
                <a:gd name="T41" fmla="*/ 168 h 218"/>
                <a:gd name="T42" fmla="*/ 166 w 168"/>
                <a:gd name="T43" fmla="*/ 178 h 218"/>
                <a:gd name="T44" fmla="*/ 166 w 168"/>
                <a:gd name="T45" fmla="*/ 178 h 218"/>
                <a:gd name="T46" fmla="*/ 160 w 168"/>
                <a:gd name="T47" fmla="*/ 202 h 218"/>
                <a:gd name="T48" fmla="*/ 156 w 168"/>
                <a:gd name="T49" fmla="*/ 214 h 218"/>
                <a:gd name="T50" fmla="*/ 154 w 168"/>
                <a:gd name="T51" fmla="*/ 218 h 218"/>
                <a:gd name="T52" fmla="*/ 152 w 168"/>
                <a:gd name="T53" fmla="*/ 218 h 218"/>
                <a:gd name="T54" fmla="*/ 152 w 168"/>
                <a:gd name="T55" fmla="*/ 218 h 218"/>
                <a:gd name="T56" fmla="*/ 148 w 168"/>
                <a:gd name="T57" fmla="*/ 216 h 218"/>
                <a:gd name="T58" fmla="*/ 140 w 168"/>
                <a:gd name="T59" fmla="*/ 210 h 218"/>
                <a:gd name="T60" fmla="*/ 126 w 168"/>
                <a:gd name="T61" fmla="*/ 190 h 218"/>
                <a:gd name="T62" fmla="*/ 112 w 168"/>
                <a:gd name="T63" fmla="*/ 168 h 218"/>
                <a:gd name="T64" fmla="*/ 100 w 168"/>
                <a:gd name="T65" fmla="*/ 152 h 218"/>
                <a:gd name="T66" fmla="*/ 100 w 168"/>
                <a:gd name="T67" fmla="*/ 152 h 218"/>
                <a:gd name="T68" fmla="*/ 88 w 168"/>
                <a:gd name="T69" fmla="*/ 136 h 218"/>
                <a:gd name="T70" fmla="*/ 78 w 168"/>
                <a:gd name="T71" fmla="*/ 120 h 218"/>
                <a:gd name="T72" fmla="*/ 72 w 168"/>
                <a:gd name="T73" fmla="*/ 108 h 218"/>
                <a:gd name="T74" fmla="*/ 62 w 168"/>
                <a:gd name="T75" fmla="*/ 92 h 218"/>
                <a:gd name="T76" fmla="*/ 62 w 168"/>
                <a:gd name="T77" fmla="*/ 92 h 218"/>
                <a:gd name="T78" fmla="*/ 50 w 168"/>
                <a:gd name="T79" fmla="*/ 72 h 218"/>
                <a:gd name="T80" fmla="*/ 44 w 168"/>
                <a:gd name="T81" fmla="*/ 60 h 218"/>
                <a:gd name="T82" fmla="*/ 38 w 168"/>
                <a:gd name="T83" fmla="*/ 52 h 218"/>
                <a:gd name="T84" fmla="*/ 38 w 168"/>
                <a:gd name="T85" fmla="*/ 52 h 218"/>
                <a:gd name="T86" fmla="*/ 30 w 168"/>
                <a:gd name="T87" fmla="*/ 44 h 218"/>
                <a:gd name="T88" fmla="*/ 24 w 168"/>
                <a:gd name="T89" fmla="*/ 36 h 218"/>
                <a:gd name="T90" fmla="*/ 24 w 168"/>
                <a:gd name="T91" fmla="*/ 36 h 218"/>
                <a:gd name="T92" fmla="*/ 8 w 168"/>
                <a:gd name="T93" fmla="*/ 18 h 218"/>
                <a:gd name="T94" fmla="*/ 2 w 168"/>
                <a:gd name="T95" fmla="*/ 8 h 218"/>
                <a:gd name="T96" fmla="*/ 0 w 168"/>
                <a:gd name="T97" fmla="*/ 4 h 218"/>
                <a:gd name="T98" fmla="*/ 2 w 168"/>
                <a:gd name="T99" fmla="*/ 0 h 218"/>
                <a:gd name="T100" fmla="*/ 2 w 168"/>
                <a:gd name="T101" fmla="*/ 0 h 218"/>
                <a:gd name="T102" fmla="*/ 4 w 168"/>
                <a:gd name="T103" fmla="*/ 0 h 218"/>
                <a:gd name="T104" fmla="*/ 6 w 168"/>
                <a:gd name="T105" fmla="*/ 0 h 218"/>
                <a:gd name="T106" fmla="*/ 12 w 168"/>
                <a:gd name="T107" fmla="*/ 4 h 218"/>
                <a:gd name="T108" fmla="*/ 22 w 168"/>
                <a:gd name="T109" fmla="*/ 16 h 218"/>
                <a:gd name="T110" fmla="*/ 22 w 168"/>
                <a:gd name="T111" fmla="*/ 16 h 218"/>
                <a:gd name="T112" fmla="*/ 34 w 168"/>
                <a:gd name="T113" fmla="*/ 26 h 218"/>
                <a:gd name="T114" fmla="*/ 48 w 168"/>
                <a:gd name="T115" fmla="*/ 36 h 218"/>
                <a:gd name="T116" fmla="*/ 72 w 168"/>
                <a:gd name="T117" fmla="*/ 48 h 218"/>
                <a:gd name="T118" fmla="*/ 72 w 168"/>
                <a:gd name="T119" fmla="*/ 48 h 218"/>
                <a:gd name="T120" fmla="*/ 80 w 168"/>
                <a:gd name="T121" fmla="*/ 50 h 218"/>
                <a:gd name="T122" fmla="*/ 88 w 168"/>
                <a:gd name="T123" fmla="*/ 50 h 218"/>
                <a:gd name="T124" fmla="*/ 88 w 168"/>
                <a:gd name="T125" fmla="*/ 5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 h="218">
                  <a:moveTo>
                    <a:pt x="88" y="50"/>
                  </a:moveTo>
                  <a:lnTo>
                    <a:pt x="88" y="50"/>
                  </a:lnTo>
                  <a:lnTo>
                    <a:pt x="90" y="46"/>
                  </a:lnTo>
                  <a:lnTo>
                    <a:pt x="92" y="42"/>
                  </a:lnTo>
                  <a:lnTo>
                    <a:pt x="96" y="30"/>
                  </a:lnTo>
                  <a:lnTo>
                    <a:pt x="100" y="22"/>
                  </a:lnTo>
                  <a:lnTo>
                    <a:pt x="102" y="22"/>
                  </a:lnTo>
                  <a:lnTo>
                    <a:pt x="104" y="26"/>
                  </a:lnTo>
                  <a:lnTo>
                    <a:pt x="104" y="26"/>
                  </a:lnTo>
                  <a:lnTo>
                    <a:pt x="112" y="44"/>
                  </a:lnTo>
                  <a:lnTo>
                    <a:pt x="118" y="56"/>
                  </a:lnTo>
                  <a:lnTo>
                    <a:pt x="128" y="70"/>
                  </a:lnTo>
                  <a:lnTo>
                    <a:pt x="128" y="70"/>
                  </a:lnTo>
                  <a:lnTo>
                    <a:pt x="142" y="86"/>
                  </a:lnTo>
                  <a:lnTo>
                    <a:pt x="154" y="106"/>
                  </a:lnTo>
                  <a:lnTo>
                    <a:pt x="154" y="106"/>
                  </a:lnTo>
                  <a:lnTo>
                    <a:pt x="164" y="122"/>
                  </a:lnTo>
                  <a:lnTo>
                    <a:pt x="166" y="134"/>
                  </a:lnTo>
                  <a:lnTo>
                    <a:pt x="166" y="134"/>
                  </a:lnTo>
                  <a:lnTo>
                    <a:pt x="168" y="158"/>
                  </a:lnTo>
                  <a:lnTo>
                    <a:pt x="168" y="168"/>
                  </a:lnTo>
                  <a:lnTo>
                    <a:pt x="166" y="178"/>
                  </a:lnTo>
                  <a:lnTo>
                    <a:pt x="166" y="178"/>
                  </a:lnTo>
                  <a:lnTo>
                    <a:pt x="160" y="202"/>
                  </a:lnTo>
                  <a:lnTo>
                    <a:pt x="156" y="214"/>
                  </a:lnTo>
                  <a:lnTo>
                    <a:pt x="154" y="218"/>
                  </a:lnTo>
                  <a:lnTo>
                    <a:pt x="152" y="218"/>
                  </a:lnTo>
                  <a:lnTo>
                    <a:pt x="152" y="218"/>
                  </a:lnTo>
                  <a:lnTo>
                    <a:pt x="148" y="216"/>
                  </a:lnTo>
                  <a:lnTo>
                    <a:pt x="140" y="210"/>
                  </a:lnTo>
                  <a:lnTo>
                    <a:pt x="126" y="190"/>
                  </a:lnTo>
                  <a:lnTo>
                    <a:pt x="112" y="168"/>
                  </a:lnTo>
                  <a:lnTo>
                    <a:pt x="100" y="152"/>
                  </a:lnTo>
                  <a:lnTo>
                    <a:pt x="100" y="152"/>
                  </a:lnTo>
                  <a:lnTo>
                    <a:pt x="88" y="136"/>
                  </a:lnTo>
                  <a:lnTo>
                    <a:pt x="78" y="120"/>
                  </a:lnTo>
                  <a:lnTo>
                    <a:pt x="72" y="108"/>
                  </a:lnTo>
                  <a:lnTo>
                    <a:pt x="62" y="92"/>
                  </a:lnTo>
                  <a:lnTo>
                    <a:pt x="62" y="92"/>
                  </a:lnTo>
                  <a:lnTo>
                    <a:pt x="50" y="72"/>
                  </a:lnTo>
                  <a:lnTo>
                    <a:pt x="44" y="60"/>
                  </a:lnTo>
                  <a:lnTo>
                    <a:pt x="38" y="52"/>
                  </a:lnTo>
                  <a:lnTo>
                    <a:pt x="38" y="52"/>
                  </a:lnTo>
                  <a:lnTo>
                    <a:pt x="30" y="44"/>
                  </a:lnTo>
                  <a:lnTo>
                    <a:pt x="24" y="36"/>
                  </a:lnTo>
                  <a:lnTo>
                    <a:pt x="24" y="36"/>
                  </a:lnTo>
                  <a:lnTo>
                    <a:pt x="8" y="18"/>
                  </a:lnTo>
                  <a:lnTo>
                    <a:pt x="2" y="8"/>
                  </a:lnTo>
                  <a:lnTo>
                    <a:pt x="0" y="4"/>
                  </a:lnTo>
                  <a:lnTo>
                    <a:pt x="2" y="0"/>
                  </a:lnTo>
                  <a:lnTo>
                    <a:pt x="2" y="0"/>
                  </a:lnTo>
                  <a:lnTo>
                    <a:pt x="4" y="0"/>
                  </a:lnTo>
                  <a:lnTo>
                    <a:pt x="6" y="0"/>
                  </a:lnTo>
                  <a:lnTo>
                    <a:pt x="12" y="4"/>
                  </a:lnTo>
                  <a:lnTo>
                    <a:pt x="22" y="16"/>
                  </a:lnTo>
                  <a:lnTo>
                    <a:pt x="22" y="16"/>
                  </a:lnTo>
                  <a:lnTo>
                    <a:pt x="34" y="26"/>
                  </a:lnTo>
                  <a:lnTo>
                    <a:pt x="48" y="36"/>
                  </a:lnTo>
                  <a:lnTo>
                    <a:pt x="72" y="48"/>
                  </a:lnTo>
                  <a:lnTo>
                    <a:pt x="72" y="48"/>
                  </a:lnTo>
                  <a:lnTo>
                    <a:pt x="80" y="50"/>
                  </a:lnTo>
                  <a:lnTo>
                    <a:pt x="88" y="50"/>
                  </a:lnTo>
                  <a:lnTo>
                    <a:pt x="88"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28">
              <a:extLst>
                <a:ext uri="{FF2B5EF4-FFF2-40B4-BE49-F238E27FC236}">
                  <a16:creationId xmlns:a16="http://schemas.microsoft.com/office/drawing/2014/main" id="{DAD9D2D0-C6BB-FA96-3E1F-412BA5B18A6A}"/>
                </a:ext>
              </a:extLst>
            </p:cNvPr>
            <p:cNvSpPr>
              <a:spLocks/>
            </p:cNvSpPr>
            <p:nvPr/>
          </p:nvSpPr>
          <p:spPr bwMode="auto">
            <a:xfrm>
              <a:off x="1756594" y="6975499"/>
              <a:ext cx="133350" cy="282575"/>
            </a:xfrm>
            <a:custGeom>
              <a:avLst/>
              <a:gdLst>
                <a:gd name="T0" fmla="*/ 34 w 84"/>
                <a:gd name="T1" fmla="*/ 14 h 178"/>
                <a:gd name="T2" fmla="*/ 34 w 84"/>
                <a:gd name="T3" fmla="*/ 14 h 178"/>
                <a:gd name="T4" fmla="*/ 36 w 84"/>
                <a:gd name="T5" fmla="*/ 20 h 178"/>
                <a:gd name="T6" fmla="*/ 36 w 84"/>
                <a:gd name="T7" fmla="*/ 24 h 178"/>
                <a:gd name="T8" fmla="*/ 36 w 84"/>
                <a:gd name="T9" fmla="*/ 30 h 178"/>
                <a:gd name="T10" fmla="*/ 38 w 84"/>
                <a:gd name="T11" fmla="*/ 38 h 178"/>
                <a:gd name="T12" fmla="*/ 38 w 84"/>
                <a:gd name="T13" fmla="*/ 38 h 178"/>
                <a:gd name="T14" fmla="*/ 46 w 84"/>
                <a:gd name="T15" fmla="*/ 52 h 178"/>
                <a:gd name="T16" fmla="*/ 56 w 84"/>
                <a:gd name="T17" fmla="*/ 68 h 178"/>
                <a:gd name="T18" fmla="*/ 66 w 84"/>
                <a:gd name="T19" fmla="*/ 92 h 178"/>
                <a:gd name="T20" fmla="*/ 74 w 84"/>
                <a:gd name="T21" fmla="*/ 122 h 178"/>
                <a:gd name="T22" fmla="*/ 74 w 84"/>
                <a:gd name="T23" fmla="*/ 122 h 178"/>
                <a:gd name="T24" fmla="*/ 80 w 84"/>
                <a:gd name="T25" fmla="*/ 148 h 178"/>
                <a:gd name="T26" fmla="*/ 84 w 84"/>
                <a:gd name="T27" fmla="*/ 168 h 178"/>
                <a:gd name="T28" fmla="*/ 84 w 84"/>
                <a:gd name="T29" fmla="*/ 168 h 178"/>
                <a:gd name="T30" fmla="*/ 82 w 84"/>
                <a:gd name="T31" fmla="*/ 176 h 178"/>
                <a:gd name="T32" fmla="*/ 82 w 84"/>
                <a:gd name="T33" fmla="*/ 178 h 178"/>
                <a:gd name="T34" fmla="*/ 80 w 84"/>
                <a:gd name="T35" fmla="*/ 178 h 178"/>
                <a:gd name="T36" fmla="*/ 80 w 84"/>
                <a:gd name="T37" fmla="*/ 178 h 178"/>
                <a:gd name="T38" fmla="*/ 72 w 84"/>
                <a:gd name="T39" fmla="*/ 176 h 178"/>
                <a:gd name="T40" fmla="*/ 58 w 84"/>
                <a:gd name="T41" fmla="*/ 172 h 178"/>
                <a:gd name="T42" fmla="*/ 52 w 84"/>
                <a:gd name="T43" fmla="*/ 170 h 178"/>
                <a:gd name="T44" fmla="*/ 44 w 84"/>
                <a:gd name="T45" fmla="*/ 166 h 178"/>
                <a:gd name="T46" fmla="*/ 38 w 84"/>
                <a:gd name="T47" fmla="*/ 160 h 178"/>
                <a:gd name="T48" fmla="*/ 34 w 84"/>
                <a:gd name="T49" fmla="*/ 152 h 178"/>
                <a:gd name="T50" fmla="*/ 34 w 84"/>
                <a:gd name="T51" fmla="*/ 152 h 178"/>
                <a:gd name="T52" fmla="*/ 26 w 84"/>
                <a:gd name="T53" fmla="*/ 124 h 178"/>
                <a:gd name="T54" fmla="*/ 18 w 84"/>
                <a:gd name="T55" fmla="*/ 92 h 178"/>
                <a:gd name="T56" fmla="*/ 16 w 84"/>
                <a:gd name="T57" fmla="*/ 60 h 178"/>
                <a:gd name="T58" fmla="*/ 16 w 84"/>
                <a:gd name="T59" fmla="*/ 46 h 178"/>
                <a:gd name="T60" fmla="*/ 16 w 84"/>
                <a:gd name="T61" fmla="*/ 36 h 178"/>
                <a:gd name="T62" fmla="*/ 16 w 84"/>
                <a:gd name="T63" fmla="*/ 36 h 178"/>
                <a:gd name="T64" fmla="*/ 18 w 84"/>
                <a:gd name="T65" fmla="*/ 32 h 178"/>
                <a:gd name="T66" fmla="*/ 16 w 84"/>
                <a:gd name="T67" fmla="*/ 28 h 178"/>
                <a:gd name="T68" fmla="*/ 8 w 84"/>
                <a:gd name="T69" fmla="*/ 22 h 178"/>
                <a:gd name="T70" fmla="*/ 2 w 84"/>
                <a:gd name="T71" fmla="*/ 18 h 178"/>
                <a:gd name="T72" fmla="*/ 0 w 84"/>
                <a:gd name="T73" fmla="*/ 16 h 178"/>
                <a:gd name="T74" fmla="*/ 2 w 84"/>
                <a:gd name="T75" fmla="*/ 14 h 178"/>
                <a:gd name="T76" fmla="*/ 2 w 84"/>
                <a:gd name="T77" fmla="*/ 14 h 178"/>
                <a:gd name="T78" fmla="*/ 10 w 84"/>
                <a:gd name="T79" fmla="*/ 2 h 178"/>
                <a:gd name="T80" fmla="*/ 14 w 84"/>
                <a:gd name="T81" fmla="*/ 0 h 178"/>
                <a:gd name="T82" fmla="*/ 18 w 84"/>
                <a:gd name="T83" fmla="*/ 0 h 178"/>
                <a:gd name="T84" fmla="*/ 18 w 84"/>
                <a:gd name="T85" fmla="*/ 0 h 178"/>
                <a:gd name="T86" fmla="*/ 24 w 84"/>
                <a:gd name="T87" fmla="*/ 2 h 178"/>
                <a:gd name="T88" fmla="*/ 28 w 84"/>
                <a:gd name="T89" fmla="*/ 4 h 178"/>
                <a:gd name="T90" fmla="*/ 34 w 84"/>
                <a:gd name="T91" fmla="*/ 14 h 178"/>
                <a:gd name="T92" fmla="*/ 34 w 84"/>
                <a:gd name="T93" fmla="*/ 1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4" h="178">
                  <a:moveTo>
                    <a:pt x="34" y="14"/>
                  </a:moveTo>
                  <a:lnTo>
                    <a:pt x="34" y="14"/>
                  </a:lnTo>
                  <a:lnTo>
                    <a:pt x="36" y="20"/>
                  </a:lnTo>
                  <a:lnTo>
                    <a:pt x="36" y="24"/>
                  </a:lnTo>
                  <a:lnTo>
                    <a:pt x="36" y="30"/>
                  </a:lnTo>
                  <a:lnTo>
                    <a:pt x="38" y="38"/>
                  </a:lnTo>
                  <a:lnTo>
                    <a:pt x="38" y="38"/>
                  </a:lnTo>
                  <a:lnTo>
                    <a:pt x="46" y="52"/>
                  </a:lnTo>
                  <a:lnTo>
                    <a:pt x="56" y="68"/>
                  </a:lnTo>
                  <a:lnTo>
                    <a:pt x="66" y="92"/>
                  </a:lnTo>
                  <a:lnTo>
                    <a:pt x="74" y="122"/>
                  </a:lnTo>
                  <a:lnTo>
                    <a:pt x="74" y="122"/>
                  </a:lnTo>
                  <a:lnTo>
                    <a:pt x="80" y="148"/>
                  </a:lnTo>
                  <a:lnTo>
                    <a:pt x="84" y="168"/>
                  </a:lnTo>
                  <a:lnTo>
                    <a:pt x="84" y="168"/>
                  </a:lnTo>
                  <a:lnTo>
                    <a:pt x="82" y="176"/>
                  </a:lnTo>
                  <a:lnTo>
                    <a:pt x="82" y="178"/>
                  </a:lnTo>
                  <a:lnTo>
                    <a:pt x="80" y="178"/>
                  </a:lnTo>
                  <a:lnTo>
                    <a:pt x="80" y="178"/>
                  </a:lnTo>
                  <a:lnTo>
                    <a:pt x="72" y="176"/>
                  </a:lnTo>
                  <a:lnTo>
                    <a:pt x="58" y="172"/>
                  </a:lnTo>
                  <a:lnTo>
                    <a:pt x="52" y="170"/>
                  </a:lnTo>
                  <a:lnTo>
                    <a:pt x="44" y="166"/>
                  </a:lnTo>
                  <a:lnTo>
                    <a:pt x="38" y="160"/>
                  </a:lnTo>
                  <a:lnTo>
                    <a:pt x="34" y="152"/>
                  </a:lnTo>
                  <a:lnTo>
                    <a:pt x="34" y="152"/>
                  </a:lnTo>
                  <a:lnTo>
                    <a:pt x="26" y="124"/>
                  </a:lnTo>
                  <a:lnTo>
                    <a:pt x="18" y="92"/>
                  </a:lnTo>
                  <a:lnTo>
                    <a:pt x="16" y="60"/>
                  </a:lnTo>
                  <a:lnTo>
                    <a:pt x="16" y="46"/>
                  </a:lnTo>
                  <a:lnTo>
                    <a:pt x="16" y="36"/>
                  </a:lnTo>
                  <a:lnTo>
                    <a:pt x="16" y="36"/>
                  </a:lnTo>
                  <a:lnTo>
                    <a:pt x="18" y="32"/>
                  </a:lnTo>
                  <a:lnTo>
                    <a:pt x="16" y="28"/>
                  </a:lnTo>
                  <a:lnTo>
                    <a:pt x="8" y="22"/>
                  </a:lnTo>
                  <a:lnTo>
                    <a:pt x="2" y="18"/>
                  </a:lnTo>
                  <a:lnTo>
                    <a:pt x="0" y="16"/>
                  </a:lnTo>
                  <a:lnTo>
                    <a:pt x="2" y="14"/>
                  </a:lnTo>
                  <a:lnTo>
                    <a:pt x="2" y="14"/>
                  </a:lnTo>
                  <a:lnTo>
                    <a:pt x="10" y="2"/>
                  </a:lnTo>
                  <a:lnTo>
                    <a:pt x="14" y="0"/>
                  </a:lnTo>
                  <a:lnTo>
                    <a:pt x="18" y="0"/>
                  </a:lnTo>
                  <a:lnTo>
                    <a:pt x="18" y="0"/>
                  </a:lnTo>
                  <a:lnTo>
                    <a:pt x="24" y="2"/>
                  </a:lnTo>
                  <a:lnTo>
                    <a:pt x="28" y="4"/>
                  </a:lnTo>
                  <a:lnTo>
                    <a:pt x="34" y="14"/>
                  </a:lnTo>
                  <a:lnTo>
                    <a:pt x="34" y="14"/>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29">
              <a:extLst>
                <a:ext uri="{FF2B5EF4-FFF2-40B4-BE49-F238E27FC236}">
                  <a16:creationId xmlns:a16="http://schemas.microsoft.com/office/drawing/2014/main" id="{552C4D58-0D13-519B-D75C-66E54D36ABA9}"/>
                </a:ext>
              </a:extLst>
            </p:cNvPr>
            <p:cNvSpPr>
              <a:spLocks/>
            </p:cNvSpPr>
            <p:nvPr/>
          </p:nvSpPr>
          <p:spPr bwMode="auto">
            <a:xfrm>
              <a:off x="1639119" y="6899299"/>
              <a:ext cx="193675" cy="130175"/>
            </a:xfrm>
            <a:custGeom>
              <a:avLst/>
              <a:gdLst>
                <a:gd name="T0" fmla="*/ 0 w 122"/>
                <a:gd name="T1" fmla="*/ 4 h 82"/>
                <a:gd name="T2" fmla="*/ 2 w 122"/>
                <a:gd name="T3" fmla="*/ 0 h 82"/>
                <a:gd name="T4" fmla="*/ 58 w 122"/>
                <a:gd name="T5" fmla="*/ 74 h 82"/>
                <a:gd name="T6" fmla="*/ 88 w 122"/>
                <a:gd name="T7" fmla="*/ 46 h 82"/>
                <a:gd name="T8" fmla="*/ 114 w 122"/>
                <a:gd name="T9" fmla="*/ 48 h 82"/>
                <a:gd name="T10" fmla="*/ 102 w 122"/>
                <a:gd name="T11" fmla="*/ 20 h 82"/>
                <a:gd name="T12" fmla="*/ 106 w 122"/>
                <a:gd name="T13" fmla="*/ 18 h 82"/>
                <a:gd name="T14" fmla="*/ 122 w 122"/>
                <a:gd name="T15" fmla="*/ 54 h 82"/>
                <a:gd name="T16" fmla="*/ 90 w 122"/>
                <a:gd name="T17" fmla="*/ 50 h 82"/>
                <a:gd name="T18" fmla="*/ 58 w 122"/>
                <a:gd name="T19" fmla="*/ 82 h 82"/>
                <a:gd name="T20" fmla="*/ 0 w 122"/>
                <a:gd name="T21"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82">
                  <a:moveTo>
                    <a:pt x="0" y="4"/>
                  </a:moveTo>
                  <a:lnTo>
                    <a:pt x="2" y="0"/>
                  </a:lnTo>
                  <a:lnTo>
                    <a:pt x="58" y="74"/>
                  </a:lnTo>
                  <a:lnTo>
                    <a:pt x="88" y="46"/>
                  </a:lnTo>
                  <a:lnTo>
                    <a:pt x="114" y="48"/>
                  </a:lnTo>
                  <a:lnTo>
                    <a:pt x="102" y="20"/>
                  </a:lnTo>
                  <a:lnTo>
                    <a:pt x="106" y="18"/>
                  </a:lnTo>
                  <a:lnTo>
                    <a:pt x="122" y="54"/>
                  </a:lnTo>
                  <a:lnTo>
                    <a:pt x="90" y="50"/>
                  </a:lnTo>
                  <a:lnTo>
                    <a:pt x="58" y="82"/>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30">
              <a:extLst>
                <a:ext uri="{FF2B5EF4-FFF2-40B4-BE49-F238E27FC236}">
                  <a16:creationId xmlns:a16="http://schemas.microsoft.com/office/drawing/2014/main" id="{67470332-32B6-2686-83D7-565554CD1FCE}"/>
                </a:ext>
              </a:extLst>
            </p:cNvPr>
            <p:cNvSpPr>
              <a:spLocks/>
            </p:cNvSpPr>
            <p:nvPr/>
          </p:nvSpPr>
          <p:spPr bwMode="auto">
            <a:xfrm>
              <a:off x="1480369" y="7626374"/>
              <a:ext cx="76200" cy="73025"/>
            </a:xfrm>
            <a:custGeom>
              <a:avLst/>
              <a:gdLst>
                <a:gd name="T0" fmla="*/ 48 w 48"/>
                <a:gd name="T1" fmla="*/ 2 h 46"/>
                <a:gd name="T2" fmla="*/ 48 w 48"/>
                <a:gd name="T3" fmla="*/ 2 h 46"/>
                <a:gd name="T4" fmla="*/ 48 w 48"/>
                <a:gd name="T5" fmla="*/ 6 h 46"/>
                <a:gd name="T6" fmla="*/ 44 w 48"/>
                <a:gd name="T7" fmla="*/ 12 h 46"/>
                <a:gd name="T8" fmla="*/ 44 w 48"/>
                <a:gd name="T9" fmla="*/ 12 h 46"/>
                <a:gd name="T10" fmla="*/ 26 w 48"/>
                <a:gd name="T11" fmla="*/ 26 h 46"/>
                <a:gd name="T12" fmla="*/ 12 w 48"/>
                <a:gd name="T13" fmla="*/ 40 h 46"/>
                <a:gd name="T14" fmla="*/ 12 w 48"/>
                <a:gd name="T15" fmla="*/ 40 h 46"/>
                <a:gd name="T16" fmla="*/ 8 w 48"/>
                <a:gd name="T17" fmla="*/ 44 h 46"/>
                <a:gd name="T18" fmla="*/ 2 w 48"/>
                <a:gd name="T19" fmla="*/ 46 h 46"/>
                <a:gd name="T20" fmla="*/ 2 w 48"/>
                <a:gd name="T21" fmla="*/ 46 h 46"/>
                <a:gd name="T22" fmla="*/ 0 w 48"/>
                <a:gd name="T23" fmla="*/ 46 h 46"/>
                <a:gd name="T24" fmla="*/ 0 w 48"/>
                <a:gd name="T25" fmla="*/ 44 h 46"/>
                <a:gd name="T26" fmla="*/ 0 w 48"/>
                <a:gd name="T27" fmla="*/ 42 h 46"/>
                <a:gd name="T28" fmla="*/ 2 w 48"/>
                <a:gd name="T29" fmla="*/ 36 h 46"/>
                <a:gd name="T30" fmla="*/ 2 w 48"/>
                <a:gd name="T31" fmla="*/ 36 h 46"/>
                <a:gd name="T32" fmla="*/ 12 w 48"/>
                <a:gd name="T33" fmla="*/ 26 h 46"/>
                <a:gd name="T34" fmla="*/ 24 w 48"/>
                <a:gd name="T35" fmla="*/ 16 h 46"/>
                <a:gd name="T36" fmla="*/ 42 w 48"/>
                <a:gd name="T37" fmla="*/ 2 h 46"/>
                <a:gd name="T38" fmla="*/ 42 w 48"/>
                <a:gd name="T39" fmla="*/ 2 h 46"/>
                <a:gd name="T40" fmla="*/ 46 w 48"/>
                <a:gd name="T41" fmla="*/ 0 h 46"/>
                <a:gd name="T42" fmla="*/ 48 w 48"/>
                <a:gd name="T43" fmla="*/ 0 h 46"/>
                <a:gd name="T44" fmla="*/ 48 w 48"/>
                <a:gd name="T45" fmla="*/ 2 h 46"/>
                <a:gd name="T46" fmla="*/ 48 w 48"/>
                <a:gd name="T47"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46">
                  <a:moveTo>
                    <a:pt x="48" y="2"/>
                  </a:moveTo>
                  <a:lnTo>
                    <a:pt x="48" y="2"/>
                  </a:lnTo>
                  <a:lnTo>
                    <a:pt x="48" y="6"/>
                  </a:lnTo>
                  <a:lnTo>
                    <a:pt x="44" y="12"/>
                  </a:lnTo>
                  <a:lnTo>
                    <a:pt x="44" y="12"/>
                  </a:lnTo>
                  <a:lnTo>
                    <a:pt x="26" y="26"/>
                  </a:lnTo>
                  <a:lnTo>
                    <a:pt x="12" y="40"/>
                  </a:lnTo>
                  <a:lnTo>
                    <a:pt x="12" y="40"/>
                  </a:lnTo>
                  <a:lnTo>
                    <a:pt x="8" y="44"/>
                  </a:lnTo>
                  <a:lnTo>
                    <a:pt x="2" y="46"/>
                  </a:lnTo>
                  <a:lnTo>
                    <a:pt x="2" y="46"/>
                  </a:lnTo>
                  <a:lnTo>
                    <a:pt x="0" y="46"/>
                  </a:lnTo>
                  <a:lnTo>
                    <a:pt x="0" y="44"/>
                  </a:lnTo>
                  <a:lnTo>
                    <a:pt x="0" y="42"/>
                  </a:lnTo>
                  <a:lnTo>
                    <a:pt x="2" y="36"/>
                  </a:lnTo>
                  <a:lnTo>
                    <a:pt x="2" y="36"/>
                  </a:lnTo>
                  <a:lnTo>
                    <a:pt x="12" y="26"/>
                  </a:lnTo>
                  <a:lnTo>
                    <a:pt x="24" y="16"/>
                  </a:lnTo>
                  <a:lnTo>
                    <a:pt x="42" y="2"/>
                  </a:lnTo>
                  <a:lnTo>
                    <a:pt x="42" y="2"/>
                  </a:lnTo>
                  <a:lnTo>
                    <a:pt x="46" y="0"/>
                  </a:lnTo>
                  <a:lnTo>
                    <a:pt x="48" y="0"/>
                  </a:lnTo>
                  <a:lnTo>
                    <a:pt x="48" y="2"/>
                  </a:lnTo>
                  <a:lnTo>
                    <a:pt x="4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31">
              <a:extLst>
                <a:ext uri="{FF2B5EF4-FFF2-40B4-BE49-F238E27FC236}">
                  <a16:creationId xmlns:a16="http://schemas.microsoft.com/office/drawing/2014/main" id="{29738B94-9BA4-20EC-A454-6E7E1586041C}"/>
                </a:ext>
              </a:extLst>
            </p:cNvPr>
            <p:cNvSpPr>
              <a:spLocks/>
            </p:cNvSpPr>
            <p:nvPr/>
          </p:nvSpPr>
          <p:spPr bwMode="auto">
            <a:xfrm>
              <a:off x="1953444" y="7512074"/>
              <a:ext cx="63500" cy="63500"/>
            </a:xfrm>
            <a:custGeom>
              <a:avLst/>
              <a:gdLst>
                <a:gd name="T0" fmla="*/ 26 w 40"/>
                <a:gd name="T1" fmla="*/ 14 h 40"/>
                <a:gd name="T2" fmla="*/ 26 w 40"/>
                <a:gd name="T3" fmla="*/ 14 h 40"/>
                <a:gd name="T4" fmla="*/ 38 w 40"/>
                <a:gd name="T5" fmla="*/ 28 h 40"/>
                <a:gd name="T6" fmla="*/ 40 w 40"/>
                <a:gd name="T7" fmla="*/ 34 h 40"/>
                <a:gd name="T8" fmla="*/ 38 w 40"/>
                <a:gd name="T9" fmla="*/ 38 h 40"/>
                <a:gd name="T10" fmla="*/ 38 w 40"/>
                <a:gd name="T11" fmla="*/ 38 h 40"/>
                <a:gd name="T12" fmla="*/ 36 w 40"/>
                <a:gd name="T13" fmla="*/ 40 h 40"/>
                <a:gd name="T14" fmla="*/ 32 w 40"/>
                <a:gd name="T15" fmla="*/ 38 h 40"/>
                <a:gd name="T16" fmla="*/ 20 w 40"/>
                <a:gd name="T17" fmla="*/ 24 h 40"/>
                <a:gd name="T18" fmla="*/ 20 w 40"/>
                <a:gd name="T19" fmla="*/ 24 h 40"/>
                <a:gd name="T20" fmla="*/ 14 w 40"/>
                <a:gd name="T21" fmla="*/ 18 h 40"/>
                <a:gd name="T22" fmla="*/ 8 w 40"/>
                <a:gd name="T23" fmla="*/ 16 h 40"/>
                <a:gd name="T24" fmla="*/ 4 w 40"/>
                <a:gd name="T25" fmla="*/ 14 h 40"/>
                <a:gd name="T26" fmla="*/ 2 w 40"/>
                <a:gd name="T27" fmla="*/ 10 h 40"/>
                <a:gd name="T28" fmla="*/ 2 w 40"/>
                <a:gd name="T29" fmla="*/ 10 h 40"/>
                <a:gd name="T30" fmla="*/ 0 w 40"/>
                <a:gd name="T31" fmla="*/ 4 h 40"/>
                <a:gd name="T32" fmla="*/ 2 w 40"/>
                <a:gd name="T33" fmla="*/ 0 h 40"/>
                <a:gd name="T34" fmla="*/ 4 w 40"/>
                <a:gd name="T35" fmla="*/ 0 h 40"/>
                <a:gd name="T36" fmla="*/ 12 w 40"/>
                <a:gd name="T37" fmla="*/ 4 h 40"/>
                <a:gd name="T38" fmla="*/ 26 w 40"/>
                <a:gd name="T39" fmla="*/ 14 h 40"/>
                <a:gd name="T40" fmla="*/ 26 w 40"/>
                <a:gd name="T41"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14"/>
                  </a:moveTo>
                  <a:lnTo>
                    <a:pt x="26" y="14"/>
                  </a:lnTo>
                  <a:lnTo>
                    <a:pt x="38" y="28"/>
                  </a:lnTo>
                  <a:lnTo>
                    <a:pt x="40" y="34"/>
                  </a:lnTo>
                  <a:lnTo>
                    <a:pt x="38" y="38"/>
                  </a:lnTo>
                  <a:lnTo>
                    <a:pt x="38" y="38"/>
                  </a:lnTo>
                  <a:lnTo>
                    <a:pt x="36" y="40"/>
                  </a:lnTo>
                  <a:lnTo>
                    <a:pt x="32" y="38"/>
                  </a:lnTo>
                  <a:lnTo>
                    <a:pt x="20" y="24"/>
                  </a:lnTo>
                  <a:lnTo>
                    <a:pt x="20" y="24"/>
                  </a:lnTo>
                  <a:lnTo>
                    <a:pt x="14" y="18"/>
                  </a:lnTo>
                  <a:lnTo>
                    <a:pt x="8" y="16"/>
                  </a:lnTo>
                  <a:lnTo>
                    <a:pt x="4" y="14"/>
                  </a:lnTo>
                  <a:lnTo>
                    <a:pt x="2" y="10"/>
                  </a:lnTo>
                  <a:lnTo>
                    <a:pt x="2" y="10"/>
                  </a:lnTo>
                  <a:lnTo>
                    <a:pt x="0" y="4"/>
                  </a:lnTo>
                  <a:lnTo>
                    <a:pt x="2" y="0"/>
                  </a:lnTo>
                  <a:lnTo>
                    <a:pt x="4" y="0"/>
                  </a:lnTo>
                  <a:lnTo>
                    <a:pt x="12" y="4"/>
                  </a:lnTo>
                  <a:lnTo>
                    <a:pt x="26" y="14"/>
                  </a:lnTo>
                  <a:lnTo>
                    <a:pt x="2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080405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B832DD-CEDE-1ECD-B381-A0213A63CB98}"/>
              </a:ext>
            </a:extLst>
          </p:cNvPr>
          <p:cNvSpPr>
            <a:spLocks noGrp="1"/>
          </p:cNvSpPr>
          <p:nvPr>
            <p:ph type="title"/>
          </p:nvPr>
        </p:nvSpPr>
        <p:spPr/>
        <p:txBody>
          <a:bodyPr/>
          <a:lstStyle/>
          <a:p>
            <a:r>
              <a:rPr lang="it-IT" dirty="0"/>
              <a:t>Il cambiamento e le persone</a:t>
            </a:r>
          </a:p>
        </p:txBody>
      </p:sp>
      <p:sp>
        <p:nvSpPr>
          <p:cNvPr id="3" name="Segnaposto contenuto 2">
            <a:extLst>
              <a:ext uri="{FF2B5EF4-FFF2-40B4-BE49-F238E27FC236}">
                <a16:creationId xmlns:a16="http://schemas.microsoft.com/office/drawing/2014/main" id="{9B52F750-DEE9-29C3-C0AB-F7A9D5B7A7B2}"/>
              </a:ext>
            </a:extLst>
          </p:cNvPr>
          <p:cNvSpPr>
            <a:spLocks noGrp="1"/>
          </p:cNvSpPr>
          <p:nvPr>
            <p:ph idx="1"/>
          </p:nvPr>
        </p:nvSpPr>
        <p:spPr/>
        <p:txBody>
          <a:bodyPr/>
          <a:lstStyle/>
          <a:p>
            <a:pPr marL="0" lvl="0" indent="0" algn="just">
              <a:buClr>
                <a:srgbClr val="C00000"/>
              </a:buClr>
              <a:buNone/>
            </a:pPr>
            <a:r>
              <a:rPr lang="it-IT" sz="2000" dirty="0">
                <a:solidFill>
                  <a:prstClr val="black"/>
                </a:solidFill>
                <a:latin typeface="+mj-lt"/>
              </a:rPr>
              <a:t>In qualsiasi organizzazione (pubblica o privata) il cambiamento è fatto dalle persone: dalle persone che lavorano dentro l’organizzazione e dall’insieme degli attori che orientano i comportamenti delle organizzazioni (cittadini/clienti, fornitori/provider, partner pubblici/ privati, </a:t>
            </a:r>
            <a:r>
              <a:rPr lang="it-IT" sz="2000" dirty="0" err="1">
                <a:solidFill>
                  <a:prstClr val="black"/>
                </a:solidFill>
                <a:latin typeface="+mj-lt"/>
              </a:rPr>
              <a:t>etc</a:t>
            </a:r>
            <a:r>
              <a:rPr lang="it-IT" sz="2000" dirty="0">
                <a:solidFill>
                  <a:prstClr val="black"/>
                </a:solidFill>
                <a:latin typeface="+mj-lt"/>
              </a:rPr>
              <a:t>…): </a:t>
            </a:r>
          </a:p>
          <a:p>
            <a:pPr lvl="0" algn="just">
              <a:buClr>
                <a:srgbClr val="C00000"/>
              </a:buClr>
            </a:pPr>
            <a:endParaRPr lang="it-IT" sz="2000" b="1" dirty="0">
              <a:solidFill>
                <a:prstClr val="black"/>
              </a:solidFill>
              <a:latin typeface="+mj-lt"/>
            </a:endParaRPr>
          </a:p>
          <a:p>
            <a:pPr marL="342900" indent="-342900" algn="just">
              <a:lnSpc>
                <a:spcPct val="150000"/>
              </a:lnSpc>
              <a:buClr>
                <a:srgbClr val="387592"/>
              </a:buClr>
              <a:buFont typeface="Wingdings" panose="05000000000000000000" pitchFamily="2" charset="2"/>
              <a:buChar char="q"/>
            </a:pPr>
            <a:r>
              <a:rPr lang="it-IT" sz="2000" b="1" dirty="0">
                <a:solidFill>
                  <a:prstClr val="black"/>
                </a:solidFill>
                <a:latin typeface="+mj-lt"/>
              </a:rPr>
              <a:t>Le persone che operano dentro l’organizzazione guidano, partecipano e resistono al cambiamento</a:t>
            </a:r>
          </a:p>
          <a:p>
            <a:pPr marL="342900" indent="-342900" algn="just">
              <a:buClr>
                <a:srgbClr val="387592"/>
              </a:buClr>
              <a:buFont typeface="Wingdings" panose="05000000000000000000" pitchFamily="2" charset="2"/>
              <a:buChar char="q"/>
            </a:pPr>
            <a:r>
              <a:rPr lang="it-IT" sz="2000" b="1" dirty="0">
                <a:solidFill>
                  <a:prstClr val="black"/>
                </a:solidFill>
                <a:latin typeface="+mj-lt"/>
              </a:rPr>
              <a:t>Gli attori esterni accompagnano, favoriscono e orientano il cambiamento</a:t>
            </a:r>
          </a:p>
          <a:p>
            <a:pPr marL="342900" indent="-342900" algn="just">
              <a:buClr>
                <a:srgbClr val="387592"/>
              </a:buClr>
              <a:buFont typeface="Wingdings" panose="05000000000000000000" pitchFamily="2" charset="2"/>
              <a:buChar char="q"/>
            </a:pPr>
            <a:r>
              <a:rPr lang="it-IT" sz="2000" b="1" dirty="0">
                <a:solidFill>
                  <a:prstClr val="black"/>
                </a:solidFill>
                <a:latin typeface="+mj-lt"/>
              </a:rPr>
              <a:t>Le organizzazioni (che siano pubbliche o private) non cambiano </a:t>
            </a:r>
            <a:r>
              <a:rPr lang="it-IT" sz="2000" b="1" dirty="0" err="1">
                <a:solidFill>
                  <a:prstClr val="black"/>
                </a:solidFill>
                <a:latin typeface="+mj-lt"/>
              </a:rPr>
              <a:t>ope</a:t>
            </a:r>
            <a:r>
              <a:rPr lang="it-IT" sz="2000" b="1" dirty="0">
                <a:solidFill>
                  <a:prstClr val="black"/>
                </a:solidFill>
                <a:latin typeface="+mj-lt"/>
              </a:rPr>
              <a:t> legis</a:t>
            </a:r>
          </a:p>
          <a:p>
            <a:pPr marL="0" indent="0">
              <a:buNone/>
            </a:pPr>
            <a:endParaRPr lang="it-IT" sz="2000" dirty="0"/>
          </a:p>
        </p:txBody>
      </p:sp>
    </p:spTree>
    <p:extLst>
      <p:ext uri="{BB962C8B-B14F-4D97-AF65-F5344CB8AC3E}">
        <p14:creationId xmlns:p14="http://schemas.microsoft.com/office/powerpoint/2010/main" val="490438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E453DE-37BB-1320-259B-5DD595FC268D}"/>
              </a:ext>
            </a:extLst>
          </p:cNvPr>
          <p:cNvSpPr>
            <a:spLocks noGrp="1"/>
          </p:cNvSpPr>
          <p:nvPr>
            <p:ph type="title"/>
          </p:nvPr>
        </p:nvSpPr>
        <p:spPr/>
        <p:txBody>
          <a:bodyPr/>
          <a:lstStyle/>
          <a:p>
            <a:r>
              <a:rPr lang="it-IT" dirty="0"/>
              <a:t>Cosa sono oggi le amministrazioni pubbliche</a:t>
            </a:r>
          </a:p>
        </p:txBody>
      </p:sp>
      <p:pic>
        <p:nvPicPr>
          <p:cNvPr id="21" name="Immagine 20">
            <a:extLst>
              <a:ext uri="{FF2B5EF4-FFF2-40B4-BE49-F238E27FC236}">
                <a16:creationId xmlns:a16="http://schemas.microsoft.com/office/drawing/2014/main" id="{F20A6D03-3D99-2BCC-228E-A6A73C09EB3F}"/>
              </a:ext>
            </a:extLst>
          </p:cNvPr>
          <p:cNvPicPr>
            <a:picLocks noChangeAspect="1"/>
          </p:cNvPicPr>
          <p:nvPr/>
        </p:nvPicPr>
        <p:blipFill>
          <a:blip r:embed="rId2"/>
          <a:stretch>
            <a:fillRect/>
          </a:stretch>
        </p:blipFill>
        <p:spPr>
          <a:xfrm>
            <a:off x="6109269" y="2764980"/>
            <a:ext cx="2759369" cy="2787401"/>
          </a:xfrm>
          <a:prstGeom prst="rect">
            <a:avLst/>
          </a:prstGeom>
        </p:spPr>
      </p:pic>
      <p:sp>
        <p:nvSpPr>
          <p:cNvPr id="22" name="Rettangolo 21">
            <a:extLst>
              <a:ext uri="{FF2B5EF4-FFF2-40B4-BE49-F238E27FC236}">
                <a16:creationId xmlns:a16="http://schemas.microsoft.com/office/drawing/2014/main" id="{702A0907-6342-4ECD-693F-711C44CA775D}"/>
              </a:ext>
            </a:extLst>
          </p:cNvPr>
          <p:cNvSpPr/>
          <p:nvPr/>
        </p:nvSpPr>
        <p:spPr>
          <a:xfrm>
            <a:off x="6109268" y="1523903"/>
            <a:ext cx="2759370" cy="1131681"/>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latin typeface="Cambria" panose="02040503050406030204" pitchFamily="18" charset="0"/>
                <a:ea typeface="Cambria" panose="02040503050406030204" pitchFamily="18" charset="0"/>
              </a:rPr>
              <a:t>Dalla metafora del Castello di Kafka alla metafora del circolo di Cupertino</a:t>
            </a:r>
          </a:p>
        </p:txBody>
      </p:sp>
      <p:sp>
        <p:nvSpPr>
          <p:cNvPr id="23" name="Rettangolo con angoli arrotondati 22">
            <a:extLst>
              <a:ext uri="{FF2B5EF4-FFF2-40B4-BE49-F238E27FC236}">
                <a16:creationId xmlns:a16="http://schemas.microsoft.com/office/drawing/2014/main" id="{5D14EA4F-083A-A002-8B44-EEEDC0016720}"/>
              </a:ext>
            </a:extLst>
          </p:cNvPr>
          <p:cNvSpPr/>
          <p:nvPr/>
        </p:nvSpPr>
        <p:spPr>
          <a:xfrm>
            <a:off x="-18966" y="2950163"/>
            <a:ext cx="1602457" cy="1470106"/>
          </a:xfrm>
          <a:prstGeom prst="roundRect">
            <a:avLst>
              <a:gd name="adj" fmla="val 6004"/>
            </a:avLst>
          </a:prstGeom>
          <a:blipFill rotWithShape="1">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t="-8000" b="-8000"/>
            </a:stretch>
          </a:bli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it-IT"/>
          </a:p>
        </p:txBody>
      </p:sp>
      <p:sp>
        <p:nvSpPr>
          <p:cNvPr id="24" name="Figura a mano libera: forma 23">
            <a:extLst>
              <a:ext uri="{FF2B5EF4-FFF2-40B4-BE49-F238E27FC236}">
                <a16:creationId xmlns:a16="http://schemas.microsoft.com/office/drawing/2014/main" id="{40051A56-A0F0-59B4-58F3-10057526D4B2}"/>
              </a:ext>
            </a:extLst>
          </p:cNvPr>
          <p:cNvSpPr/>
          <p:nvPr/>
        </p:nvSpPr>
        <p:spPr>
          <a:xfrm>
            <a:off x="2578222" y="1481232"/>
            <a:ext cx="1340170" cy="684000"/>
          </a:xfrm>
          <a:custGeom>
            <a:avLst/>
            <a:gdLst>
              <a:gd name="connsiteX0" fmla="*/ 0 w 822976"/>
              <a:gd name="connsiteY0" fmla="*/ 411488 h 822976"/>
              <a:gd name="connsiteX1" fmla="*/ 411488 w 822976"/>
              <a:gd name="connsiteY1" fmla="*/ 0 h 822976"/>
              <a:gd name="connsiteX2" fmla="*/ 822976 w 822976"/>
              <a:gd name="connsiteY2" fmla="*/ 411488 h 822976"/>
              <a:gd name="connsiteX3" fmla="*/ 411488 w 822976"/>
              <a:gd name="connsiteY3" fmla="*/ 822976 h 822976"/>
              <a:gd name="connsiteX4" fmla="*/ 0 w 822976"/>
              <a:gd name="connsiteY4" fmla="*/ 411488 h 822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76" h="822976">
                <a:moveTo>
                  <a:pt x="0" y="411488"/>
                </a:moveTo>
                <a:cubicBezTo>
                  <a:pt x="0" y="184229"/>
                  <a:pt x="184229" y="0"/>
                  <a:pt x="411488" y="0"/>
                </a:cubicBezTo>
                <a:cubicBezTo>
                  <a:pt x="638747" y="0"/>
                  <a:pt x="822976" y="184229"/>
                  <a:pt x="822976" y="411488"/>
                </a:cubicBezTo>
                <a:cubicBezTo>
                  <a:pt x="822976" y="638747"/>
                  <a:pt x="638747" y="822976"/>
                  <a:pt x="411488" y="822976"/>
                </a:cubicBezTo>
                <a:cubicBezTo>
                  <a:pt x="184229" y="822976"/>
                  <a:pt x="0" y="638747"/>
                  <a:pt x="0" y="411488"/>
                </a:cubicBezTo>
                <a:close/>
              </a:path>
            </a:pathLst>
          </a:custGeom>
          <a:solidFill>
            <a:schemeClr val="accent2">
              <a:lumMod val="20000"/>
              <a:lumOff val="80000"/>
            </a:schemeClr>
          </a:solidFill>
          <a:ln>
            <a:solidFill>
              <a:schemeClr val="accent2">
                <a:lumMod val="50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6237" tIns="126237" rIns="126237" bIns="126237" numCol="1" spcCol="1270" anchor="ctr" anchorCtr="0">
            <a:noAutofit/>
          </a:bodyPr>
          <a:lstStyle/>
          <a:p>
            <a:pPr algn="ctr" defTabSz="400050">
              <a:lnSpc>
                <a:spcPct val="90000"/>
              </a:lnSpc>
              <a:spcBef>
                <a:spcPct val="0"/>
              </a:spcBef>
              <a:spcAft>
                <a:spcPct val="35000"/>
              </a:spcAft>
            </a:pPr>
            <a:r>
              <a:rPr lang="it-IT" sz="1050" b="1" dirty="0">
                <a:solidFill>
                  <a:srgbClr val="002C73"/>
                </a:solidFill>
                <a:latin typeface="Cambria" panose="02040503050406030204" pitchFamily="18" charset="0"/>
                <a:ea typeface="Cambria" panose="02040503050406030204" pitchFamily="18" charset="0"/>
              </a:rPr>
              <a:t>Elaborano norme e regole</a:t>
            </a:r>
          </a:p>
        </p:txBody>
      </p:sp>
      <p:sp>
        <p:nvSpPr>
          <p:cNvPr id="25" name="Figura a mano libera: forma 24">
            <a:extLst>
              <a:ext uri="{FF2B5EF4-FFF2-40B4-BE49-F238E27FC236}">
                <a16:creationId xmlns:a16="http://schemas.microsoft.com/office/drawing/2014/main" id="{F165E29F-BCBB-705A-F6DD-A3E44F219768}"/>
              </a:ext>
            </a:extLst>
          </p:cNvPr>
          <p:cNvSpPr/>
          <p:nvPr/>
        </p:nvSpPr>
        <p:spPr>
          <a:xfrm>
            <a:off x="2044286" y="1482641"/>
            <a:ext cx="1345603" cy="822976"/>
          </a:xfrm>
          <a:custGeom>
            <a:avLst/>
            <a:gdLst>
              <a:gd name="connsiteX0" fmla="*/ 0 w 1234465"/>
              <a:gd name="connsiteY0" fmla="*/ 0 h 822976"/>
              <a:gd name="connsiteX1" fmla="*/ 1234465 w 1234465"/>
              <a:gd name="connsiteY1" fmla="*/ 0 h 822976"/>
              <a:gd name="connsiteX2" fmla="*/ 1234465 w 1234465"/>
              <a:gd name="connsiteY2" fmla="*/ 822976 h 822976"/>
              <a:gd name="connsiteX3" fmla="*/ 0 w 1234465"/>
              <a:gd name="connsiteY3" fmla="*/ 822976 h 822976"/>
              <a:gd name="connsiteX4" fmla="*/ 0 w 1234465"/>
              <a:gd name="connsiteY4" fmla="*/ 0 h 822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4465" h="822976">
                <a:moveTo>
                  <a:pt x="0" y="0"/>
                </a:moveTo>
                <a:lnTo>
                  <a:pt x="1234465" y="0"/>
                </a:lnTo>
                <a:lnTo>
                  <a:pt x="1234465" y="822976"/>
                </a:lnTo>
                <a:lnTo>
                  <a:pt x="0" y="8229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28600" lvl="1" indent="-228600" defTabSz="1155700">
              <a:lnSpc>
                <a:spcPct val="90000"/>
              </a:lnSpc>
              <a:spcBef>
                <a:spcPct val="0"/>
              </a:spcBef>
              <a:spcAft>
                <a:spcPct val="15000"/>
              </a:spcAft>
              <a:buChar char="•"/>
            </a:pPr>
            <a:endParaRPr lang="it-IT" sz="2600" dirty="0"/>
          </a:p>
          <a:p>
            <a:pPr marL="228600" lvl="1" indent="-228600" defTabSz="1155700">
              <a:lnSpc>
                <a:spcPct val="90000"/>
              </a:lnSpc>
              <a:spcBef>
                <a:spcPct val="0"/>
              </a:spcBef>
              <a:spcAft>
                <a:spcPct val="15000"/>
              </a:spcAft>
              <a:buChar char="•"/>
            </a:pPr>
            <a:endParaRPr lang="it-IT" sz="2600" dirty="0"/>
          </a:p>
        </p:txBody>
      </p:sp>
      <p:sp>
        <p:nvSpPr>
          <p:cNvPr id="26" name="Figura a mano libera: forma 25">
            <a:extLst>
              <a:ext uri="{FF2B5EF4-FFF2-40B4-BE49-F238E27FC236}">
                <a16:creationId xmlns:a16="http://schemas.microsoft.com/office/drawing/2014/main" id="{D9FB803E-2D58-64D5-B09E-2A0C824558F2}"/>
              </a:ext>
            </a:extLst>
          </p:cNvPr>
          <p:cNvSpPr/>
          <p:nvPr/>
        </p:nvSpPr>
        <p:spPr>
          <a:xfrm>
            <a:off x="3565275" y="2223806"/>
            <a:ext cx="1340170" cy="684000"/>
          </a:xfrm>
          <a:custGeom>
            <a:avLst/>
            <a:gdLst>
              <a:gd name="connsiteX0" fmla="*/ 0 w 882063"/>
              <a:gd name="connsiteY0" fmla="*/ 441032 h 882063"/>
              <a:gd name="connsiteX1" fmla="*/ 441032 w 882063"/>
              <a:gd name="connsiteY1" fmla="*/ 0 h 882063"/>
              <a:gd name="connsiteX2" fmla="*/ 882064 w 882063"/>
              <a:gd name="connsiteY2" fmla="*/ 441032 h 882063"/>
              <a:gd name="connsiteX3" fmla="*/ 441032 w 882063"/>
              <a:gd name="connsiteY3" fmla="*/ 882064 h 882063"/>
              <a:gd name="connsiteX4" fmla="*/ 0 w 882063"/>
              <a:gd name="connsiteY4" fmla="*/ 441032 h 882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063" h="882063">
                <a:moveTo>
                  <a:pt x="0" y="441032"/>
                </a:moveTo>
                <a:cubicBezTo>
                  <a:pt x="0" y="197457"/>
                  <a:pt x="197457" y="0"/>
                  <a:pt x="441032" y="0"/>
                </a:cubicBezTo>
                <a:cubicBezTo>
                  <a:pt x="684607" y="0"/>
                  <a:pt x="882064" y="197457"/>
                  <a:pt x="882064" y="441032"/>
                </a:cubicBezTo>
                <a:cubicBezTo>
                  <a:pt x="882064" y="684607"/>
                  <a:pt x="684607" y="882064"/>
                  <a:pt x="441032" y="882064"/>
                </a:cubicBezTo>
                <a:cubicBezTo>
                  <a:pt x="197457" y="882064"/>
                  <a:pt x="0" y="684607"/>
                  <a:pt x="0" y="441032"/>
                </a:cubicBezTo>
                <a:close/>
              </a:path>
            </a:pathLst>
          </a:custGeom>
          <a:solidFill>
            <a:schemeClr val="accent4">
              <a:lumMod val="20000"/>
              <a:lumOff val="80000"/>
            </a:schemeClr>
          </a:solidFill>
          <a:ln>
            <a:solidFill>
              <a:schemeClr val="accent2">
                <a:lumMod val="50000"/>
              </a:schemeClr>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4890" tIns="134890" rIns="134890" bIns="134890" numCol="1" spcCol="1270" anchor="ctr" anchorCtr="0">
            <a:noAutofit/>
          </a:bodyPr>
          <a:lstStyle/>
          <a:p>
            <a:pPr algn="ctr" defTabSz="400050">
              <a:lnSpc>
                <a:spcPct val="90000"/>
              </a:lnSpc>
              <a:spcBef>
                <a:spcPct val="0"/>
              </a:spcBef>
              <a:spcAft>
                <a:spcPct val="35000"/>
              </a:spcAft>
            </a:pPr>
            <a:r>
              <a:rPr lang="it-IT" sz="1050" b="1" dirty="0">
                <a:solidFill>
                  <a:srgbClr val="002C73"/>
                </a:solidFill>
                <a:latin typeface="Cambria" panose="02040503050406030204" pitchFamily="18" charset="0"/>
                <a:ea typeface="Cambria" panose="02040503050406030204" pitchFamily="18" charset="0"/>
              </a:rPr>
              <a:t>Producono Piani e Programmi</a:t>
            </a:r>
          </a:p>
        </p:txBody>
      </p:sp>
      <p:sp>
        <p:nvSpPr>
          <p:cNvPr id="27" name="Figura a mano libera: forma 26">
            <a:extLst>
              <a:ext uri="{FF2B5EF4-FFF2-40B4-BE49-F238E27FC236}">
                <a16:creationId xmlns:a16="http://schemas.microsoft.com/office/drawing/2014/main" id="{28A62FFE-5171-1256-82D2-B82EBD97F360}"/>
              </a:ext>
            </a:extLst>
          </p:cNvPr>
          <p:cNvSpPr/>
          <p:nvPr/>
        </p:nvSpPr>
        <p:spPr>
          <a:xfrm>
            <a:off x="4167578" y="2966380"/>
            <a:ext cx="1340170" cy="684000"/>
          </a:xfrm>
          <a:custGeom>
            <a:avLst/>
            <a:gdLst>
              <a:gd name="connsiteX0" fmla="*/ 0 w 882063"/>
              <a:gd name="connsiteY0" fmla="*/ 441032 h 882063"/>
              <a:gd name="connsiteX1" fmla="*/ 441032 w 882063"/>
              <a:gd name="connsiteY1" fmla="*/ 0 h 882063"/>
              <a:gd name="connsiteX2" fmla="*/ 882064 w 882063"/>
              <a:gd name="connsiteY2" fmla="*/ 441032 h 882063"/>
              <a:gd name="connsiteX3" fmla="*/ 441032 w 882063"/>
              <a:gd name="connsiteY3" fmla="*/ 882064 h 882063"/>
              <a:gd name="connsiteX4" fmla="*/ 0 w 882063"/>
              <a:gd name="connsiteY4" fmla="*/ 441032 h 882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063" h="882063">
                <a:moveTo>
                  <a:pt x="0" y="441032"/>
                </a:moveTo>
                <a:cubicBezTo>
                  <a:pt x="0" y="197457"/>
                  <a:pt x="197457" y="0"/>
                  <a:pt x="441032" y="0"/>
                </a:cubicBezTo>
                <a:cubicBezTo>
                  <a:pt x="684607" y="0"/>
                  <a:pt x="882064" y="197457"/>
                  <a:pt x="882064" y="441032"/>
                </a:cubicBezTo>
                <a:cubicBezTo>
                  <a:pt x="882064" y="684607"/>
                  <a:pt x="684607" y="882064"/>
                  <a:pt x="441032" y="882064"/>
                </a:cubicBezTo>
                <a:cubicBezTo>
                  <a:pt x="197457" y="882064"/>
                  <a:pt x="0" y="684607"/>
                  <a:pt x="0" y="441032"/>
                </a:cubicBezTo>
                <a:close/>
              </a:path>
            </a:pathLst>
          </a:custGeom>
          <a:solidFill>
            <a:schemeClr val="accent6">
              <a:lumMod val="20000"/>
              <a:lumOff val="80000"/>
            </a:schemeClr>
          </a:solidFill>
          <a:ln>
            <a:solidFill>
              <a:schemeClr val="accent2">
                <a:lumMod val="50000"/>
              </a:schemeClr>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4890" tIns="134890" rIns="134890" bIns="134890" numCol="1" spcCol="1270" anchor="ctr" anchorCtr="0">
            <a:noAutofit/>
          </a:bodyPr>
          <a:lstStyle/>
          <a:p>
            <a:pPr algn="ctr" defTabSz="400050">
              <a:lnSpc>
                <a:spcPct val="90000"/>
              </a:lnSpc>
              <a:spcBef>
                <a:spcPct val="0"/>
              </a:spcBef>
              <a:spcAft>
                <a:spcPct val="35000"/>
              </a:spcAft>
            </a:pPr>
            <a:r>
              <a:rPr lang="it-IT" sz="1050" b="1" dirty="0">
                <a:solidFill>
                  <a:srgbClr val="002C73"/>
                </a:solidFill>
                <a:latin typeface="Cambria" panose="02040503050406030204" pitchFamily="18" charset="0"/>
                <a:ea typeface="Cambria" panose="02040503050406030204" pitchFamily="18" charset="0"/>
              </a:rPr>
              <a:t>Progettano azioni</a:t>
            </a:r>
          </a:p>
        </p:txBody>
      </p:sp>
      <p:sp>
        <p:nvSpPr>
          <p:cNvPr id="28" name="Figura a mano libera: forma 27">
            <a:extLst>
              <a:ext uri="{FF2B5EF4-FFF2-40B4-BE49-F238E27FC236}">
                <a16:creationId xmlns:a16="http://schemas.microsoft.com/office/drawing/2014/main" id="{483A5E39-B327-D1D3-08DA-66DA23918CE9}"/>
              </a:ext>
            </a:extLst>
          </p:cNvPr>
          <p:cNvSpPr/>
          <p:nvPr/>
        </p:nvSpPr>
        <p:spPr>
          <a:xfrm>
            <a:off x="4517220" y="3510891"/>
            <a:ext cx="1442212" cy="882063"/>
          </a:xfrm>
          <a:custGeom>
            <a:avLst/>
            <a:gdLst>
              <a:gd name="connsiteX0" fmla="*/ 0 w 1323095"/>
              <a:gd name="connsiteY0" fmla="*/ 0 h 882063"/>
              <a:gd name="connsiteX1" fmla="*/ 1323095 w 1323095"/>
              <a:gd name="connsiteY1" fmla="*/ 0 h 882063"/>
              <a:gd name="connsiteX2" fmla="*/ 1323095 w 1323095"/>
              <a:gd name="connsiteY2" fmla="*/ 882063 h 882063"/>
              <a:gd name="connsiteX3" fmla="*/ 0 w 1323095"/>
              <a:gd name="connsiteY3" fmla="*/ 882063 h 882063"/>
              <a:gd name="connsiteX4" fmla="*/ 0 w 1323095"/>
              <a:gd name="connsiteY4" fmla="*/ 0 h 882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095" h="882063">
                <a:moveTo>
                  <a:pt x="0" y="0"/>
                </a:moveTo>
                <a:lnTo>
                  <a:pt x="1323095" y="0"/>
                </a:lnTo>
                <a:lnTo>
                  <a:pt x="1323095" y="882063"/>
                </a:lnTo>
                <a:lnTo>
                  <a:pt x="0" y="8820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28600" lvl="1" indent="-228600" defTabSz="1155700">
              <a:lnSpc>
                <a:spcPct val="90000"/>
              </a:lnSpc>
              <a:spcBef>
                <a:spcPct val="0"/>
              </a:spcBef>
              <a:spcAft>
                <a:spcPct val="15000"/>
              </a:spcAft>
              <a:buChar char="•"/>
            </a:pPr>
            <a:endParaRPr lang="it-IT" sz="2600" dirty="0"/>
          </a:p>
          <a:p>
            <a:pPr marL="228600" lvl="1" indent="-228600" defTabSz="1155700">
              <a:lnSpc>
                <a:spcPct val="90000"/>
              </a:lnSpc>
              <a:spcBef>
                <a:spcPct val="0"/>
              </a:spcBef>
              <a:spcAft>
                <a:spcPct val="15000"/>
              </a:spcAft>
              <a:buChar char="•"/>
            </a:pPr>
            <a:endParaRPr lang="it-IT" sz="2600" dirty="0"/>
          </a:p>
        </p:txBody>
      </p:sp>
      <p:sp>
        <p:nvSpPr>
          <p:cNvPr id="29" name="Figura a mano libera: forma 28">
            <a:extLst>
              <a:ext uri="{FF2B5EF4-FFF2-40B4-BE49-F238E27FC236}">
                <a16:creationId xmlns:a16="http://schemas.microsoft.com/office/drawing/2014/main" id="{5CB1731E-28EA-7D49-C0C7-E50E03133F5A}"/>
              </a:ext>
            </a:extLst>
          </p:cNvPr>
          <p:cNvSpPr/>
          <p:nvPr/>
        </p:nvSpPr>
        <p:spPr>
          <a:xfrm>
            <a:off x="4167000" y="3708954"/>
            <a:ext cx="1340170" cy="684000"/>
          </a:xfrm>
          <a:custGeom>
            <a:avLst/>
            <a:gdLst>
              <a:gd name="connsiteX0" fmla="*/ 0 w 882063"/>
              <a:gd name="connsiteY0" fmla="*/ 441032 h 882063"/>
              <a:gd name="connsiteX1" fmla="*/ 441032 w 882063"/>
              <a:gd name="connsiteY1" fmla="*/ 0 h 882063"/>
              <a:gd name="connsiteX2" fmla="*/ 882064 w 882063"/>
              <a:gd name="connsiteY2" fmla="*/ 441032 h 882063"/>
              <a:gd name="connsiteX3" fmla="*/ 441032 w 882063"/>
              <a:gd name="connsiteY3" fmla="*/ 882064 h 882063"/>
              <a:gd name="connsiteX4" fmla="*/ 0 w 882063"/>
              <a:gd name="connsiteY4" fmla="*/ 441032 h 882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063" h="882063">
                <a:moveTo>
                  <a:pt x="0" y="441032"/>
                </a:moveTo>
                <a:cubicBezTo>
                  <a:pt x="0" y="197457"/>
                  <a:pt x="197457" y="0"/>
                  <a:pt x="441032" y="0"/>
                </a:cubicBezTo>
                <a:cubicBezTo>
                  <a:pt x="684607" y="0"/>
                  <a:pt x="882064" y="197457"/>
                  <a:pt x="882064" y="441032"/>
                </a:cubicBezTo>
                <a:cubicBezTo>
                  <a:pt x="882064" y="684607"/>
                  <a:pt x="684607" y="882064"/>
                  <a:pt x="441032" y="882064"/>
                </a:cubicBezTo>
                <a:cubicBezTo>
                  <a:pt x="197457" y="882064"/>
                  <a:pt x="0" y="684607"/>
                  <a:pt x="0" y="441032"/>
                </a:cubicBezTo>
                <a:close/>
              </a:path>
            </a:pathLst>
          </a:custGeom>
          <a:solidFill>
            <a:schemeClr val="accent5">
              <a:lumMod val="20000"/>
              <a:lumOff val="80000"/>
            </a:schemeClr>
          </a:solidFill>
          <a:ln>
            <a:solidFill>
              <a:schemeClr val="accent2">
                <a:lumMod val="50000"/>
              </a:schemeClr>
            </a:solid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34890" tIns="134890" rIns="134890" bIns="134890" numCol="1" spcCol="1270" anchor="ctr" anchorCtr="0">
            <a:noAutofit/>
          </a:bodyPr>
          <a:lstStyle/>
          <a:p>
            <a:pPr algn="ctr" defTabSz="400050">
              <a:lnSpc>
                <a:spcPct val="90000"/>
              </a:lnSpc>
              <a:spcBef>
                <a:spcPct val="0"/>
              </a:spcBef>
              <a:spcAft>
                <a:spcPct val="35000"/>
              </a:spcAft>
            </a:pPr>
            <a:r>
              <a:rPr lang="it-IT" sz="1050" b="1" dirty="0">
                <a:solidFill>
                  <a:srgbClr val="002C73"/>
                </a:solidFill>
                <a:latin typeface="Cambria" panose="02040503050406030204" pitchFamily="18" charset="0"/>
                <a:ea typeface="Cambria" panose="02040503050406030204" pitchFamily="18" charset="0"/>
              </a:rPr>
              <a:t>Governano reti</a:t>
            </a:r>
          </a:p>
        </p:txBody>
      </p:sp>
      <p:sp>
        <p:nvSpPr>
          <p:cNvPr id="30" name="Figura a mano libera: forma 29">
            <a:extLst>
              <a:ext uri="{FF2B5EF4-FFF2-40B4-BE49-F238E27FC236}">
                <a16:creationId xmlns:a16="http://schemas.microsoft.com/office/drawing/2014/main" id="{3F9F1CBC-3C20-8B95-41BE-7344376ECF05}"/>
              </a:ext>
            </a:extLst>
          </p:cNvPr>
          <p:cNvSpPr/>
          <p:nvPr/>
        </p:nvSpPr>
        <p:spPr>
          <a:xfrm>
            <a:off x="3565275" y="4451528"/>
            <a:ext cx="1340170" cy="684000"/>
          </a:xfrm>
          <a:custGeom>
            <a:avLst/>
            <a:gdLst>
              <a:gd name="connsiteX0" fmla="*/ 0 w 882063"/>
              <a:gd name="connsiteY0" fmla="*/ 441032 h 882063"/>
              <a:gd name="connsiteX1" fmla="*/ 441032 w 882063"/>
              <a:gd name="connsiteY1" fmla="*/ 0 h 882063"/>
              <a:gd name="connsiteX2" fmla="*/ 882064 w 882063"/>
              <a:gd name="connsiteY2" fmla="*/ 441032 h 882063"/>
              <a:gd name="connsiteX3" fmla="*/ 441032 w 882063"/>
              <a:gd name="connsiteY3" fmla="*/ 882064 h 882063"/>
              <a:gd name="connsiteX4" fmla="*/ 0 w 882063"/>
              <a:gd name="connsiteY4" fmla="*/ 441032 h 882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063" h="882063">
                <a:moveTo>
                  <a:pt x="0" y="441032"/>
                </a:moveTo>
                <a:cubicBezTo>
                  <a:pt x="0" y="197457"/>
                  <a:pt x="197457" y="0"/>
                  <a:pt x="441032" y="0"/>
                </a:cubicBezTo>
                <a:cubicBezTo>
                  <a:pt x="684607" y="0"/>
                  <a:pt x="882064" y="197457"/>
                  <a:pt x="882064" y="441032"/>
                </a:cubicBezTo>
                <a:cubicBezTo>
                  <a:pt x="882064" y="684607"/>
                  <a:pt x="684607" y="882064"/>
                  <a:pt x="441032" y="882064"/>
                </a:cubicBezTo>
                <a:cubicBezTo>
                  <a:pt x="197457" y="882064"/>
                  <a:pt x="0" y="684607"/>
                  <a:pt x="0" y="441032"/>
                </a:cubicBezTo>
                <a:close/>
              </a:path>
            </a:pathLst>
          </a:custGeom>
          <a:solidFill>
            <a:schemeClr val="bg1">
              <a:lumMod val="95000"/>
            </a:schemeClr>
          </a:solidFill>
          <a:ln>
            <a:solidFill>
              <a:schemeClr val="accent2">
                <a:lumMod val="50000"/>
              </a:schemeClr>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4890" tIns="134890" rIns="134890" bIns="134890" numCol="1" spcCol="1270" anchor="ctr" anchorCtr="0">
            <a:noAutofit/>
          </a:bodyPr>
          <a:lstStyle/>
          <a:p>
            <a:pPr algn="ctr" defTabSz="400050">
              <a:lnSpc>
                <a:spcPct val="90000"/>
              </a:lnSpc>
              <a:spcBef>
                <a:spcPct val="0"/>
              </a:spcBef>
              <a:spcAft>
                <a:spcPct val="35000"/>
              </a:spcAft>
            </a:pPr>
            <a:r>
              <a:rPr lang="it-IT" sz="1050" b="1" dirty="0">
                <a:solidFill>
                  <a:srgbClr val="002C73"/>
                </a:solidFill>
                <a:latin typeface="Cambria" panose="02040503050406030204" pitchFamily="18" charset="0"/>
                <a:ea typeface="Cambria" panose="02040503050406030204" pitchFamily="18" charset="0"/>
              </a:rPr>
              <a:t>Producono servizi</a:t>
            </a:r>
          </a:p>
        </p:txBody>
      </p:sp>
      <p:sp>
        <p:nvSpPr>
          <p:cNvPr id="31" name="Figura a mano libera: forma 30">
            <a:extLst>
              <a:ext uri="{FF2B5EF4-FFF2-40B4-BE49-F238E27FC236}">
                <a16:creationId xmlns:a16="http://schemas.microsoft.com/office/drawing/2014/main" id="{8B8EDD83-E7A9-E5DC-2811-E2198D5C0E39}"/>
              </a:ext>
            </a:extLst>
          </p:cNvPr>
          <p:cNvSpPr/>
          <p:nvPr/>
        </p:nvSpPr>
        <p:spPr>
          <a:xfrm>
            <a:off x="2578222" y="5194103"/>
            <a:ext cx="1340170" cy="684000"/>
          </a:xfrm>
          <a:custGeom>
            <a:avLst/>
            <a:gdLst>
              <a:gd name="connsiteX0" fmla="*/ 0 w 882063"/>
              <a:gd name="connsiteY0" fmla="*/ 441032 h 882063"/>
              <a:gd name="connsiteX1" fmla="*/ 441032 w 882063"/>
              <a:gd name="connsiteY1" fmla="*/ 0 h 882063"/>
              <a:gd name="connsiteX2" fmla="*/ 882064 w 882063"/>
              <a:gd name="connsiteY2" fmla="*/ 441032 h 882063"/>
              <a:gd name="connsiteX3" fmla="*/ 441032 w 882063"/>
              <a:gd name="connsiteY3" fmla="*/ 882064 h 882063"/>
              <a:gd name="connsiteX4" fmla="*/ 0 w 882063"/>
              <a:gd name="connsiteY4" fmla="*/ 441032 h 882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063" h="882063">
                <a:moveTo>
                  <a:pt x="0" y="441032"/>
                </a:moveTo>
                <a:cubicBezTo>
                  <a:pt x="0" y="197457"/>
                  <a:pt x="197457" y="0"/>
                  <a:pt x="441032" y="0"/>
                </a:cubicBezTo>
                <a:cubicBezTo>
                  <a:pt x="684607" y="0"/>
                  <a:pt x="882064" y="197457"/>
                  <a:pt x="882064" y="441032"/>
                </a:cubicBezTo>
                <a:cubicBezTo>
                  <a:pt x="882064" y="684607"/>
                  <a:pt x="684607" y="882064"/>
                  <a:pt x="441032" y="882064"/>
                </a:cubicBezTo>
                <a:cubicBezTo>
                  <a:pt x="197457" y="882064"/>
                  <a:pt x="0" y="684607"/>
                  <a:pt x="0" y="441032"/>
                </a:cubicBezTo>
                <a:close/>
              </a:path>
            </a:pathLst>
          </a:custGeom>
          <a:solidFill>
            <a:schemeClr val="bg1"/>
          </a:solidFill>
          <a:ln>
            <a:solidFill>
              <a:schemeClr val="accent2">
                <a:lumMod val="50000"/>
              </a:schemeClr>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4890" tIns="134890" rIns="134890" bIns="134890" numCol="1" spcCol="1270" anchor="ctr" anchorCtr="0">
            <a:noAutofit/>
          </a:bodyPr>
          <a:lstStyle/>
          <a:p>
            <a:pPr algn="ctr" defTabSz="400050">
              <a:lnSpc>
                <a:spcPct val="90000"/>
              </a:lnSpc>
              <a:spcBef>
                <a:spcPct val="0"/>
              </a:spcBef>
              <a:spcAft>
                <a:spcPct val="35000"/>
              </a:spcAft>
            </a:pPr>
            <a:r>
              <a:rPr lang="it-IT" sz="1050" b="1" dirty="0">
                <a:solidFill>
                  <a:srgbClr val="002C73"/>
                </a:solidFill>
                <a:latin typeface="Cambria" panose="02040503050406030204" pitchFamily="18" charset="0"/>
                <a:ea typeface="Cambria" panose="02040503050406030204" pitchFamily="18" charset="0"/>
              </a:rPr>
              <a:t>…</a:t>
            </a:r>
          </a:p>
        </p:txBody>
      </p:sp>
      <p:sp>
        <p:nvSpPr>
          <p:cNvPr id="32" name="Freccia a destra 31">
            <a:extLst>
              <a:ext uri="{FF2B5EF4-FFF2-40B4-BE49-F238E27FC236}">
                <a16:creationId xmlns:a16="http://schemas.microsoft.com/office/drawing/2014/main" id="{D533E42F-7AD5-B89D-2948-17B002FCF8A9}"/>
              </a:ext>
            </a:extLst>
          </p:cNvPr>
          <p:cNvSpPr/>
          <p:nvPr/>
        </p:nvSpPr>
        <p:spPr>
          <a:xfrm rot="20676190">
            <a:off x="1918802" y="2837058"/>
            <a:ext cx="1389517" cy="166520"/>
          </a:xfrm>
          <a:prstGeom prst="rightArrow">
            <a:avLst/>
          </a:prstGeom>
          <a:solidFill>
            <a:schemeClr val="accent2">
              <a:lumMod val="50000"/>
            </a:schemeClr>
          </a:solidFill>
          <a:ln w="9525">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Freccia a destra 32">
            <a:extLst>
              <a:ext uri="{FF2B5EF4-FFF2-40B4-BE49-F238E27FC236}">
                <a16:creationId xmlns:a16="http://schemas.microsoft.com/office/drawing/2014/main" id="{4054B95C-80C3-0DA9-4377-DA22CD9C6539}"/>
              </a:ext>
            </a:extLst>
          </p:cNvPr>
          <p:cNvSpPr/>
          <p:nvPr/>
        </p:nvSpPr>
        <p:spPr>
          <a:xfrm>
            <a:off x="1925128" y="3225120"/>
            <a:ext cx="1901172" cy="166520"/>
          </a:xfrm>
          <a:prstGeom prst="rightArrow">
            <a:avLst/>
          </a:prstGeom>
          <a:solidFill>
            <a:schemeClr val="accent2">
              <a:lumMod val="50000"/>
            </a:schemeClr>
          </a:solidFill>
          <a:ln w="9525">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Freccia a destra 33">
            <a:extLst>
              <a:ext uri="{FF2B5EF4-FFF2-40B4-BE49-F238E27FC236}">
                <a16:creationId xmlns:a16="http://schemas.microsoft.com/office/drawing/2014/main" id="{B8B470E7-259C-6BB3-E74A-39296F1B596F}"/>
              </a:ext>
            </a:extLst>
          </p:cNvPr>
          <p:cNvSpPr/>
          <p:nvPr/>
        </p:nvSpPr>
        <p:spPr>
          <a:xfrm rot="19257073">
            <a:off x="1769763" y="2515753"/>
            <a:ext cx="1028503" cy="166520"/>
          </a:xfrm>
          <a:prstGeom prst="rightArrow">
            <a:avLst/>
          </a:prstGeom>
          <a:solidFill>
            <a:schemeClr val="accent2">
              <a:lumMod val="50000"/>
            </a:schemeClr>
          </a:solidFill>
          <a:ln w="9525">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Freccia a destra 34">
            <a:extLst>
              <a:ext uri="{FF2B5EF4-FFF2-40B4-BE49-F238E27FC236}">
                <a16:creationId xmlns:a16="http://schemas.microsoft.com/office/drawing/2014/main" id="{2E7FE8C3-1625-8898-6EF2-88DD79E642C1}"/>
              </a:ext>
            </a:extLst>
          </p:cNvPr>
          <p:cNvSpPr/>
          <p:nvPr/>
        </p:nvSpPr>
        <p:spPr>
          <a:xfrm rot="2603508">
            <a:off x="1748635" y="4723479"/>
            <a:ext cx="1028503" cy="166520"/>
          </a:xfrm>
          <a:prstGeom prst="rightArrow">
            <a:avLst/>
          </a:prstGeom>
          <a:solidFill>
            <a:schemeClr val="accent2">
              <a:lumMod val="50000"/>
            </a:schemeClr>
          </a:solidFill>
          <a:ln w="9525">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Freccia a destra 35">
            <a:extLst>
              <a:ext uri="{FF2B5EF4-FFF2-40B4-BE49-F238E27FC236}">
                <a16:creationId xmlns:a16="http://schemas.microsoft.com/office/drawing/2014/main" id="{465B0A22-BD50-AF62-84A7-EC3CFA236A03}"/>
              </a:ext>
            </a:extLst>
          </p:cNvPr>
          <p:cNvSpPr/>
          <p:nvPr/>
        </p:nvSpPr>
        <p:spPr>
          <a:xfrm>
            <a:off x="1925128" y="3952724"/>
            <a:ext cx="1901172" cy="166520"/>
          </a:xfrm>
          <a:prstGeom prst="rightArrow">
            <a:avLst/>
          </a:prstGeom>
          <a:solidFill>
            <a:schemeClr val="accent2">
              <a:lumMod val="50000"/>
            </a:schemeClr>
          </a:solidFill>
          <a:ln w="9525">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Freccia a destra 36">
            <a:extLst>
              <a:ext uri="{FF2B5EF4-FFF2-40B4-BE49-F238E27FC236}">
                <a16:creationId xmlns:a16="http://schemas.microsoft.com/office/drawing/2014/main" id="{4EC46DAE-DF74-00F8-8F02-791E07D5E21F}"/>
              </a:ext>
            </a:extLst>
          </p:cNvPr>
          <p:cNvSpPr/>
          <p:nvPr/>
        </p:nvSpPr>
        <p:spPr>
          <a:xfrm rot="1198291">
            <a:off x="1909647" y="4390971"/>
            <a:ext cx="1389516" cy="166520"/>
          </a:xfrm>
          <a:prstGeom prst="rightArrow">
            <a:avLst/>
          </a:prstGeom>
          <a:solidFill>
            <a:schemeClr val="accent2">
              <a:lumMod val="50000"/>
            </a:schemeClr>
          </a:solidFill>
          <a:ln w="9525">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10032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14499C-7BCF-7EEA-186E-F1C838E1CB78}"/>
              </a:ext>
            </a:extLst>
          </p:cNvPr>
          <p:cNvSpPr>
            <a:spLocks noGrp="1"/>
          </p:cNvSpPr>
          <p:nvPr>
            <p:ph type="title"/>
          </p:nvPr>
        </p:nvSpPr>
        <p:spPr/>
        <p:txBody>
          <a:bodyPr/>
          <a:lstStyle/>
          <a:p>
            <a:r>
              <a:rPr lang="it-IT" dirty="0"/>
              <a:t>Knowledge </a:t>
            </a:r>
            <a:r>
              <a:rPr lang="it-IT" dirty="0" err="1"/>
              <a:t>organization</a:t>
            </a:r>
            <a:endParaRPr lang="it-IT" dirty="0"/>
          </a:p>
        </p:txBody>
      </p:sp>
      <p:sp>
        <p:nvSpPr>
          <p:cNvPr id="4" name="Segnaposto contenuto 2">
            <a:extLst>
              <a:ext uri="{FF2B5EF4-FFF2-40B4-BE49-F238E27FC236}">
                <a16:creationId xmlns:a16="http://schemas.microsoft.com/office/drawing/2014/main" id="{22FA8079-DAE0-8608-525A-60519EEBFD99}"/>
              </a:ext>
            </a:extLst>
          </p:cNvPr>
          <p:cNvSpPr txBox="1">
            <a:spLocks/>
          </p:cNvSpPr>
          <p:nvPr/>
        </p:nvSpPr>
        <p:spPr bwMode="auto">
          <a:xfrm>
            <a:off x="647092" y="1628800"/>
            <a:ext cx="7849815" cy="2822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just">
              <a:lnSpc>
                <a:spcPct val="150000"/>
              </a:lnSpc>
              <a:spcBef>
                <a:spcPts val="0"/>
              </a:spcBef>
            </a:pPr>
            <a:r>
              <a:rPr lang="it-IT" sz="1600" dirty="0">
                <a:ea typeface="Cambria" panose="02040503050406030204" pitchFamily="18" charset="0"/>
              </a:rPr>
              <a:t>Per knowledge </a:t>
            </a:r>
            <a:r>
              <a:rPr lang="it-IT" sz="1600" dirty="0" err="1">
                <a:ea typeface="Cambria" panose="02040503050406030204" pitchFamily="18" charset="0"/>
              </a:rPr>
              <a:t>organization</a:t>
            </a:r>
            <a:r>
              <a:rPr lang="it-IT" sz="1600" dirty="0">
                <a:ea typeface="Cambria" panose="02040503050406030204" pitchFamily="18" charset="0"/>
              </a:rPr>
              <a:t> intendiamo una </a:t>
            </a:r>
            <a:r>
              <a:rPr lang="it-IT" sz="1600" b="1" dirty="0">
                <a:ea typeface="Cambria" panose="02040503050406030204" pitchFamily="18" charset="0"/>
              </a:rPr>
              <a:t>organizzazione la cui finalità e il cui asset fondamentale è la produzione, capitalizzazione e diffusione della conoscenza</a:t>
            </a:r>
            <a:r>
              <a:rPr lang="it-IT" sz="1600" dirty="0">
                <a:ea typeface="Cambria" panose="02040503050406030204" pitchFamily="18" charset="0"/>
              </a:rPr>
              <a:t>.</a:t>
            </a:r>
          </a:p>
          <a:p>
            <a:pPr algn="just">
              <a:lnSpc>
                <a:spcPct val="150000"/>
              </a:lnSpc>
              <a:spcBef>
                <a:spcPts val="0"/>
              </a:spcBef>
            </a:pPr>
            <a:r>
              <a:rPr lang="it-IT" sz="1600" dirty="0">
                <a:ea typeface="Cambria" panose="02040503050406030204" pitchFamily="18" charset="0"/>
              </a:rPr>
              <a:t>In una knowledge </a:t>
            </a:r>
            <a:r>
              <a:rPr lang="it-IT" sz="1600" dirty="0" err="1">
                <a:ea typeface="Cambria" panose="02040503050406030204" pitchFamily="18" charset="0"/>
              </a:rPr>
              <a:t>organization</a:t>
            </a:r>
            <a:r>
              <a:rPr lang="it-IT" sz="1600" dirty="0">
                <a:ea typeface="Cambria" panose="02040503050406030204" pitchFamily="18" charset="0"/>
              </a:rPr>
              <a:t>, le competenze e la conoscenza sono:</a:t>
            </a:r>
          </a:p>
          <a:p>
            <a:pPr lvl="1" algn="just">
              <a:lnSpc>
                <a:spcPct val="150000"/>
              </a:lnSpc>
              <a:spcBef>
                <a:spcPts val="0"/>
              </a:spcBef>
              <a:buFont typeface="Wingdings" panose="05000000000000000000" pitchFamily="2" charset="2"/>
              <a:buChar char="ü"/>
            </a:pPr>
            <a:r>
              <a:rPr lang="it-IT" sz="1600" dirty="0">
                <a:ea typeface="Cambria" panose="02040503050406030204" pitchFamily="18" charset="0"/>
              </a:rPr>
              <a:t>il fattore di produzione più importante, </a:t>
            </a:r>
          </a:p>
          <a:p>
            <a:pPr lvl="1" algn="just">
              <a:lnSpc>
                <a:spcPct val="150000"/>
              </a:lnSpc>
              <a:spcBef>
                <a:spcPts val="0"/>
              </a:spcBef>
              <a:buFont typeface="Wingdings" panose="05000000000000000000" pitchFamily="2" charset="2"/>
              <a:buChar char="ü"/>
            </a:pPr>
            <a:r>
              <a:rPr lang="it-IT" sz="1600" dirty="0">
                <a:ea typeface="Cambria" panose="02040503050406030204" pitchFamily="18" charset="0"/>
              </a:rPr>
              <a:t>l’orizzonte e lo scopo dell’organizzazione,</a:t>
            </a:r>
          </a:p>
          <a:p>
            <a:pPr lvl="1" algn="just">
              <a:lnSpc>
                <a:spcPct val="150000"/>
              </a:lnSpc>
              <a:spcBef>
                <a:spcPts val="0"/>
              </a:spcBef>
              <a:buFont typeface="Wingdings" panose="05000000000000000000" pitchFamily="2" charset="2"/>
              <a:buChar char="ü"/>
            </a:pPr>
            <a:r>
              <a:rPr lang="it-IT" sz="1600" dirty="0">
                <a:ea typeface="Cambria" panose="02040503050406030204" pitchFamily="18" charset="0"/>
              </a:rPr>
              <a:t>il valore patrimoniale distintivo dell’istituzione,</a:t>
            </a:r>
          </a:p>
          <a:p>
            <a:pPr lvl="1" algn="just">
              <a:lnSpc>
                <a:spcPct val="150000"/>
              </a:lnSpc>
              <a:spcBef>
                <a:spcPts val="0"/>
              </a:spcBef>
              <a:buFont typeface="Wingdings" panose="05000000000000000000" pitchFamily="2" charset="2"/>
              <a:buChar char="ü"/>
            </a:pPr>
            <a:r>
              <a:rPr lang="it-IT" sz="1600" dirty="0">
                <a:ea typeface="Cambria" panose="02040503050406030204" pitchFamily="18" charset="0"/>
              </a:rPr>
              <a:t>l’infrastruttura socio-tecnica dell’organizzazione</a:t>
            </a:r>
          </a:p>
          <a:p>
            <a:pPr marL="0" indent="0" algn="ctr">
              <a:spcBef>
                <a:spcPts val="0"/>
              </a:spcBef>
              <a:buFont typeface="Arial" charset="0"/>
              <a:buNone/>
            </a:pPr>
            <a:endParaRPr lang="it-IT" sz="1600" b="1" dirty="0">
              <a:ea typeface="Cambria" panose="02040503050406030204" pitchFamily="18" charset="0"/>
            </a:endParaRPr>
          </a:p>
        </p:txBody>
      </p:sp>
      <p:sp>
        <p:nvSpPr>
          <p:cNvPr id="5" name="CasellaDiTesto 4">
            <a:extLst>
              <a:ext uri="{FF2B5EF4-FFF2-40B4-BE49-F238E27FC236}">
                <a16:creationId xmlns:a16="http://schemas.microsoft.com/office/drawing/2014/main" id="{3C62542E-F620-2B10-949F-B44DEEB4A0B0}"/>
              </a:ext>
            </a:extLst>
          </p:cNvPr>
          <p:cNvSpPr txBox="1"/>
          <p:nvPr/>
        </p:nvSpPr>
        <p:spPr>
          <a:xfrm>
            <a:off x="786694" y="4869160"/>
            <a:ext cx="7570609" cy="923330"/>
          </a:xfrm>
          <a:prstGeom prst="rect">
            <a:avLst/>
          </a:prstGeom>
          <a:noFill/>
        </p:spPr>
        <p:txBody>
          <a:bodyPr wrap="square">
            <a:spAutoFit/>
          </a:bodyPr>
          <a:lstStyle/>
          <a:p>
            <a:pPr marL="0" indent="0" algn="ctr">
              <a:lnSpc>
                <a:spcPct val="100000"/>
              </a:lnSpc>
              <a:spcBef>
                <a:spcPts val="0"/>
              </a:spcBef>
              <a:buNone/>
            </a:pPr>
            <a:r>
              <a:rPr lang="it-IT" sz="1800" b="1" dirty="0">
                <a:solidFill>
                  <a:srgbClr val="002C73"/>
                </a:solidFill>
                <a:latin typeface="+mn-lt"/>
                <a:ea typeface="Cambria" panose="02040503050406030204" pitchFamily="18" charset="0"/>
              </a:rPr>
              <a:t>Per questa ragione </a:t>
            </a:r>
            <a:r>
              <a:rPr lang="it-IT" sz="1800" b="1" u="sng" dirty="0">
                <a:solidFill>
                  <a:srgbClr val="002C73"/>
                </a:solidFill>
                <a:latin typeface="+mn-lt"/>
                <a:ea typeface="Cambria" panose="02040503050406030204" pitchFamily="18" charset="0"/>
              </a:rPr>
              <a:t>riconoscere, valorizzare e sviluppare</a:t>
            </a:r>
            <a:r>
              <a:rPr lang="it-IT" sz="1800" b="1" dirty="0">
                <a:solidFill>
                  <a:srgbClr val="002C73"/>
                </a:solidFill>
                <a:latin typeface="+mn-lt"/>
                <a:ea typeface="Cambria" panose="02040503050406030204" pitchFamily="18" charset="0"/>
              </a:rPr>
              <a:t> e le competenze costituisce una sfida di modernità e competitività di queste organizzazioni</a:t>
            </a:r>
          </a:p>
        </p:txBody>
      </p:sp>
    </p:spTree>
    <p:extLst>
      <p:ext uri="{BB962C8B-B14F-4D97-AF65-F5344CB8AC3E}">
        <p14:creationId xmlns:p14="http://schemas.microsoft.com/office/powerpoint/2010/main" val="976749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5">
            <a:extLst>
              <a:ext uri="{FF2B5EF4-FFF2-40B4-BE49-F238E27FC236}">
                <a16:creationId xmlns:a16="http://schemas.microsoft.com/office/drawing/2014/main" id="{BF490F66-31C7-036B-A6E8-6C2861913504}"/>
              </a:ext>
            </a:extLst>
          </p:cNvPr>
          <p:cNvSpPr txBox="1">
            <a:spLocks/>
          </p:cNvSpPr>
          <p:nvPr/>
        </p:nvSpPr>
        <p:spPr>
          <a:xfrm>
            <a:off x="0" y="2777108"/>
            <a:ext cx="8229600" cy="1303784"/>
          </a:xfrm>
          <a:prstGeom prst="rect">
            <a:avLst/>
          </a:prstGeom>
          <a:solidFill>
            <a:srgbClr val="D30E27"/>
          </a:solidFill>
        </p:spPr>
        <p:txBody>
          <a:bodyPr vert="horz" lIns="91440" tIns="45720" rIns="91440" bIns="45720" rtlCol="0" anchor="ctr">
            <a:normAutofit/>
          </a:bodyPr>
          <a:lstStyle>
            <a:lvl1pPr algn="l" rtl="0" eaLnBrk="1" fontAlgn="base" hangingPunct="1">
              <a:spcBef>
                <a:spcPct val="0"/>
              </a:spcBef>
              <a:spcAft>
                <a:spcPct val="0"/>
              </a:spcAft>
              <a:defRPr sz="2400" b="1"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r>
              <a:rPr lang="it-IT" dirty="0">
                <a:solidFill>
                  <a:schemeClr val="bg1"/>
                </a:solidFill>
              </a:rPr>
              <a:t>Le persone e le competenze nella PA di oggi</a:t>
            </a:r>
          </a:p>
        </p:txBody>
      </p:sp>
    </p:spTree>
    <p:extLst>
      <p:ext uri="{BB962C8B-B14F-4D97-AF65-F5344CB8AC3E}">
        <p14:creationId xmlns:p14="http://schemas.microsoft.com/office/powerpoint/2010/main" val="3311668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BC0E1E-2D52-E6D0-CCA3-C3E71975866B}"/>
              </a:ext>
            </a:extLst>
          </p:cNvPr>
          <p:cNvSpPr>
            <a:spLocks noGrp="1"/>
          </p:cNvSpPr>
          <p:nvPr>
            <p:ph type="title"/>
          </p:nvPr>
        </p:nvSpPr>
        <p:spPr/>
        <p:txBody>
          <a:bodyPr>
            <a:normAutofit fontScale="90000"/>
          </a:bodyPr>
          <a:lstStyle/>
          <a:p>
            <a:r>
              <a:rPr lang="it-IT" dirty="0"/>
              <a:t>Nuove sfide per le amministrazioni pubbliche richiedono nuove professioni e nuove competenze</a:t>
            </a:r>
          </a:p>
        </p:txBody>
      </p:sp>
      <p:sp>
        <p:nvSpPr>
          <p:cNvPr id="3" name="Segnaposto contenuto 2">
            <a:extLst>
              <a:ext uri="{FF2B5EF4-FFF2-40B4-BE49-F238E27FC236}">
                <a16:creationId xmlns:a16="http://schemas.microsoft.com/office/drawing/2014/main" id="{72125B85-03C1-9C09-EF05-699503D3B23F}"/>
              </a:ext>
            </a:extLst>
          </p:cNvPr>
          <p:cNvSpPr>
            <a:spLocks noGrp="1"/>
          </p:cNvSpPr>
          <p:nvPr>
            <p:ph idx="1"/>
          </p:nvPr>
        </p:nvSpPr>
        <p:spPr>
          <a:xfrm>
            <a:off x="457200" y="1340768"/>
            <a:ext cx="3970784" cy="4824535"/>
          </a:xfrm>
        </p:spPr>
        <p:txBody>
          <a:bodyPr/>
          <a:lstStyle/>
          <a:p>
            <a:r>
              <a:rPr lang="it-IT" sz="2000" dirty="0"/>
              <a:t>“</a:t>
            </a:r>
            <a:r>
              <a:rPr lang="it-IT" sz="2000" i="1" dirty="0"/>
              <a:t>Sulle persone si gioca il successo non solo del PNRR, ma di qualsiasi politica pubblica indirizzata a cittadini e imprese. Il miglioramento dei percorsi di selezione e reclutamento è un passo importante per acquisire le migliori competenze ed è determinante ai fini della formazione, della crescita e della valorizzazione del capitale umano”</a:t>
            </a:r>
          </a:p>
          <a:p>
            <a:endParaRPr lang="it-IT" sz="2000" dirty="0"/>
          </a:p>
          <a:p>
            <a:endParaRPr lang="it-IT" sz="2000" dirty="0"/>
          </a:p>
        </p:txBody>
      </p:sp>
      <p:pic>
        <p:nvPicPr>
          <p:cNvPr id="4" name="Elemento grafico 3" descr="Ostacolo con riempimento a tinta unita">
            <a:extLst>
              <a:ext uri="{FF2B5EF4-FFF2-40B4-BE49-F238E27FC236}">
                <a16:creationId xmlns:a16="http://schemas.microsoft.com/office/drawing/2014/main" id="{93910A86-143E-770D-41C6-40AF3E91BB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48064" y="2132856"/>
            <a:ext cx="3424556" cy="3424556"/>
          </a:xfrm>
          <a:prstGeom prst="rect">
            <a:avLst/>
          </a:prstGeom>
        </p:spPr>
      </p:pic>
    </p:spTree>
    <p:extLst>
      <p:ext uri="{BB962C8B-B14F-4D97-AF65-F5344CB8AC3E}">
        <p14:creationId xmlns:p14="http://schemas.microsoft.com/office/powerpoint/2010/main" val="3266365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CEAE2D-AE21-0540-14E4-CC44F250F357}"/>
              </a:ext>
            </a:extLst>
          </p:cNvPr>
          <p:cNvSpPr>
            <a:spLocks noGrp="1"/>
          </p:cNvSpPr>
          <p:nvPr>
            <p:ph type="title"/>
          </p:nvPr>
        </p:nvSpPr>
        <p:spPr/>
        <p:txBody>
          <a:bodyPr/>
          <a:lstStyle/>
          <a:p>
            <a:r>
              <a:rPr lang="it-IT" dirty="0"/>
              <a:t>La centralità delle persone nella Pubblica Amministrazione</a:t>
            </a:r>
          </a:p>
        </p:txBody>
      </p:sp>
      <p:sp>
        <p:nvSpPr>
          <p:cNvPr id="3" name="Segnaposto contenuto 2">
            <a:extLst>
              <a:ext uri="{FF2B5EF4-FFF2-40B4-BE49-F238E27FC236}">
                <a16:creationId xmlns:a16="http://schemas.microsoft.com/office/drawing/2014/main" id="{69C61A12-5B7C-F369-1282-4F5EA99441AE}"/>
              </a:ext>
            </a:extLst>
          </p:cNvPr>
          <p:cNvSpPr>
            <a:spLocks noGrp="1"/>
          </p:cNvSpPr>
          <p:nvPr>
            <p:ph idx="1"/>
          </p:nvPr>
        </p:nvSpPr>
        <p:spPr/>
        <p:txBody>
          <a:bodyPr/>
          <a:lstStyle/>
          <a:p>
            <a:pPr marL="0" indent="0">
              <a:buNone/>
            </a:pPr>
            <a:r>
              <a:rPr lang="it-IT" sz="1800" dirty="0"/>
              <a:t>Le persone rappresentano </a:t>
            </a:r>
            <a:r>
              <a:rPr lang="it-IT" sz="1800" b="1" dirty="0"/>
              <a:t>il più importante capitale di conoscenza e di competenze </a:t>
            </a:r>
            <a:r>
              <a:rPr lang="it-IT" sz="1800" dirty="0"/>
              <a:t>in possesso delle pubbliche amministrazioni. </a:t>
            </a:r>
          </a:p>
          <a:p>
            <a:pPr marL="0" indent="0">
              <a:buNone/>
            </a:pPr>
            <a:r>
              <a:rPr lang="it-IT" sz="1800" dirty="0"/>
              <a:t>Le competenze rappresentano la leva principale per la valorizzazione e lo sviluppo delle persone, per attuare anche nelle amministrazioni pubbliche il principio della «persona giusta, al posto giusto», da applicare durante tutte le fasi del ciclo di vita del personale: dalla assunzione, alla allocazione organizzativa, alla mobilità verticale ed orizzontale, allo sviluppo di carriera. </a:t>
            </a:r>
          </a:p>
          <a:p>
            <a:pPr marL="0" indent="0">
              <a:buNone/>
            </a:pPr>
            <a:r>
              <a:rPr lang="it-IT" sz="1800" dirty="0"/>
              <a:t>Il successo di queste sfide richiedono alcune pre-condizioni:</a:t>
            </a:r>
          </a:p>
          <a:p>
            <a:r>
              <a:rPr lang="it-IT" sz="1800" b="1" dirty="0"/>
              <a:t>modelli di gestione del personale, da gestione giuridica-amministrativa a management delle risorse umane, che poggi su una visione integrata e strategica di valorizzazione ed innovazione del personale, basata sulle competenze</a:t>
            </a:r>
            <a:r>
              <a:rPr lang="it-IT" sz="1800" dirty="0"/>
              <a:t>;</a:t>
            </a:r>
          </a:p>
          <a:p>
            <a:r>
              <a:rPr lang="it-IT" sz="1800" b="1" dirty="0"/>
              <a:t>dirigenti del personale, come manager delle risorse umane sia nella gestione del ciclo di vita del personale e sia  nella ricerca delle migliori professionalità per ricoprire posti strategici</a:t>
            </a:r>
            <a:r>
              <a:rPr lang="it-IT" sz="1800" dirty="0"/>
              <a:t>.</a:t>
            </a:r>
          </a:p>
          <a:p>
            <a:endParaRPr lang="it-IT" sz="1800" dirty="0"/>
          </a:p>
          <a:p>
            <a:endParaRPr lang="it-IT" sz="1800" dirty="0"/>
          </a:p>
        </p:txBody>
      </p:sp>
    </p:spTree>
    <p:extLst>
      <p:ext uri="{BB962C8B-B14F-4D97-AF65-F5344CB8AC3E}">
        <p14:creationId xmlns:p14="http://schemas.microsoft.com/office/powerpoint/2010/main" val="1164764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A87F31-F198-7AC1-54B0-8FBF2230B9F3}"/>
              </a:ext>
            </a:extLst>
          </p:cNvPr>
          <p:cNvSpPr>
            <a:spLocks noGrp="1"/>
          </p:cNvSpPr>
          <p:nvPr>
            <p:ph type="title"/>
          </p:nvPr>
        </p:nvSpPr>
        <p:spPr/>
        <p:txBody>
          <a:bodyPr/>
          <a:lstStyle/>
          <a:p>
            <a:r>
              <a:rPr lang="it-IT" dirty="0"/>
              <a:t>La centralità delle competenze</a:t>
            </a:r>
          </a:p>
        </p:txBody>
      </p:sp>
      <p:sp>
        <p:nvSpPr>
          <p:cNvPr id="4" name="Segnaposto contenuto 2">
            <a:extLst>
              <a:ext uri="{FF2B5EF4-FFF2-40B4-BE49-F238E27FC236}">
                <a16:creationId xmlns:a16="http://schemas.microsoft.com/office/drawing/2014/main" id="{E6EB6980-04D5-C08D-0E45-2A24131174DA}"/>
              </a:ext>
            </a:extLst>
          </p:cNvPr>
          <p:cNvSpPr txBox="1">
            <a:spLocks noGrp="1"/>
          </p:cNvSpPr>
          <p:nvPr>
            <p:ph idx="1"/>
          </p:nvPr>
        </p:nvSpPr>
        <p:spPr>
          <a:xfrm>
            <a:off x="457200" y="1341438"/>
            <a:ext cx="8229600" cy="48244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it-IT" sz="1800" dirty="0">
                <a:latin typeface="+mj-lt"/>
              </a:rPr>
              <a:t>Questa transizione complessa si fonda sulla centralità delle competenze.</a:t>
            </a:r>
          </a:p>
          <a:p>
            <a:pPr lvl="1" algn="just">
              <a:lnSpc>
                <a:spcPct val="150000"/>
              </a:lnSpc>
              <a:buClr>
                <a:srgbClr val="387592"/>
              </a:buClr>
              <a:buFont typeface="Wingdings" panose="05000000000000000000" pitchFamily="2" charset="2"/>
              <a:buChar char="q"/>
            </a:pPr>
            <a:r>
              <a:rPr lang="it-IT" sz="1800" dirty="0">
                <a:latin typeface="+mj-lt"/>
              </a:rPr>
              <a:t> Le competenze sono lo strumento chiave per produrre, sviluppare e competere nella economia della conoscenza</a:t>
            </a:r>
          </a:p>
          <a:p>
            <a:pPr lvl="1" algn="just">
              <a:lnSpc>
                <a:spcPct val="150000"/>
              </a:lnSpc>
              <a:buClr>
                <a:srgbClr val="387592"/>
              </a:buClr>
              <a:buFont typeface="Wingdings" panose="05000000000000000000" pitchFamily="2" charset="2"/>
              <a:buChar char="q"/>
            </a:pPr>
            <a:r>
              <a:rPr lang="it-IT" sz="1800" dirty="0">
                <a:latin typeface="+mj-lt"/>
              </a:rPr>
              <a:t> Le competenze che ciascun individuo detiene, sono portate dentro le organizzazioni e ne rappresentano un valore aggiunto </a:t>
            </a:r>
          </a:p>
          <a:p>
            <a:pPr lvl="1" algn="just">
              <a:lnSpc>
                <a:spcPct val="150000"/>
              </a:lnSpc>
              <a:buClr>
                <a:srgbClr val="387592"/>
              </a:buClr>
              <a:buFont typeface="Wingdings" panose="05000000000000000000" pitchFamily="2" charset="2"/>
              <a:buChar char="q"/>
            </a:pPr>
            <a:r>
              <a:rPr lang="it-IT" sz="1800" dirty="0">
                <a:latin typeface="+mj-lt"/>
              </a:rPr>
              <a:t> Le competenze che le organizzazioni stesse sviluppano dentro ai processi produttivi e che trasformano prodotti e servizi</a:t>
            </a:r>
          </a:p>
          <a:p>
            <a:pPr lvl="1" algn="just">
              <a:lnSpc>
                <a:spcPct val="150000"/>
              </a:lnSpc>
              <a:buClr>
                <a:srgbClr val="387592"/>
              </a:buClr>
              <a:buFont typeface="Wingdings" panose="05000000000000000000" pitchFamily="2" charset="2"/>
              <a:buChar char="q"/>
            </a:pPr>
            <a:r>
              <a:rPr lang="it-IT" sz="1800" dirty="0">
                <a:latin typeface="+mj-lt"/>
              </a:rPr>
              <a:t> Le competenze che sottendono e sviluppano relazioni</a:t>
            </a:r>
          </a:p>
          <a:p>
            <a:pPr lvl="1" algn="just">
              <a:lnSpc>
                <a:spcPct val="150000"/>
              </a:lnSpc>
              <a:buClr>
                <a:srgbClr val="387592"/>
              </a:buClr>
              <a:buFont typeface="Wingdings" panose="05000000000000000000" pitchFamily="2" charset="2"/>
              <a:buChar char="q"/>
            </a:pPr>
            <a:r>
              <a:rPr lang="it-IT" sz="1800" dirty="0">
                <a:latin typeface="+mj-lt"/>
              </a:rPr>
              <a:t> Le competenze rendono oggettivamente confrontabili le persone e permettono di adottare politiche di gestione delle risorse umane (mobilità, reclutamento, sviluppo di carriera..)</a:t>
            </a:r>
          </a:p>
          <a:p>
            <a:pPr lvl="1" algn="just">
              <a:lnSpc>
                <a:spcPct val="150000"/>
              </a:lnSpc>
              <a:buFont typeface="Wingdings" panose="05000000000000000000" pitchFamily="2" charset="2"/>
              <a:buChar char="q"/>
            </a:pPr>
            <a:endParaRPr lang="it-IT" sz="1800" dirty="0"/>
          </a:p>
        </p:txBody>
      </p:sp>
    </p:spTree>
    <p:extLst>
      <p:ext uri="{BB962C8B-B14F-4D97-AF65-F5344CB8AC3E}">
        <p14:creationId xmlns:p14="http://schemas.microsoft.com/office/powerpoint/2010/main" val="3110496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F1DACA-742A-BE20-A5D3-265AF1FE57A4}"/>
              </a:ext>
            </a:extLst>
          </p:cNvPr>
          <p:cNvSpPr>
            <a:spLocks noGrp="1"/>
          </p:cNvSpPr>
          <p:nvPr>
            <p:ph type="title"/>
          </p:nvPr>
        </p:nvSpPr>
        <p:spPr/>
        <p:txBody>
          <a:bodyPr/>
          <a:lstStyle/>
          <a:p>
            <a:r>
              <a:rPr lang="it-IT" dirty="0"/>
              <a:t>A che punto siamo oggi nelle PA</a:t>
            </a:r>
          </a:p>
        </p:txBody>
      </p:sp>
      <p:sp>
        <p:nvSpPr>
          <p:cNvPr id="3" name="Segnaposto contenuto 2">
            <a:extLst>
              <a:ext uri="{FF2B5EF4-FFF2-40B4-BE49-F238E27FC236}">
                <a16:creationId xmlns:a16="http://schemas.microsoft.com/office/drawing/2014/main" id="{6E40A3E9-9BE8-B669-5138-C0F4A9A1DA4E}"/>
              </a:ext>
            </a:extLst>
          </p:cNvPr>
          <p:cNvSpPr>
            <a:spLocks noGrp="1"/>
          </p:cNvSpPr>
          <p:nvPr>
            <p:ph idx="1"/>
          </p:nvPr>
        </p:nvSpPr>
        <p:spPr/>
        <p:txBody>
          <a:bodyPr/>
          <a:lstStyle/>
          <a:p>
            <a:pPr algn="just">
              <a:lnSpc>
                <a:spcPct val="150000"/>
              </a:lnSpc>
              <a:buClr>
                <a:srgbClr val="387592"/>
              </a:buClr>
            </a:pPr>
            <a:r>
              <a:rPr lang="it-IT" sz="1600" dirty="0">
                <a:latin typeface="+mj-lt"/>
              </a:rPr>
              <a:t>I sistemi di classificazione contrattuali del lavoro pubblico possiedono informazioni e conoscenze parziali sulle professioni e i ruoli presenti nelle varie articolazioni</a:t>
            </a:r>
          </a:p>
          <a:p>
            <a:pPr algn="just">
              <a:lnSpc>
                <a:spcPct val="150000"/>
              </a:lnSpc>
              <a:buClr>
                <a:srgbClr val="387592"/>
              </a:buClr>
            </a:pPr>
            <a:r>
              <a:rPr lang="it-IT" sz="1600" dirty="0">
                <a:latin typeface="+mj-lt"/>
              </a:rPr>
              <a:t>In molti casi i sistemi di classificazione prescindono dal prevedere - rispetto ai  ruoli professionali - l’insieme delle competenze possedute/agite  ( cosa significa istruttore tecnico?)</a:t>
            </a:r>
          </a:p>
          <a:p>
            <a:pPr algn="just">
              <a:lnSpc>
                <a:spcPct val="150000"/>
              </a:lnSpc>
              <a:buClr>
                <a:srgbClr val="387592"/>
              </a:buClr>
            </a:pPr>
            <a:r>
              <a:rPr lang="it-IT" sz="1600" dirty="0">
                <a:latin typeface="+mj-lt"/>
              </a:rPr>
              <a:t>Il piano dei Fabbisogni triennali spesso è un documento che prevede logiche di riproposizione dell’esistente (logica di sostituzione «uno ad uno»), senza nessun respiro strategico</a:t>
            </a:r>
          </a:p>
          <a:p>
            <a:pPr algn="just">
              <a:lnSpc>
                <a:spcPct val="150000"/>
              </a:lnSpc>
              <a:buClr>
                <a:srgbClr val="387592"/>
              </a:buClr>
            </a:pPr>
            <a:r>
              <a:rPr lang="it-IT" sz="1600" dirty="0">
                <a:latin typeface="+mj-lt"/>
              </a:rPr>
              <a:t>I sistemi di gestione (ad esempio, reclutamento, determinazione del fabbisogno formativo, valutazione…), in linea con tendenze internazionali PA e settore privato, richiedono una evoluzione verso modelli più avanzati basati sulle competenze professionali</a:t>
            </a:r>
            <a:endParaRPr lang="it-IT" sz="1600" b="1" dirty="0">
              <a:latin typeface="+mj-lt"/>
            </a:endParaRPr>
          </a:p>
          <a:p>
            <a:pPr algn="just">
              <a:lnSpc>
                <a:spcPct val="150000"/>
              </a:lnSpc>
            </a:pPr>
            <a:endParaRPr lang="it-IT" sz="1600" dirty="0"/>
          </a:p>
          <a:p>
            <a:endParaRPr lang="it-IT" sz="1600" dirty="0"/>
          </a:p>
        </p:txBody>
      </p:sp>
    </p:spTree>
    <p:extLst>
      <p:ext uri="{BB962C8B-B14F-4D97-AF65-F5344CB8AC3E}">
        <p14:creationId xmlns:p14="http://schemas.microsoft.com/office/powerpoint/2010/main" val="2828491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379E4E-DDEE-FC22-B005-292D3E8BFB7A}"/>
              </a:ext>
            </a:extLst>
          </p:cNvPr>
          <p:cNvSpPr>
            <a:spLocks noGrp="1"/>
          </p:cNvSpPr>
          <p:nvPr>
            <p:ph type="title"/>
          </p:nvPr>
        </p:nvSpPr>
        <p:spPr/>
        <p:txBody>
          <a:bodyPr/>
          <a:lstStyle/>
          <a:p>
            <a:r>
              <a:rPr lang="it-IT" dirty="0"/>
              <a:t>Cosa prevedere il PNRR</a:t>
            </a:r>
          </a:p>
        </p:txBody>
      </p:sp>
      <p:sp>
        <p:nvSpPr>
          <p:cNvPr id="4" name="CasellaDiTesto 3">
            <a:extLst>
              <a:ext uri="{FF2B5EF4-FFF2-40B4-BE49-F238E27FC236}">
                <a16:creationId xmlns:a16="http://schemas.microsoft.com/office/drawing/2014/main" id="{247386A3-1D33-CED3-1C17-4E93A2FDEAEF}"/>
              </a:ext>
            </a:extLst>
          </p:cNvPr>
          <p:cNvSpPr txBox="1"/>
          <p:nvPr/>
        </p:nvSpPr>
        <p:spPr>
          <a:xfrm>
            <a:off x="725470" y="1196752"/>
            <a:ext cx="7880151" cy="2008242"/>
          </a:xfrm>
          <a:prstGeom prst="rect">
            <a:avLst/>
          </a:prstGeom>
          <a:noFill/>
        </p:spPr>
        <p:txBody>
          <a:bodyPr wrap="square" lIns="68580" tIns="34290" rIns="68580" bIns="34290" rtlCol="0" anchor="t">
            <a:spAutoFit/>
          </a:bodyPr>
          <a:lstStyle/>
          <a:p>
            <a:pPr algn="just"/>
            <a:r>
              <a:rPr lang="it-IT" dirty="0">
                <a:latin typeface="+mj-lt"/>
              </a:rPr>
              <a:t>Nel PNRR vengono tracciate le linee della </a:t>
            </a:r>
            <a:r>
              <a:rPr lang="it-IT" b="1" dirty="0">
                <a:latin typeface="+mj-lt"/>
              </a:rPr>
              <a:t>riforma delle carriere e del mercato del lavoro </a:t>
            </a:r>
            <a:r>
              <a:rPr lang="it-IT" dirty="0">
                <a:latin typeface="+mj-lt"/>
              </a:rPr>
              <a:t>della pubblica amministrazione in </a:t>
            </a:r>
            <a:r>
              <a:rPr lang="it-IT" b="1" dirty="0">
                <a:latin typeface="+mj-lt"/>
              </a:rPr>
              <a:t>5 step</a:t>
            </a:r>
            <a:r>
              <a:rPr lang="it-IT" dirty="0">
                <a:latin typeface="+mj-lt"/>
              </a:rPr>
              <a:t>:</a:t>
            </a:r>
          </a:p>
          <a:p>
            <a:pPr algn="just"/>
            <a:endParaRPr lang="it-IT" dirty="0"/>
          </a:p>
          <a:p>
            <a:pPr marL="214313" indent="-214313" algn="just">
              <a:buFontTx/>
              <a:buChar char="-"/>
            </a:pPr>
            <a:endParaRPr lang="it-IT" dirty="0">
              <a:highlight>
                <a:srgbClr val="FFFF00"/>
              </a:highlight>
            </a:endParaRPr>
          </a:p>
          <a:p>
            <a:pPr marL="214313" indent="-214313" algn="just">
              <a:buFont typeface="Wingdings" panose="05000000000000000000" pitchFamily="2" charset="2"/>
              <a:buChar char="ü"/>
            </a:pPr>
            <a:endParaRPr lang="it-IT" dirty="0"/>
          </a:p>
          <a:p>
            <a:pPr marL="214313" indent="-214313" algn="just">
              <a:buFont typeface="Wingdings" panose="05000000000000000000" pitchFamily="2" charset="2"/>
              <a:buChar char="ü"/>
            </a:pPr>
            <a:endParaRPr lang="it-IT" dirty="0"/>
          </a:p>
          <a:p>
            <a:pPr marL="214313" indent="-214313" algn="just">
              <a:buFont typeface="Wingdings" panose="05000000000000000000" pitchFamily="2" charset="2"/>
              <a:buChar char="ü"/>
            </a:pPr>
            <a:endParaRPr lang="it-IT" dirty="0"/>
          </a:p>
        </p:txBody>
      </p:sp>
      <p:graphicFrame>
        <p:nvGraphicFramePr>
          <p:cNvPr id="5" name="Diagramma 4">
            <a:extLst>
              <a:ext uri="{FF2B5EF4-FFF2-40B4-BE49-F238E27FC236}">
                <a16:creationId xmlns:a16="http://schemas.microsoft.com/office/drawing/2014/main" id="{022CE088-4A40-9697-D4D3-1964F6F3A44C}"/>
              </a:ext>
            </a:extLst>
          </p:cNvPr>
          <p:cNvGraphicFramePr/>
          <p:nvPr>
            <p:extLst>
              <p:ext uri="{D42A27DB-BD31-4B8C-83A1-F6EECF244321}">
                <p14:modId xmlns:p14="http://schemas.microsoft.com/office/powerpoint/2010/main" val="1330397028"/>
              </p:ext>
            </p:extLst>
          </p:nvPr>
        </p:nvGraphicFramePr>
        <p:xfrm>
          <a:off x="436011" y="1846195"/>
          <a:ext cx="7700933" cy="3593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sellaDiTesto 5">
            <a:extLst>
              <a:ext uri="{FF2B5EF4-FFF2-40B4-BE49-F238E27FC236}">
                <a16:creationId xmlns:a16="http://schemas.microsoft.com/office/drawing/2014/main" id="{1703185A-9A15-4EE7-3465-D9DCE366C6A8}"/>
              </a:ext>
            </a:extLst>
          </p:cNvPr>
          <p:cNvSpPr txBox="1"/>
          <p:nvPr/>
        </p:nvSpPr>
        <p:spPr>
          <a:xfrm>
            <a:off x="4860033" y="5661248"/>
            <a:ext cx="4104456" cy="1061829"/>
          </a:xfrm>
          <a:prstGeom prst="rect">
            <a:avLst/>
          </a:prstGeom>
          <a:solidFill>
            <a:schemeClr val="tx2">
              <a:lumMod val="20000"/>
              <a:lumOff val="80000"/>
            </a:schemeClr>
          </a:solidFill>
        </p:spPr>
        <p:txBody>
          <a:bodyPr wrap="square">
            <a:spAutoFit/>
          </a:bodyPr>
          <a:lstStyle/>
          <a:p>
            <a:pPr marL="214313" indent="-214313">
              <a:buFont typeface="Wingdings" panose="05000000000000000000" pitchFamily="2" charset="2"/>
              <a:buChar char="ü"/>
            </a:pPr>
            <a:r>
              <a:rPr lang="it-IT" sz="1050" b="1" dirty="0"/>
              <a:t>lavoro pubblico attraente per i giovani talenti</a:t>
            </a:r>
          </a:p>
          <a:p>
            <a:pPr marL="214313" indent="-214313">
              <a:buFont typeface="Wingdings" panose="05000000000000000000" pitchFamily="2" charset="2"/>
              <a:buChar char="ü"/>
            </a:pPr>
            <a:r>
              <a:rPr lang="it-IT" sz="1050" b="1" dirty="0"/>
              <a:t>sistemi di valutazione delle performance orientati verso la creazione del valore pubblico e verso il miglioramento dell’organizzazione </a:t>
            </a:r>
          </a:p>
          <a:p>
            <a:pPr marL="214313" indent="-214313">
              <a:buFont typeface="Wingdings" panose="05000000000000000000" pitchFamily="2" charset="2"/>
              <a:buChar char="ü"/>
            </a:pPr>
            <a:r>
              <a:rPr lang="it-IT" sz="1050" b="1" dirty="0"/>
              <a:t>percorsi di carriera definiti ed illimpiditi </a:t>
            </a:r>
          </a:p>
          <a:p>
            <a:pPr marL="214313" indent="-214313">
              <a:buFont typeface="Wingdings" panose="05000000000000000000" pitchFamily="2" charset="2"/>
              <a:buChar char="ü"/>
            </a:pPr>
            <a:r>
              <a:rPr lang="it-IT" sz="1050" b="1" dirty="0"/>
              <a:t>mobilità a garanzia di capitale umano di eccellenza </a:t>
            </a:r>
          </a:p>
        </p:txBody>
      </p:sp>
      <p:pic>
        <p:nvPicPr>
          <p:cNvPr id="7" name="Elemento grafico 6" descr="Tiro a segno con riempimento a tinta unita">
            <a:extLst>
              <a:ext uri="{FF2B5EF4-FFF2-40B4-BE49-F238E27FC236}">
                <a16:creationId xmlns:a16="http://schemas.microsoft.com/office/drawing/2014/main" id="{4E208D76-F729-26A2-6BA9-0E54E756482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74233" y="5849262"/>
            <a:ext cx="685800" cy="685800"/>
          </a:xfrm>
          <a:prstGeom prst="rect">
            <a:avLst/>
          </a:prstGeom>
        </p:spPr>
      </p:pic>
    </p:spTree>
    <p:extLst>
      <p:ext uri="{BB962C8B-B14F-4D97-AF65-F5344CB8AC3E}">
        <p14:creationId xmlns:p14="http://schemas.microsoft.com/office/powerpoint/2010/main" val="4243087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5">
            <a:extLst>
              <a:ext uri="{FF2B5EF4-FFF2-40B4-BE49-F238E27FC236}">
                <a16:creationId xmlns:a16="http://schemas.microsoft.com/office/drawing/2014/main" id="{514B8FA0-A0DD-D0B2-0988-9418FD90F525}"/>
              </a:ext>
            </a:extLst>
          </p:cNvPr>
          <p:cNvSpPr txBox="1">
            <a:spLocks/>
          </p:cNvSpPr>
          <p:nvPr/>
        </p:nvSpPr>
        <p:spPr>
          <a:xfrm>
            <a:off x="0" y="2777108"/>
            <a:ext cx="8229600" cy="1303784"/>
          </a:xfrm>
          <a:prstGeom prst="rect">
            <a:avLst/>
          </a:prstGeom>
          <a:solidFill>
            <a:srgbClr val="D30E27"/>
          </a:solidFill>
        </p:spPr>
        <p:txBody>
          <a:bodyPr vert="horz" lIns="91440" tIns="45720" rIns="91440" bIns="45720" rtlCol="0" anchor="ctr">
            <a:normAutofit/>
          </a:bodyPr>
          <a:lstStyle>
            <a:lvl1pPr algn="l" rtl="0" eaLnBrk="1" fontAlgn="base" hangingPunct="1">
              <a:spcBef>
                <a:spcPct val="0"/>
              </a:spcBef>
              <a:spcAft>
                <a:spcPct val="0"/>
              </a:spcAft>
              <a:defRPr sz="2400" b="1"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r>
              <a:rPr lang="it-IT" dirty="0">
                <a:solidFill>
                  <a:schemeClr val="bg1"/>
                </a:solidFill>
              </a:rPr>
              <a:t>Modelli e strumenti per la gestione delle Risorse Umane nelle PA</a:t>
            </a:r>
          </a:p>
        </p:txBody>
      </p:sp>
    </p:spTree>
    <p:extLst>
      <p:ext uri="{BB962C8B-B14F-4D97-AF65-F5344CB8AC3E}">
        <p14:creationId xmlns:p14="http://schemas.microsoft.com/office/powerpoint/2010/main" val="3455797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DD08C9-5503-A6D7-077A-442F742E85EA}"/>
              </a:ext>
            </a:extLst>
          </p:cNvPr>
          <p:cNvSpPr>
            <a:spLocks noGrp="1"/>
          </p:cNvSpPr>
          <p:nvPr>
            <p:ph type="title"/>
          </p:nvPr>
        </p:nvSpPr>
        <p:spPr>
          <a:xfrm>
            <a:off x="457200" y="350189"/>
            <a:ext cx="8229600" cy="591344"/>
          </a:xfrm>
        </p:spPr>
        <p:txBody>
          <a:bodyPr anchor="ctr">
            <a:normAutofit/>
          </a:bodyPr>
          <a:lstStyle/>
          <a:p>
            <a:r>
              <a:rPr lang="it-IT" dirty="0"/>
              <a:t>Il sistema di gestione delle Risorse Umane</a:t>
            </a:r>
          </a:p>
        </p:txBody>
      </p:sp>
      <p:pic>
        <p:nvPicPr>
          <p:cNvPr id="5" name="Segnaposto contenuto 4" descr="Immagine che contiene testo, schermata, Carattere&#10;&#10;Descrizione generata automaticamente">
            <a:extLst>
              <a:ext uri="{FF2B5EF4-FFF2-40B4-BE49-F238E27FC236}">
                <a16:creationId xmlns:a16="http://schemas.microsoft.com/office/drawing/2014/main" id="{6E3ADDF1-1F29-8702-C612-D3EFBF001D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29366"/>
            <a:ext cx="8229600" cy="3847338"/>
          </a:xfrm>
          <a:noFill/>
        </p:spPr>
      </p:pic>
    </p:spTree>
    <p:extLst>
      <p:ext uri="{BB962C8B-B14F-4D97-AF65-F5344CB8AC3E}">
        <p14:creationId xmlns:p14="http://schemas.microsoft.com/office/powerpoint/2010/main" val="1038851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249BC1-891F-C79E-92C0-FC902FA817E9}"/>
              </a:ext>
            </a:extLst>
          </p:cNvPr>
          <p:cNvSpPr>
            <a:spLocks noGrp="1"/>
          </p:cNvSpPr>
          <p:nvPr>
            <p:ph type="title"/>
          </p:nvPr>
        </p:nvSpPr>
        <p:spPr/>
        <p:txBody>
          <a:bodyPr/>
          <a:lstStyle/>
          <a:p>
            <a:r>
              <a:rPr lang="it-IT" dirty="0"/>
              <a:t>Le persone e l’organizzazione</a:t>
            </a:r>
          </a:p>
        </p:txBody>
      </p:sp>
      <p:sp>
        <p:nvSpPr>
          <p:cNvPr id="3" name="Segnaposto contenuto 2">
            <a:extLst>
              <a:ext uri="{FF2B5EF4-FFF2-40B4-BE49-F238E27FC236}">
                <a16:creationId xmlns:a16="http://schemas.microsoft.com/office/drawing/2014/main" id="{753855EB-2910-8C5B-96E8-2078BB06B7D8}"/>
              </a:ext>
            </a:extLst>
          </p:cNvPr>
          <p:cNvSpPr>
            <a:spLocks noGrp="1"/>
          </p:cNvSpPr>
          <p:nvPr>
            <p:ph idx="1"/>
          </p:nvPr>
        </p:nvSpPr>
        <p:spPr/>
        <p:txBody>
          <a:bodyPr/>
          <a:lstStyle/>
          <a:p>
            <a:pPr marL="342900" indent="-342900" algn="just">
              <a:buClr>
                <a:srgbClr val="387592"/>
              </a:buClr>
              <a:buFont typeface="Wingdings" panose="05000000000000000000" pitchFamily="2" charset="2"/>
              <a:buChar char="q"/>
            </a:pPr>
            <a:r>
              <a:rPr lang="it-IT" sz="2400" b="1" dirty="0">
                <a:latin typeface="+mj-lt"/>
              </a:rPr>
              <a:t> </a:t>
            </a:r>
            <a:r>
              <a:rPr lang="it-IT" b="1" dirty="0">
                <a:latin typeface="+mj-lt"/>
              </a:rPr>
              <a:t>Le persone sono centrali in qualsiasi organizzazione</a:t>
            </a:r>
          </a:p>
          <a:p>
            <a:pPr marL="342900" indent="-342900" algn="just">
              <a:buClr>
                <a:srgbClr val="387592"/>
              </a:buClr>
              <a:buFont typeface="Wingdings" panose="05000000000000000000" pitchFamily="2" charset="2"/>
              <a:buChar char="q"/>
            </a:pPr>
            <a:endParaRPr lang="it-IT" b="1" dirty="0">
              <a:latin typeface="+mj-lt"/>
            </a:endParaRPr>
          </a:p>
          <a:p>
            <a:pPr marL="342900" indent="-342900" algn="just">
              <a:buClr>
                <a:srgbClr val="387592"/>
              </a:buClr>
              <a:buFont typeface="Wingdings" panose="05000000000000000000" pitchFamily="2" charset="2"/>
              <a:buChar char="q"/>
            </a:pPr>
            <a:r>
              <a:rPr lang="it-IT" b="1" dirty="0">
                <a:latin typeface="+mj-lt"/>
              </a:rPr>
              <a:t> Il concetto di risorse umane è legato alla logica fordista dell’organizzazione</a:t>
            </a:r>
          </a:p>
          <a:p>
            <a:pPr marL="342900" indent="-342900" algn="just">
              <a:buClr>
                <a:srgbClr val="387592"/>
              </a:buClr>
              <a:buFont typeface="Wingdings" panose="05000000000000000000" pitchFamily="2" charset="2"/>
              <a:buChar char="q"/>
            </a:pPr>
            <a:endParaRPr lang="it-IT" b="1" dirty="0">
              <a:latin typeface="+mj-lt"/>
            </a:endParaRPr>
          </a:p>
          <a:p>
            <a:pPr marL="342900" indent="-342900" algn="just">
              <a:buClr>
                <a:srgbClr val="387592"/>
              </a:buClr>
              <a:buFont typeface="Wingdings" panose="05000000000000000000" pitchFamily="2" charset="2"/>
              <a:buChar char="q"/>
            </a:pPr>
            <a:r>
              <a:rPr lang="it-IT" b="1" dirty="0">
                <a:latin typeface="+mj-lt"/>
              </a:rPr>
              <a:t> Il passaggio da società fordista a società della conoscenza richiede un cambiamento del paradigma</a:t>
            </a:r>
          </a:p>
          <a:p>
            <a:pPr marL="342900" indent="-342900" algn="just">
              <a:buClr>
                <a:srgbClr val="387592"/>
              </a:buClr>
              <a:buFont typeface="Wingdings" panose="05000000000000000000" pitchFamily="2" charset="2"/>
              <a:buChar char="q"/>
            </a:pPr>
            <a:endParaRPr lang="it-IT" b="1" dirty="0">
              <a:latin typeface="+mj-lt"/>
            </a:endParaRPr>
          </a:p>
          <a:p>
            <a:pPr marL="342900" indent="-342900" algn="just">
              <a:buClr>
                <a:srgbClr val="387592"/>
              </a:buClr>
              <a:buFont typeface="Wingdings" panose="05000000000000000000" pitchFamily="2" charset="2"/>
              <a:buChar char="q"/>
            </a:pPr>
            <a:r>
              <a:rPr lang="it-IT" b="1" dirty="0">
                <a:latin typeface="+mj-lt"/>
              </a:rPr>
              <a:t> Da strumento a patrimonio</a:t>
            </a:r>
          </a:p>
        </p:txBody>
      </p:sp>
    </p:spTree>
    <p:extLst>
      <p:ext uri="{BB962C8B-B14F-4D97-AF65-F5344CB8AC3E}">
        <p14:creationId xmlns:p14="http://schemas.microsoft.com/office/powerpoint/2010/main" val="1718355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32A669-38B7-469E-D9A9-D14280E4CD82}"/>
              </a:ext>
            </a:extLst>
          </p:cNvPr>
          <p:cNvSpPr>
            <a:spLocks noGrp="1"/>
          </p:cNvSpPr>
          <p:nvPr>
            <p:ph type="title"/>
          </p:nvPr>
        </p:nvSpPr>
        <p:spPr/>
        <p:txBody>
          <a:bodyPr/>
          <a:lstStyle/>
          <a:p>
            <a:r>
              <a:rPr lang="it-IT" dirty="0"/>
              <a:t>La programmazione 1/2</a:t>
            </a:r>
          </a:p>
        </p:txBody>
      </p:sp>
      <p:sp>
        <p:nvSpPr>
          <p:cNvPr id="4" name="Rettangolo con angoli arrotondati 3">
            <a:extLst>
              <a:ext uri="{FF2B5EF4-FFF2-40B4-BE49-F238E27FC236}">
                <a16:creationId xmlns:a16="http://schemas.microsoft.com/office/drawing/2014/main" id="{4C5D1D5A-5601-73A5-F4CB-F7CF31EB7290}"/>
              </a:ext>
            </a:extLst>
          </p:cNvPr>
          <p:cNvSpPr/>
          <p:nvPr/>
        </p:nvSpPr>
        <p:spPr>
          <a:xfrm>
            <a:off x="2854208" y="1767091"/>
            <a:ext cx="5952492" cy="3893969"/>
          </a:xfrm>
          <a:prstGeom prst="roundRect">
            <a:avLst/>
          </a:prstGeom>
          <a:solidFill>
            <a:schemeClr val="bg1">
              <a:alpha val="90000"/>
            </a:schemeClr>
          </a:solidFill>
          <a:ln>
            <a:solidFill>
              <a:schemeClr val="accent6">
                <a:lumMod val="5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911" tIns="103847" rIns="124802" bIns="103848" numCol="1" spcCol="1270" anchor="ctr" anchorCtr="0">
            <a:noAutofit/>
          </a:bodyPr>
          <a:lstStyle/>
          <a:p>
            <a:pPr marL="285750" lvl="1" indent="-285750" algn="l" defTabSz="488950">
              <a:lnSpc>
                <a:spcPct val="90000"/>
              </a:lnSpc>
              <a:spcBef>
                <a:spcPct val="0"/>
              </a:spcBef>
              <a:spcAft>
                <a:spcPct val="15000"/>
              </a:spcAft>
              <a:buFont typeface="Wingdings" panose="05000000000000000000" pitchFamily="2" charset="2"/>
              <a:buChar char="q"/>
            </a:pPr>
            <a:r>
              <a:rPr lang="it-IT" sz="1600" b="0" i="0" kern="1200" baseline="0" dirty="0">
                <a:ea typeface="Cambria" panose="02040503050406030204" pitchFamily="18" charset="0"/>
                <a:cs typeface="Helvetica" panose="020B0604020202020204" pitchFamily="34" charset="0"/>
              </a:rPr>
              <a:t>Il Piano Triennale dei Fabbisogni (articolo 4, comma 3, del decreto legislativo 25 maggio 2017, n. 75) costruisce il framework strategico per la programmazione delle politiche di recruitment, sviluppo professionale e mobilità delle Amministrazioni</a:t>
            </a:r>
          </a:p>
          <a:p>
            <a:pPr marL="285750" lvl="1" indent="-285750" algn="l" defTabSz="488950">
              <a:lnSpc>
                <a:spcPct val="90000"/>
              </a:lnSpc>
              <a:spcBef>
                <a:spcPct val="0"/>
              </a:spcBef>
              <a:spcAft>
                <a:spcPct val="15000"/>
              </a:spcAft>
              <a:buFont typeface="Wingdings" panose="05000000000000000000" pitchFamily="2" charset="2"/>
              <a:buChar char="q"/>
            </a:pPr>
            <a:endParaRPr lang="it-IT" sz="1600" b="0" i="0" kern="1200" baseline="0" dirty="0">
              <a:ea typeface="Cambria" panose="02040503050406030204" pitchFamily="18" charset="0"/>
              <a:cs typeface="Helvetica" panose="020B0604020202020204" pitchFamily="34" charset="0"/>
            </a:endParaRPr>
          </a:p>
          <a:p>
            <a:pPr marL="285750" lvl="1" indent="-285750" algn="l" defTabSz="488950">
              <a:lnSpc>
                <a:spcPct val="90000"/>
              </a:lnSpc>
              <a:spcBef>
                <a:spcPct val="0"/>
              </a:spcBef>
              <a:spcAft>
                <a:spcPct val="15000"/>
              </a:spcAft>
              <a:buFont typeface="Wingdings" panose="05000000000000000000" pitchFamily="2" charset="2"/>
              <a:buChar char="q"/>
            </a:pPr>
            <a:r>
              <a:rPr lang="it-IT" sz="1600" b="0" i="0" kern="1200" baseline="0" dirty="0">
                <a:ea typeface="Cambria" panose="02040503050406030204" pitchFamily="18" charset="0"/>
                <a:cs typeface="Helvetica" panose="020B0604020202020204" pitchFamily="34" charset="0"/>
              </a:rPr>
              <a:t>L’obiettivo è quello di transitare dal modello della dotazione organica (figlia del concetto di spesa storica) ad uno strumento strategico che consenta di programmare in continuo le politiche per il personale in funzione di politiche prioritarie, strategie fabbisogni reali delle amministrazioni</a:t>
            </a:r>
          </a:p>
          <a:p>
            <a:pPr marL="285750" lvl="1" indent="-285750" algn="l" defTabSz="488950">
              <a:lnSpc>
                <a:spcPct val="90000"/>
              </a:lnSpc>
              <a:spcBef>
                <a:spcPct val="0"/>
              </a:spcBef>
              <a:spcAft>
                <a:spcPct val="15000"/>
              </a:spcAft>
              <a:buFont typeface="Wingdings" panose="05000000000000000000" pitchFamily="2" charset="2"/>
              <a:buChar char="q"/>
            </a:pPr>
            <a:endParaRPr lang="it-IT" sz="1600" b="0" i="0" kern="1200" baseline="0" dirty="0">
              <a:ea typeface="Cambria" panose="02040503050406030204" pitchFamily="18" charset="0"/>
              <a:cs typeface="Helvetica" panose="020B0604020202020204" pitchFamily="34" charset="0"/>
            </a:endParaRPr>
          </a:p>
          <a:p>
            <a:pPr marL="285750" lvl="1" indent="-285750" algn="l" defTabSz="488950">
              <a:lnSpc>
                <a:spcPct val="90000"/>
              </a:lnSpc>
              <a:spcBef>
                <a:spcPct val="0"/>
              </a:spcBef>
              <a:spcAft>
                <a:spcPct val="15000"/>
              </a:spcAft>
              <a:buFont typeface="Wingdings" panose="05000000000000000000" pitchFamily="2" charset="2"/>
              <a:buChar char="q"/>
            </a:pPr>
            <a:r>
              <a:rPr lang="it-IT" sz="1600" b="0" i="0" kern="1200" baseline="0" dirty="0">
                <a:ea typeface="Cambria" panose="02040503050406030204" pitchFamily="18" charset="0"/>
                <a:cs typeface="Helvetica" panose="020B0604020202020204" pitchFamily="34" charset="0"/>
              </a:rPr>
              <a:t>Abbandonare «lo scambio dei prigionieri»</a:t>
            </a:r>
          </a:p>
        </p:txBody>
      </p:sp>
      <p:sp>
        <p:nvSpPr>
          <p:cNvPr id="5" name="Figura a mano libera: forma 4">
            <a:extLst>
              <a:ext uri="{FF2B5EF4-FFF2-40B4-BE49-F238E27FC236}">
                <a16:creationId xmlns:a16="http://schemas.microsoft.com/office/drawing/2014/main" id="{D46D67D9-F76B-0361-EFE5-E5206721E496}"/>
              </a:ext>
            </a:extLst>
          </p:cNvPr>
          <p:cNvSpPr/>
          <p:nvPr/>
        </p:nvSpPr>
        <p:spPr>
          <a:xfrm>
            <a:off x="577100" y="1767091"/>
            <a:ext cx="2157208" cy="3893969"/>
          </a:xfrm>
          <a:custGeom>
            <a:avLst/>
            <a:gdLst>
              <a:gd name="connsiteX0" fmla="*/ 0 w 3785616"/>
              <a:gd name="connsiteY0" fmla="*/ 353766 h 2122552"/>
              <a:gd name="connsiteX1" fmla="*/ 353766 w 3785616"/>
              <a:gd name="connsiteY1" fmla="*/ 0 h 2122552"/>
              <a:gd name="connsiteX2" fmla="*/ 3431850 w 3785616"/>
              <a:gd name="connsiteY2" fmla="*/ 0 h 2122552"/>
              <a:gd name="connsiteX3" fmla="*/ 3785616 w 3785616"/>
              <a:gd name="connsiteY3" fmla="*/ 353766 h 2122552"/>
              <a:gd name="connsiteX4" fmla="*/ 3785616 w 3785616"/>
              <a:gd name="connsiteY4" fmla="*/ 1768786 h 2122552"/>
              <a:gd name="connsiteX5" fmla="*/ 3431850 w 3785616"/>
              <a:gd name="connsiteY5" fmla="*/ 2122552 h 2122552"/>
              <a:gd name="connsiteX6" fmla="*/ 353766 w 3785616"/>
              <a:gd name="connsiteY6" fmla="*/ 2122552 h 2122552"/>
              <a:gd name="connsiteX7" fmla="*/ 0 w 3785616"/>
              <a:gd name="connsiteY7" fmla="*/ 1768786 h 2122552"/>
              <a:gd name="connsiteX8" fmla="*/ 0 w 3785616"/>
              <a:gd name="connsiteY8" fmla="*/ 353766 h 212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616" h="2122552">
                <a:moveTo>
                  <a:pt x="0" y="353766"/>
                </a:moveTo>
                <a:cubicBezTo>
                  <a:pt x="0" y="158386"/>
                  <a:pt x="158386" y="0"/>
                  <a:pt x="353766" y="0"/>
                </a:cubicBezTo>
                <a:lnTo>
                  <a:pt x="3431850" y="0"/>
                </a:lnTo>
                <a:cubicBezTo>
                  <a:pt x="3627230" y="0"/>
                  <a:pt x="3785616" y="158386"/>
                  <a:pt x="3785616" y="353766"/>
                </a:cubicBezTo>
                <a:lnTo>
                  <a:pt x="3785616" y="1768786"/>
                </a:lnTo>
                <a:cubicBezTo>
                  <a:pt x="3785616" y="1964166"/>
                  <a:pt x="3627230" y="2122552"/>
                  <a:pt x="3431850" y="2122552"/>
                </a:cubicBezTo>
                <a:lnTo>
                  <a:pt x="353766" y="2122552"/>
                </a:lnTo>
                <a:cubicBezTo>
                  <a:pt x="158386" y="2122552"/>
                  <a:pt x="0" y="1964166"/>
                  <a:pt x="0" y="1768786"/>
                </a:cubicBezTo>
                <a:lnTo>
                  <a:pt x="0" y="353766"/>
                </a:lnTo>
                <a:close/>
              </a:path>
            </a:pathLst>
          </a:custGeom>
          <a:solidFill>
            <a:schemeClr val="accent2">
              <a:lumMod val="20000"/>
              <a:lumOff val="80000"/>
            </a:schemeClr>
          </a:solidFill>
          <a:ln>
            <a:solidFill>
              <a:schemeClr val="accent2">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5534" tIns="164574" rIns="225534" bIns="164574" numCol="1" spcCol="1270" anchor="ctr" anchorCtr="0">
            <a:noAutofit/>
          </a:bodyPr>
          <a:lstStyle/>
          <a:p>
            <a:pPr marL="0" lvl="0" indent="0" algn="ctr" defTabSz="1422400">
              <a:lnSpc>
                <a:spcPct val="90000"/>
              </a:lnSpc>
              <a:spcBef>
                <a:spcPct val="0"/>
              </a:spcBef>
              <a:spcAft>
                <a:spcPct val="35000"/>
              </a:spcAft>
              <a:buNone/>
            </a:pPr>
            <a:r>
              <a:rPr lang="it-IT" sz="1600" b="1" i="1" kern="1200" baseline="0" dirty="0">
                <a:solidFill>
                  <a:schemeClr val="accent2">
                    <a:lumMod val="50000"/>
                  </a:schemeClr>
                </a:solidFill>
                <a:ea typeface="Cambria" panose="02040503050406030204" pitchFamily="18" charset="0"/>
                <a:cs typeface="Helvetica" panose="020B0604020202020204" pitchFamily="34" charset="0"/>
              </a:rPr>
              <a:t>Il piano triennale dei fabbisogni</a:t>
            </a:r>
            <a:endParaRPr lang="it-IT" sz="1600" b="1" kern="1200" dirty="0">
              <a:solidFill>
                <a:schemeClr val="accent2">
                  <a:lumMod val="50000"/>
                </a:schemeClr>
              </a:solidFill>
              <a:ea typeface="Cambria" panose="02040503050406030204" pitchFamily="18" charset="0"/>
              <a:cs typeface="Helvetica" panose="020B0604020202020204" pitchFamily="34" charset="0"/>
            </a:endParaRPr>
          </a:p>
        </p:txBody>
      </p:sp>
    </p:spTree>
    <p:extLst>
      <p:ext uri="{BB962C8B-B14F-4D97-AF65-F5344CB8AC3E}">
        <p14:creationId xmlns:p14="http://schemas.microsoft.com/office/powerpoint/2010/main" val="30906751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D242C7-C9F4-21B3-9316-A7C7C7BB5EA3}"/>
              </a:ext>
            </a:extLst>
          </p:cNvPr>
          <p:cNvSpPr>
            <a:spLocks noGrp="1"/>
          </p:cNvSpPr>
          <p:nvPr>
            <p:ph type="title"/>
          </p:nvPr>
        </p:nvSpPr>
        <p:spPr/>
        <p:txBody>
          <a:bodyPr/>
          <a:lstStyle/>
          <a:p>
            <a:r>
              <a:rPr lang="it-IT" dirty="0"/>
              <a:t>La programmazione 2/2</a:t>
            </a:r>
          </a:p>
        </p:txBody>
      </p:sp>
      <p:sp>
        <p:nvSpPr>
          <p:cNvPr id="4" name="Rettangolo con angoli arrotondati 3">
            <a:extLst>
              <a:ext uri="{FF2B5EF4-FFF2-40B4-BE49-F238E27FC236}">
                <a16:creationId xmlns:a16="http://schemas.microsoft.com/office/drawing/2014/main" id="{88AD523F-C26F-37B3-DA61-E88FC3065E02}"/>
              </a:ext>
            </a:extLst>
          </p:cNvPr>
          <p:cNvSpPr/>
          <p:nvPr/>
        </p:nvSpPr>
        <p:spPr>
          <a:xfrm>
            <a:off x="2854208" y="1767091"/>
            <a:ext cx="5952492" cy="3893969"/>
          </a:xfrm>
          <a:prstGeom prst="roundRect">
            <a:avLst/>
          </a:prstGeom>
          <a:solidFill>
            <a:schemeClr val="bg1">
              <a:alpha val="90000"/>
            </a:schemeClr>
          </a:solidFill>
          <a:ln>
            <a:solidFill>
              <a:schemeClr val="accent6">
                <a:lumMod val="5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911" tIns="103847" rIns="124802" bIns="103848" numCol="1" spcCol="1270" anchor="ctr" anchorCtr="0">
            <a:noAutofit/>
          </a:bodyPr>
          <a:lstStyle/>
          <a:p>
            <a:pPr marL="285750" lvl="1" indent="-285750" algn="l" defTabSz="488950">
              <a:lnSpc>
                <a:spcPct val="90000"/>
              </a:lnSpc>
              <a:spcBef>
                <a:spcPct val="0"/>
              </a:spcBef>
              <a:spcAft>
                <a:spcPct val="15000"/>
              </a:spcAft>
              <a:buFont typeface="Wingdings" panose="05000000000000000000" pitchFamily="2" charset="2"/>
              <a:buChar char="q"/>
            </a:pPr>
            <a:r>
              <a:rPr lang="it-IT" sz="1600" b="0" i="0" kern="1200" baseline="0" dirty="0">
                <a:ea typeface="Cambria" panose="02040503050406030204" pitchFamily="18" charset="0"/>
                <a:cs typeface="Helvetica" panose="020B0604020202020204" pitchFamily="34" charset="0"/>
              </a:rPr>
              <a:t>Il Sistema Professionale è lo strumento di analisi e classificazione delle professioni che sono previste ed agite all’interno delle Amministrazioni pubbliche.</a:t>
            </a:r>
          </a:p>
          <a:p>
            <a:pPr marL="285750" lvl="1" indent="-285750" algn="l" defTabSz="488950">
              <a:lnSpc>
                <a:spcPct val="90000"/>
              </a:lnSpc>
              <a:spcBef>
                <a:spcPct val="0"/>
              </a:spcBef>
              <a:spcAft>
                <a:spcPct val="15000"/>
              </a:spcAft>
              <a:buFont typeface="Wingdings" panose="05000000000000000000" pitchFamily="2" charset="2"/>
              <a:buChar char="q"/>
            </a:pPr>
            <a:r>
              <a:rPr lang="it-IT" sz="1600" b="0" i="0" kern="1200" baseline="0" dirty="0">
                <a:ea typeface="Cambria" panose="02040503050406030204" pitchFamily="18" charset="0"/>
                <a:cs typeface="Helvetica" panose="020B0604020202020204" pitchFamily="34" charset="0"/>
              </a:rPr>
              <a:t>Il Sistema professionale ha:</a:t>
            </a:r>
          </a:p>
          <a:p>
            <a:pPr marL="285750" lvl="1" indent="-285750" algn="l" defTabSz="488950">
              <a:lnSpc>
                <a:spcPct val="90000"/>
              </a:lnSpc>
              <a:spcBef>
                <a:spcPct val="0"/>
              </a:spcBef>
              <a:spcAft>
                <a:spcPct val="15000"/>
              </a:spcAft>
              <a:buFont typeface="Wingdings" panose="05000000000000000000" pitchFamily="2" charset="2"/>
              <a:buChar char="q"/>
            </a:pPr>
            <a:r>
              <a:rPr lang="it-IT" sz="1600" b="0" i="0" kern="1200" baseline="0" dirty="0">
                <a:ea typeface="Cambria" panose="02040503050406030204" pitchFamily="18" charset="0"/>
                <a:cs typeface="Helvetica" panose="020B0604020202020204" pitchFamily="34" charset="0"/>
              </a:rPr>
              <a:t>Valenza giuridico-contrattuale perché consente la classificazione per categoria e profilo </a:t>
            </a:r>
          </a:p>
          <a:p>
            <a:pPr marL="285750" lvl="1" indent="-285750" algn="l" defTabSz="488950">
              <a:lnSpc>
                <a:spcPct val="90000"/>
              </a:lnSpc>
              <a:spcBef>
                <a:spcPct val="0"/>
              </a:spcBef>
              <a:spcAft>
                <a:spcPct val="15000"/>
              </a:spcAft>
              <a:buFont typeface="Wingdings" panose="05000000000000000000" pitchFamily="2" charset="2"/>
              <a:buChar char="q"/>
            </a:pPr>
            <a:r>
              <a:rPr lang="it-IT" sz="1600" b="0" i="0" kern="1200" baseline="0" dirty="0">
                <a:ea typeface="Cambria" panose="02040503050406030204" pitchFamily="18" charset="0"/>
                <a:cs typeface="Helvetica" panose="020B0604020202020204" pitchFamily="34" charset="0"/>
              </a:rPr>
              <a:t>Valenza professionale perché individua le professioni/job caratteristici  dentro ad una organizzazione e ne declina le competenze previste/agite</a:t>
            </a:r>
          </a:p>
          <a:p>
            <a:pPr marL="285750" lvl="1" indent="-285750" algn="l" defTabSz="488950">
              <a:lnSpc>
                <a:spcPct val="90000"/>
              </a:lnSpc>
              <a:spcBef>
                <a:spcPct val="0"/>
              </a:spcBef>
              <a:spcAft>
                <a:spcPct val="15000"/>
              </a:spcAft>
              <a:buFont typeface="Wingdings" panose="05000000000000000000" pitchFamily="2" charset="2"/>
              <a:buChar char="q"/>
            </a:pPr>
            <a:r>
              <a:rPr lang="it-IT" sz="1600" b="0" i="0" kern="1200" baseline="0" dirty="0">
                <a:ea typeface="Cambria" panose="02040503050406030204" pitchFamily="18" charset="0"/>
                <a:cs typeface="Helvetica" panose="020B0604020202020204" pitchFamily="34" charset="0"/>
              </a:rPr>
              <a:t>Valenza organizzativa in quanto connesso ai processi/attività agiti all’interno delle Amministrazioni e ai processi/attività che sarà necessario prevedere per il futuro </a:t>
            </a:r>
          </a:p>
        </p:txBody>
      </p:sp>
      <p:sp>
        <p:nvSpPr>
          <p:cNvPr id="5" name="Figura a mano libera: forma 4">
            <a:extLst>
              <a:ext uri="{FF2B5EF4-FFF2-40B4-BE49-F238E27FC236}">
                <a16:creationId xmlns:a16="http://schemas.microsoft.com/office/drawing/2014/main" id="{BD01D767-7DAA-0959-F7D5-AF3EFD370901}"/>
              </a:ext>
            </a:extLst>
          </p:cNvPr>
          <p:cNvSpPr/>
          <p:nvPr/>
        </p:nvSpPr>
        <p:spPr>
          <a:xfrm>
            <a:off x="577100" y="1767091"/>
            <a:ext cx="2157208" cy="3893969"/>
          </a:xfrm>
          <a:custGeom>
            <a:avLst/>
            <a:gdLst>
              <a:gd name="connsiteX0" fmla="*/ 0 w 3785616"/>
              <a:gd name="connsiteY0" fmla="*/ 353766 h 2122552"/>
              <a:gd name="connsiteX1" fmla="*/ 353766 w 3785616"/>
              <a:gd name="connsiteY1" fmla="*/ 0 h 2122552"/>
              <a:gd name="connsiteX2" fmla="*/ 3431850 w 3785616"/>
              <a:gd name="connsiteY2" fmla="*/ 0 h 2122552"/>
              <a:gd name="connsiteX3" fmla="*/ 3785616 w 3785616"/>
              <a:gd name="connsiteY3" fmla="*/ 353766 h 2122552"/>
              <a:gd name="connsiteX4" fmla="*/ 3785616 w 3785616"/>
              <a:gd name="connsiteY4" fmla="*/ 1768786 h 2122552"/>
              <a:gd name="connsiteX5" fmla="*/ 3431850 w 3785616"/>
              <a:gd name="connsiteY5" fmla="*/ 2122552 h 2122552"/>
              <a:gd name="connsiteX6" fmla="*/ 353766 w 3785616"/>
              <a:gd name="connsiteY6" fmla="*/ 2122552 h 2122552"/>
              <a:gd name="connsiteX7" fmla="*/ 0 w 3785616"/>
              <a:gd name="connsiteY7" fmla="*/ 1768786 h 2122552"/>
              <a:gd name="connsiteX8" fmla="*/ 0 w 3785616"/>
              <a:gd name="connsiteY8" fmla="*/ 353766 h 212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616" h="2122552">
                <a:moveTo>
                  <a:pt x="0" y="353766"/>
                </a:moveTo>
                <a:cubicBezTo>
                  <a:pt x="0" y="158386"/>
                  <a:pt x="158386" y="0"/>
                  <a:pt x="353766" y="0"/>
                </a:cubicBezTo>
                <a:lnTo>
                  <a:pt x="3431850" y="0"/>
                </a:lnTo>
                <a:cubicBezTo>
                  <a:pt x="3627230" y="0"/>
                  <a:pt x="3785616" y="158386"/>
                  <a:pt x="3785616" y="353766"/>
                </a:cubicBezTo>
                <a:lnTo>
                  <a:pt x="3785616" y="1768786"/>
                </a:lnTo>
                <a:cubicBezTo>
                  <a:pt x="3785616" y="1964166"/>
                  <a:pt x="3627230" y="2122552"/>
                  <a:pt x="3431850" y="2122552"/>
                </a:cubicBezTo>
                <a:lnTo>
                  <a:pt x="353766" y="2122552"/>
                </a:lnTo>
                <a:cubicBezTo>
                  <a:pt x="158386" y="2122552"/>
                  <a:pt x="0" y="1964166"/>
                  <a:pt x="0" y="1768786"/>
                </a:cubicBezTo>
                <a:lnTo>
                  <a:pt x="0" y="353766"/>
                </a:lnTo>
                <a:close/>
              </a:path>
            </a:pathLst>
          </a:custGeom>
          <a:solidFill>
            <a:schemeClr val="accent2">
              <a:lumMod val="20000"/>
              <a:lumOff val="80000"/>
            </a:schemeClr>
          </a:solidFill>
          <a:ln>
            <a:solidFill>
              <a:schemeClr val="accent2">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5534" tIns="164574" rIns="225534" bIns="164574" numCol="1" spcCol="1270" anchor="ctr" anchorCtr="0">
            <a:noAutofit/>
          </a:bodyPr>
          <a:lstStyle/>
          <a:p>
            <a:pPr marL="0" lvl="0" indent="0" algn="ctr" defTabSz="1422400">
              <a:lnSpc>
                <a:spcPct val="90000"/>
              </a:lnSpc>
              <a:spcBef>
                <a:spcPct val="0"/>
              </a:spcBef>
              <a:spcAft>
                <a:spcPct val="35000"/>
              </a:spcAft>
              <a:buNone/>
            </a:pPr>
            <a:r>
              <a:rPr lang="it-IT" sz="1600" b="1" i="1" kern="1200" baseline="0" dirty="0">
                <a:solidFill>
                  <a:schemeClr val="accent2">
                    <a:lumMod val="50000"/>
                  </a:schemeClr>
                </a:solidFill>
                <a:ea typeface="Cambria" panose="02040503050406030204" pitchFamily="18" charset="0"/>
                <a:cs typeface="Helvetica" panose="020B0604020202020204" pitchFamily="34" charset="0"/>
              </a:rPr>
              <a:t>Il Sistema professionale</a:t>
            </a:r>
          </a:p>
        </p:txBody>
      </p:sp>
    </p:spTree>
    <p:extLst>
      <p:ext uri="{BB962C8B-B14F-4D97-AF65-F5344CB8AC3E}">
        <p14:creationId xmlns:p14="http://schemas.microsoft.com/office/powerpoint/2010/main" val="11306593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8FA79B-561F-1440-BAA3-C4B0FBAD69AA}"/>
              </a:ext>
            </a:extLst>
          </p:cNvPr>
          <p:cNvSpPr>
            <a:spLocks noGrp="1"/>
          </p:cNvSpPr>
          <p:nvPr>
            <p:ph type="title"/>
          </p:nvPr>
        </p:nvSpPr>
        <p:spPr/>
        <p:txBody>
          <a:bodyPr/>
          <a:lstStyle/>
          <a:p>
            <a:r>
              <a:rPr lang="it-IT" dirty="0"/>
              <a:t>La valorizzazione 1/2</a:t>
            </a:r>
          </a:p>
        </p:txBody>
      </p:sp>
      <p:sp>
        <p:nvSpPr>
          <p:cNvPr id="4" name="Rettangolo con angoli arrotondati 3">
            <a:extLst>
              <a:ext uri="{FF2B5EF4-FFF2-40B4-BE49-F238E27FC236}">
                <a16:creationId xmlns:a16="http://schemas.microsoft.com/office/drawing/2014/main" id="{2B914E17-CD62-917F-CE6E-BD1A28A1B8B2}"/>
              </a:ext>
            </a:extLst>
          </p:cNvPr>
          <p:cNvSpPr/>
          <p:nvPr/>
        </p:nvSpPr>
        <p:spPr>
          <a:xfrm>
            <a:off x="2854208" y="1767091"/>
            <a:ext cx="5952492" cy="3893969"/>
          </a:xfrm>
          <a:prstGeom prst="roundRect">
            <a:avLst/>
          </a:prstGeom>
          <a:solidFill>
            <a:schemeClr val="bg1">
              <a:alpha val="90000"/>
            </a:schemeClr>
          </a:solidFill>
          <a:ln>
            <a:solidFill>
              <a:schemeClr val="accent6">
                <a:lumMod val="5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911" tIns="103847" rIns="124802" bIns="103848" numCol="1" spcCol="1270" anchor="ctr" anchorCtr="0">
            <a:noAutofit/>
          </a:bodyPr>
          <a:lstStyle/>
          <a:p>
            <a:pPr marL="285750" lvl="1" indent="-285750" algn="l" defTabSz="488950">
              <a:lnSpc>
                <a:spcPct val="90000"/>
              </a:lnSpc>
              <a:spcBef>
                <a:spcPct val="0"/>
              </a:spcBef>
              <a:spcAft>
                <a:spcPct val="15000"/>
              </a:spcAft>
              <a:buFont typeface="Wingdings" panose="05000000000000000000" pitchFamily="2" charset="2"/>
              <a:buChar char="q"/>
            </a:pPr>
            <a:r>
              <a:rPr lang="it-IT" sz="1600" b="0" i="0" kern="1200" baseline="0" dirty="0">
                <a:ea typeface="Cambria" panose="02040503050406030204" pitchFamily="18" charset="0"/>
                <a:cs typeface="Helvetica" panose="020B0604020202020204" pitchFamily="34" charset="0"/>
              </a:rPr>
              <a:t>La formazione è lo strumento chiave per sviluppare le competenze delle persone all’interno delle organizzazioni.</a:t>
            </a:r>
          </a:p>
          <a:p>
            <a:pPr marL="285750" lvl="1" indent="-285750" algn="l" defTabSz="488950">
              <a:lnSpc>
                <a:spcPct val="90000"/>
              </a:lnSpc>
              <a:spcBef>
                <a:spcPct val="0"/>
              </a:spcBef>
              <a:spcAft>
                <a:spcPct val="15000"/>
              </a:spcAft>
              <a:buFont typeface="Wingdings" panose="05000000000000000000" pitchFamily="2" charset="2"/>
              <a:buChar char="q"/>
            </a:pPr>
            <a:r>
              <a:rPr lang="it-IT" sz="1600" b="0" i="0" kern="1200" baseline="0" dirty="0">
                <a:ea typeface="Cambria" panose="02040503050406030204" pitchFamily="18" charset="0"/>
                <a:cs typeface="Helvetica" panose="020B0604020202020204" pitchFamily="34" charset="0"/>
              </a:rPr>
              <a:t>La formazione e per essa il Piano formativo ha tre orizzonti:</a:t>
            </a:r>
          </a:p>
          <a:p>
            <a:pPr marL="285750" lvl="1" indent="-285750" algn="l" defTabSz="488950">
              <a:lnSpc>
                <a:spcPct val="90000"/>
              </a:lnSpc>
              <a:spcBef>
                <a:spcPct val="0"/>
              </a:spcBef>
              <a:spcAft>
                <a:spcPct val="15000"/>
              </a:spcAft>
              <a:buFont typeface="Wingdings" panose="05000000000000000000" pitchFamily="2" charset="2"/>
              <a:buChar char="q"/>
            </a:pPr>
            <a:r>
              <a:rPr lang="it-IT" sz="1600" b="0" i="0" kern="1200" baseline="0" dirty="0">
                <a:ea typeface="Cambria" panose="02040503050406030204" pitchFamily="18" charset="0"/>
                <a:cs typeface="Helvetica" panose="020B0604020202020204" pitchFamily="34" charset="0"/>
              </a:rPr>
              <a:t>Miglioramento complessivo del contributo che le persone danno alla performance dell’Amministrazione</a:t>
            </a:r>
          </a:p>
          <a:p>
            <a:pPr marL="285750" lvl="1" indent="-285750" algn="l" defTabSz="488950">
              <a:lnSpc>
                <a:spcPct val="90000"/>
              </a:lnSpc>
              <a:spcBef>
                <a:spcPct val="0"/>
              </a:spcBef>
              <a:spcAft>
                <a:spcPct val="15000"/>
              </a:spcAft>
              <a:buFont typeface="Wingdings" panose="05000000000000000000" pitchFamily="2" charset="2"/>
              <a:buChar char="q"/>
            </a:pPr>
            <a:r>
              <a:rPr lang="it-IT" sz="1600" b="0" i="0" kern="1200" baseline="0" dirty="0">
                <a:ea typeface="Cambria" panose="02040503050406030204" pitchFamily="18" charset="0"/>
                <a:cs typeface="Helvetica" panose="020B0604020202020204" pitchFamily="34" charset="0"/>
              </a:rPr>
              <a:t>Sviluppo di competenze in funzione di nuove politiche/servizi </a:t>
            </a:r>
          </a:p>
          <a:p>
            <a:pPr marL="285750" lvl="1" indent="-285750" algn="l" defTabSz="488950">
              <a:lnSpc>
                <a:spcPct val="90000"/>
              </a:lnSpc>
              <a:spcBef>
                <a:spcPct val="0"/>
              </a:spcBef>
              <a:spcAft>
                <a:spcPct val="15000"/>
              </a:spcAft>
              <a:buFont typeface="Wingdings" panose="05000000000000000000" pitchFamily="2" charset="2"/>
              <a:buChar char="q"/>
            </a:pPr>
            <a:r>
              <a:rPr lang="it-IT" sz="1600" b="0" i="0" kern="1200" baseline="0" dirty="0">
                <a:ea typeface="Cambria" panose="02040503050406030204" pitchFamily="18" charset="0"/>
                <a:cs typeface="Helvetica" panose="020B0604020202020204" pitchFamily="34" charset="0"/>
              </a:rPr>
              <a:t>Valorizzazione delle persone (potenziale) attraverso lo sviluppo di capacità e attitudini</a:t>
            </a:r>
          </a:p>
          <a:p>
            <a:pPr marL="285750" lvl="1" indent="-285750" algn="l" defTabSz="488950">
              <a:lnSpc>
                <a:spcPct val="90000"/>
              </a:lnSpc>
              <a:spcBef>
                <a:spcPct val="0"/>
              </a:spcBef>
              <a:spcAft>
                <a:spcPct val="15000"/>
              </a:spcAft>
              <a:buFont typeface="Wingdings" panose="05000000000000000000" pitchFamily="2" charset="2"/>
              <a:buChar char="q"/>
            </a:pPr>
            <a:r>
              <a:rPr lang="it-IT" sz="1600" b="0" i="0" kern="1200" baseline="0" dirty="0">
                <a:ea typeface="Cambria" panose="02040503050406030204" pitchFamily="18" charset="0"/>
                <a:cs typeface="Helvetica" panose="020B0604020202020204" pitchFamily="34" charset="0"/>
              </a:rPr>
              <a:t>La formazione dovrà riguardare in particolare assicurare lo sviluppo delle competenze specialistiche e dei comportamenti richiesti.</a:t>
            </a:r>
          </a:p>
        </p:txBody>
      </p:sp>
      <p:sp>
        <p:nvSpPr>
          <p:cNvPr id="5" name="Figura a mano libera: forma 4">
            <a:extLst>
              <a:ext uri="{FF2B5EF4-FFF2-40B4-BE49-F238E27FC236}">
                <a16:creationId xmlns:a16="http://schemas.microsoft.com/office/drawing/2014/main" id="{201791A1-2260-F3BB-6D28-48A1B3146CF4}"/>
              </a:ext>
            </a:extLst>
          </p:cNvPr>
          <p:cNvSpPr/>
          <p:nvPr/>
        </p:nvSpPr>
        <p:spPr>
          <a:xfrm>
            <a:off x="577100" y="1767091"/>
            <a:ext cx="2157208" cy="3893969"/>
          </a:xfrm>
          <a:custGeom>
            <a:avLst/>
            <a:gdLst>
              <a:gd name="connsiteX0" fmla="*/ 0 w 3785616"/>
              <a:gd name="connsiteY0" fmla="*/ 353766 h 2122552"/>
              <a:gd name="connsiteX1" fmla="*/ 353766 w 3785616"/>
              <a:gd name="connsiteY1" fmla="*/ 0 h 2122552"/>
              <a:gd name="connsiteX2" fmla="*/ 3431850 w 3785616"/>
              <a:gd name="connsiteY2" fmla="*/ 0 h 2122552"/>
              <a:gd name="connsiteX3" fmla="*/ 3785616 w 3785616"/>
              <a:gd name="connsiteY3" fmla="*/ 353766 h 2122552"/>
              <a:gd name="connsiteX4" fmla="*/ 3785616 w 3785616"/>
              <a:gd name="connsiteY4" fmla="*/ 1768786 h 2122552"/>
              <a:gd name="connsiteX5" fmla="*/ 3431850 w 3785616"/>
              <a:gd name="connsiteY5" fmla="*/ 2122552 h 2122552"/>
              <a:gd name="connsiteX6" fmla="*/ 353766 w 3785616"/>
              <a:gd name="connsiteY6" fmla="*/ 2122552 h 2122552"/>
              <a:gd name="connsiteX7" fmla="*/ 0 w 3785616"/>
              <a:gd name="connsiteY7" fmla="*/ 1768786 h 2122552"/>
              <a:gd name="connsiteX8" fmla="*/ 0 w 3785616"/>
              <a:gd name="connsiteY8" fmla="*/ 353766 h 212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616" h="2122552">
                <a:moveTo>
                  <a:pt x="0" y="353766"/>
                </a:moveTo>
                <a:cubicBezTo>
                  <a:pt x="0" y="158386"/>
                  <a:pt x="158386" y="0"/>
                  <a:pt x="353766" y="0"/>
                </a:cubicBezTo>
                <a:lnTo>
                  <a:pt x="3431850" y="0"/>
                </a:lnTo>
                <a:cubicBezTo>
                  <a:pt x="3627230" y="0"/>
                  <a:pt x="3785616" y="158386"/>
                  <a:pt x="3785616" y="353766"/>
                </a:cubicBezTo>
                <a:lnTo>
                  <a:pt x="3785616" y="1768786"/>
                </a:lnTo>
                <a:cubicBezTo>
                  <a:pt x="3785616" y="1964166"/>
                  <a:pt x="3627230" y="2122552"/>
                  <a:pt x="3431850" y="2122552"/>
                </a:cubicBezTo>
                <a:lnTo>
                  <a:pt x="353766" y="2122552"/>
                </a:lnTo>
                <a:cubicBezTo>
                  <a:pt x="158386" y="2122552"/>
                  <a:pt x="0" y="1964166"/>
                  <a:pt x="0" y="1768786"/>
                </a:cubicBezTo>
                <a:lnTo>
                  <a:pt x="0" y="353766"/>
                </a:lnTo>
                <a:close/>
              </a:path>
            </a:pathLst>
          </a:custGeom>
          <a:solidFill>
            <a:schemeClr val="bg2">
              <a:lumMod val="75000"/>
            </a:schemeClr>
          </a:solidFill>
          <a:ln>
            <a:solidFill>
              <a:schemeClr val="accent2">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5534" tIns="164574" rIns="225534" bIns="164574" numCol="1" spcCol="1270" anchor="ctr" anchorCtr="0">
            <a:noAutofit/>
          </a:bodyPr>
          <a:lstStyle/>
          <a:p>
            <a:pPr marL="0" lvl="0" indent="0" algn="ctr" defTabSz="1422400">
              <a:lnSpc>
                <a:spcPct val="90000"/>
              </a:lnSpc>
              <a:spcBef>
                <a:spcPct val="0"/>
              </a:spcBef>
              <a:spcAft>
                <a:spcPct val="35000"/>
              </a:spcAft>
              <a:buNone/>
            </a:pPr>
            <a:r>
              <a:rPr lang="it-IT" sz="1600" b="1" i="1" kern="1200" baseline="0" dirty="0">
                <a:solidFill>
                  <a:schemeClr val="accent2">
                    <a:lumMod val="50000"/>
                  </a:schemeClr>
                </a:solidFill>
                <a:ea typeface="Cambria" panose="02040503050406030204" pitchFamily="18" charset="0"/>
                <a:cs typeface="Helvetica" panose="020B0604020202020204" pitchFamily="34" charset="0"/>
              </a:rPr>
              <a:t>La formazione</a:t>
            </a:r>
            <a:endParaRPr lang="it-IT" sz="1600" b="1" kern="1200" dirty="0">
              <a:solidFill>
                <a:schemeClr val="accent2">
                  <a:lumMod val="50000"/>
                </a:schemeClr>
              </a:solidFill>
              <a:ea typeface="Cambria" panose="02040503050406030204" pitchFamily="18" charset="0"/>
              <a:cs typeface="Helvetica" panose="020B0604020202020204" pitchFamily="34" charset="0"/>
            </a:endParaRPr>
          </a:p>
        </p:txBody>
      </p:sp>
    </p:spTree>
    <p:extLst>
      <p:ext uri="{BB962C8B-B14F-4D97-AF65-F5344CB8AC3E}">
        <p14:creationId xmlns:p14="http://schemas.microsoft.com/office/powerpoint/2010/main" val="31596909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6BCB12-95FF-8775-1813-35D6B0B2F617}"/>
              </a:ext>
            </a:extLst>
          </p:cNvPr>
          <p:cNvSpPr>
            <a:spLocks noGrp="1"/>
          </p:cNvSpPr>
          <p:nvPr>
            <p:ph type="title"/>
          </p:nvPr>
        </p:nvSpPr>
        <p:spPr/>
        <p:txBody>
          <a:bodyPr/>
          <a:lstStyle/>
          <a:p>
            <a:r>
              <a:rPr lang="it-IT" dirty="0"/>
              <a:t>La valorizzazione 2/2</a:t>
            </a:r>
          </a:p>
        </p:txBody>
      </p:sp>
      <p:sp>
        <p:nvSpPr>
          <p:cNvPr id="4" name="Rettangolo con angoli arrotondati 3">
            <a:extLst>
              <a:ext uri="{FF2B5EF4-FFF2-40B4-BE49-F238E27FC236}">
                <a16:creationId xmlns:a16="http://schemas.microsoft.com/office/drawing/2014/main" id="{65FC246A-C15F-F69B-3DB2-63B90B4C99A4}"/>
              </a:ext>
            </a:extLst>
          </p:cNvPr>
          <p:cNvSpPr/>
          <p:nvPr/>
        </p:nvSpPr>
        <p:spPr>
          <a:xfrm>
            <a:off x="2854208" y="1767091"/>
            <a:ext cx="5952492" cy="3893969"/>
          </a:xfrm>
          <a:prstGeom prst="roundRect">
            <a:avLst/>
          </a:prstGeom>
          <a:solidFill>
            <a:schemeClr val="bg1">
              <a:alpha val="90000"/>
            </a:schemeClr>
          </a:solidFill>
          <a:ln>
            <a:solidFill>
              <a:schemeClr val="accent6">
                <a:lumMod val="5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911" tIns="103847" rIns="124802" bIns="103848" numCol="1" spcCol="1270" anchor="ctr" anchorCtr="0">
            <a:noAutofit/>
          </a:bodyPr>
          <a:lstStyle/>
          <a:p>
            <a:pPr marL="285750" lvl="1" indent="-285750" algn="l" defTabSz="488950">
              <a:lnSpc>
                <a:spcPct val="90000"/>
              </a:lnSpc>
              <a:spcBef>
                <a:spcPct val="0"/>
              </a:spcBef>
              <a:spcAft>
                <a:spcPct val="15000"/>
              </a:spcAft>
              <a:buFont typeface="Wingdings" panose="05000000000000000000" pitchFamily="2" charset="2"/>
              <a:buChar char="q"/>
            </a:pPr>
            <a:r>
              <a:rPr lang="it-IT" sz="1600" b="0" i="0" kern="1200" baseline="0" dirty="0">
                <a:ea typeface="Cambria" panose="02040503050406030204" pitchFamily="18" charset="0"/>
                <a:cs typeface="Helvetica" panose="020B0604020202020204" pitchFamily="34" charset="0"/>
              </a:rPr>
              <a:t>La mobilità è uno strumento di gestione e sviluppo delle risorse umane che tende a:</a:t>
            </a:r>
          </a:p>
          <a:p>
            <a:pPr marL="285750" lvl="1" indent="-285750" algn="l" defTabSz="488950">
              <a:lnSpc>
                <a:spcPct val="90000"/>
              </a:lnSpc>
              <a:spcBef>
                <a:spcPct val="0"/>
              </a:spcBef>
              <a:spcAft>
                <a:spcPct val="15000"/>
              </a:spcAft>
              <a:buFont typeface="Wingdings" panose="05000000000000000000" pitchFamily="2" charset="2"/>
              <a:buChar char="q"/>
            </a:pPr>
            <a:r>
              <a:rPr lang="it-IT" sz="1600" b="0" i="0" kern="1200" baseline="0" dirty="0">
                <a:ea typeface="Cambria" panose="02040503050406030204" pitchFamily="18" charset="0"/>
                <a:cs typeface="Helvetica" panose="020B0604020202020204" pitchFamily="34" charset="0"/>
              </a:rPr>
              <a:t>Assicurare adattività e capacità di reazione della struttura organizzativa ai cambiamenti/turbolenze dell’ambiente esterno </a:t>
            </a:r>
          </a:p>
          <a:p>
            <a:pPr marL="285750" lvl="1" indent="-285750" algn="l" defTabSz="488950">
              <a:lnSpc>
                <a:spcPct val="90000"/>
              </a:lnSpc>
              <a:spcBef>
                <a:spcPct val="0"/>
              </a:spcBef>
              <a:spcAft>
                <a:spcPct val="15000"/>
              </a:spcAft>
              <a:buFont typeface="Wingdings" panose="05000000000000000000" pitchFamily="2" charset="2"/>
              <a:buChar char="q"/>
            </a:pPr>
            <a:r>
              <a:rPr lang="it-IT" sz="1600" b="0" i="0" kern="1200" baseline="0" dirty="0">
                <a:ea typeface="Cambria" panose="02040503050406030204" pitchFamily="18" charset="0"/>
                <a:cs typeface="Helvetica" panose="020B0604020202020204" pitchFamily="34" charset="0"/>
              </a:rPr>
              <a:t>Garantire flessibilità rispetto a politiche/servizi da offrire</a:t>
            </a:r>
          </a:p>
          <a:p>
            <a:pPr marL="285750" lvl="1" indent="-285750" algn="l" defTabSz="488950">
              <a:lnSpc>
                <a:spcPct val="90000"/>
              </a:lnSpc>
              <a:spcBef>
                <a:spcPct val="0"/>
              </a:spcBef>
              <a:spcAft>
                <a:spcPct val="15000"/>
              </a:spcAft>
              <a:buFont typeface="Wingdings" panose="05000000000000000000" pitchFamily="2" charset="2"/>
              <a:buChar char="q"/>
            </a:pPr>
            <a:r>
              <a:rPr lang="it-IT" sz="1600" b="0" i="0" kern="1200" baseline="0" dirty="0">
                <a:ea typeface="Cambria" panose="02040503050406030204" pitchFamily="18" charset="0"/>
                <a:cs typeface="Helvetica" panose="020B0604020202020204" pitchFamily="34" charset="0"/>
              </a:rPr>
              <a:t>Consentire al lavoratore di allargare il proprio bacino esperienziale e arricchire il proprio portfolio di competenze</a:t>
            </a:r>
          </a:p>
          <a:p>
            <a:pPr marL="285750" lvl="1" indent="-285750" algn="l" defTabSz="488950">
              <a:lnSpc>
                <a:spcPct val="90000"/>
              </a:lnSpc>
              <a:spcBef>
                <a:spcPct val="0"/>
              </a:spcBef>
              <a:spcAft>
                <a:spcPct val="15000"/>
              </a:spcAft>
              <a:buFont typeface="Wingdings" panose="05000000000000000000" pitchFamily="2" charset="2"/>
              <a:buChar char="q"/>
            </a:pPr>
            <a:r>
              <a:rPr lang="it-IT" sz="1600" b="0" i="0" kern="1200" baseline="0" dirty="0">
                <a:ea typeface="Cambria" panose="02040503050406030204" pitchFamily="18" charset="0"/>
                <a:cs typeface="Helvetica" panose="020B0604020202020204" pitchFamily="34" charset="0"/>
              </a:rPr>
              <a:t>La mobilità non è uno strumento punitivo, bensì uno strumento chiave di valorizzazione</a:t>
            </a:r>
          </a:p>
        </p:txBody>
      </p:sp>
      <p:sp>
        <p:nvSpPr>
          <p:cNvPr id="5" name="Figura a mano libera: forma 4">
            <a:extLst>
              <a:ext uri="{FF2B5EF4-FFF2-40B4-BE49-F238E27FC236}">
                <a16:creationId xmlns:a16="http://schemas.microsoft.com/office/drawing/2014/main" id="{8DE2C9A5-BB5A-7179-2B25-A87E88D67C36}"/>
              </a:ext>
            </a:extLst>
          </p:cNvPr>
          <p:cNvSpPr/>
          <p:nvPr/>
        </p:nvSpPr>
        <p:spPr>
          <a:xfrm>
            <a:off x="577100" y="1767091"/>
            <a:ext cx="2157208" cy="3893969"/>
          </a:xfrm>
          <a:custGeom>
            <a:avLst/>
            <a:gdLst>
              <a:gd name="connsiteX0" fmla="*/ 0 w 3785616"/>
              <a:gd name="connsiteY0" fmla="*/ 353766 h 2122552"/>
              <a:gd name="connsiteX1" fmla="*/ 353766 w 3785616"/>
              <a:gd name="connsiteY1" fmla="*/ 0 h 2122552"/>
              <a:gd name="connsiteX2" fmla="*/ 3431850 w 3785616"/>
              <a:gd name="connsiteY2" fmla="*/ 0 h 2122552"/>
              <a:gd name="connsiteX3" fmla="*/ 3785616 w 3785616"/>
              <a:gd name="connsiteY3" fmla="*/ 353766 h 2122552"/>
              <a:gd name="connsiteX4" fmla="*/ 3785616 w 3785616"/>
              <a:gd name="connsiteY4" fmla="*/ 1768786 h 2122552"/>
              <a:gd name="connsiteX5" fmla="*/ 3431850 w 3785616"/>
              <a:gd name="connsiteY5" fmla="*/ 2122552 h 2122552"/>
              <a:gd name="connsiteX6" fmla="*/ 353766 w 3785616"/>
              <a:gd name="connsiteY6" fmla="*/ 2122552 h 2122552"/>
              <a:gd name="connsiteX7" fmla="*/ 0 w 3785616"/>
              <a:gd name="connsiteY7" fmla="*/ 1768786 h 2122552"/>
              <a:gd name="connsiteX8" fmla="*/ 0 w 3785616"/>
              <a:gd name="connsiteY8" fmla="*/ 353766 h 212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616" h="2122552">
                <a:moveTo>
                  <a:pt x="0" y="353766"/>
                </a:moveTo>
                <a:cubicBezTo>
                  <a:pt x="0" y="158386"/>
                  <a:pt x="158386" y="0"/>
                  <a:pt x="353766" y="0"/>
                </a:cubicBezTo>
                <a:lnTo>
                  <a:pt x="3431850" y="0"/>
                </a:lnTo>
                <a:cubicBezTo>
                  <a:pt x="3627230" y="0"/>
                  <a:pt x="3785616" y="158386"/>
                  <a:pt x="3785616" y="353766"/>
                </a:cubicBezTo>
                <a:lnTo>
                  <a:pt x="3785616" y="1768786"/>
                </a:lnTo>
                <a:cubicBezTo>
                  <a:pt x="3785616" y="1964166"/>
                  <a:pt x="3627230" y="2122552"/>
                  <a:pt x="3431850" y="2122552"/>
                </a:cubicBezTo>
                <a:lnTo>
                  <a:pt x="353766" y="2122552"/>
                </a:lnTo>
                <a:cubicBezTo>
                  <a:pt x="158386" y="2122552"/>
                  <a:pt x="0" y="1964166"/>
                  <a:pt x="0" y="1768786"/>
                </a:cubicBezTo>
                <a:lnTo>
                  <a:pt x="0" y="353766"/>
                </a:lnTo>
                <a:close/>
              </a:path>
            </a:pathLst>
          </a:custGeom>
          <a:solidFill>
            <a:schemeClr val="bg2">
              <a:lumMod val="75000"/>
            </a:schemeClr>
          </a:solidFill>
          <a:ln>
            <a:solidFill>
              <a:schemeClr val="accent2">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5534" tIns="164574" rIns="225534" bIns="164574" numCol="1" spcCol="1270" anchor="ctr" anchorCtr="0">
            <a:noAutofit/>
          </a:bodyPr>
          <a:lstStyle/>
          <a:p>
            <a:pPr marL="0" lvl="0" indent="0" algn="ctr" defTabSz="1422400">
              <a:lnSpc>
                <a:spcPct val="90000"/>
              </a:lnSpc>
              <a:spcBef>
                <a:spcPct val="0"/>
              </a:spcBef>
              <a:spcAft>
                <a:spcPct val="35000"/>
              </a:spcAft>
              <a:buNone/>
            </a:pPr>
            <a:r>
              <a:rPr lang="it-IT" sz="1600" b="1" i="1" kern="1200" baseline="0" dirty="0">
                <a:solidFill>
                  <a:schemeClr val="accent2">
                    <a:lumMod val="50000"/>
                  </a:schemeClr>
                </a:solidFill>
                <a:ea typeface="Cambria" panose="02040503050406030204" pitchFamily="18" charset="0"/>
                <a:cs typeface="Helvetica" panose="020B0604020202020204" pitchFamily="34" charset="0"/>
              </a:rPr>
              <a:t>La mobilità</a:t>
            </a:r>
          </a:p>
        </p:txBody>
      </p:sp>
    </p:spTree>
    <p:extLst>
      <p:ext uri="{BB962C8B-B14F-4D97-AF65-F5344CB8AC3E}">
        <p14:creationId xmlns:p14="http://schemas.microsoft.com/office/powerpoint/2010/main" val="2321523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168071-BAD7-A947-009D-F4AEF9F30276}"/>
              </a:ext>
            </a:extLst>
          </p:cNvPr>
          <p:cNvSpPr>
            <a:spLocks noGrp="1"/>
          </p:cNvSpPr>
          <p:nvPr>
            <p:ph type="title"/>
          </p:nvPr>
        </p:nvSpPr>
        <p:spPr/>
        <p:txBody>
          <a:bodyPr/>
          <a:lstStyle/>
          <a:p>
            <a:r>
              <a:rPr lang="it-IT" dirty="0"/>
              <a:t>Il Rewarding 1/2</a:t>
            </a:r>
          </a:p>
        </p:txBody>
      </p:sp>
      <p:sp>
        <p:nvSpPr>
          <p:cNvPr id="4" name="Rettangolo con angoli arrotondati 3">
            <a:extLst>
              <a:ext uri="{FF2B5EF4-FFF2-40B4-BE49-F238E27FC236}">
                <a16:creationId xmlns:a16="http://schemas.microsoft.com/office/drawing/2014/main" id="{EBD30BF7-B587-B229-99CB-C4A123AFCAE2}"/>
              </a:ext>
            </a:extLst>
          </p:cNvPr>
          <p:cNvSpPr/>
          <p:nvPr/>
        </p:nvSpPr>
        <p:spPr>
          <a:xfrm>
            <a:off x="2854208" y="1340768"/>
            <a:ext cx="5952492" cy="4824535"/>
          </a:xfrm>
          <a:prstGeom prst="roundRect">
            <a:avLst/>
          </a:prstGeom>
          <a:solidFill>
            <a:schemeClr val="bg1">
              <a:alpha val="90000"/>
            </a:schemeClr>
          </a:solidFill>
          <a:ln>
            <a:solidFill>
              <a:schemeClr val="accent6">
                <a:lumMod val="5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911" tIns="103847" rIns="124802" bIns="103848" numCol="1" spcCol="1270" anchor="ctr" anchorCtr="0">
            <a:noAutofit/>
          </a:bodyPr>
          <a:lstStyle/>
          <a:p>
            <a:pPr marL="0" lvl="1" algn="l" defTabSz="488950">
              <a:lnSpc>
                <a:spcPct val="90000"/>
              </a:lnSpc>
              <a:spcBef>
                <a:spcPct val="0"/>
              </a:spcBef>
              <a:spcAft>
                <a:spcPct val="15000"/>
              </a:spcAft>
            </a:pPr>
            <a:r>
              <a:rPr lang="it-IT" sz="1200" b="0" i="0" kern="1200" baseline="0" dirty="0">
                <a:ea typeface="Cambria" panose="02040503050406030204" pitchFamily="18" charset="0"/>
                <a:cs typeface="Helvetica" panose="020B0604020202020204" pitchFamily="34" charset="0"/>
              </a:rPr>
              <a:t>La valutazione della performance costituisce uno dei pillar di un sistema di accountability:</a:t>
            </a:r>
          </a:p>
          <a:p>
            <a:pPr marL="285750" lvl="1" indent="-285750" algn="l" defTabSz="488950">
              <a:lnSpc>
                <a:spcPct val="90000"/>
              </a:lnSpc>
              <a:spcBef>
                <a:spcPct val="0"/>
              </a:spcBef>
              <a:spcAft>
                <a:spcPct val="15000"/>
              </a:spcAft>
              <a:buFont typeface="Wingdings" panose="05000000000000000000" pitchFamily="2" charset="2"/>
              <a:buChar char="q"/>
            </a:pPr>
            <a:r>
              <a:rPr lang="it-IT" sz="1200" b="0" i="0" kern="1200" baseline="0" dirty="0">
                <a:ea typeface="Cambria" panose="02040503050406030204" pitchFamily="18" charset="0"/>
                <a:cs typeface="Helvetica" panose="020B0604020202020204" pitchFamily="34" charset="0"/>
              </a:rPr>
              <a:t>Si valuta la performance istituzionale, la performance organizzativa e la performance individuale</a:t>
            </a:r>
          </a:p>
          <a:p>
            <a:pPr marL="285750" lvl="1" indent="-285750" algn="l" defTabSz="488950">
              <a:lnSpc>
                <a:spcPct val="90000"/>
              </a:lnSpc>
              <a:spcBef>
                <a:spcPct val="0"/>
              </a:spcBef>
              <a:spcAft>
                <a:spcPct val="15000"/>
              </a:spcAft>
              <a:buFont typeface="Wingdings" panose="05000000000000000000" pitchFamily="2" charset="2"/>
              <a:buChar char="q"/>
            </a:pPr>
            <a:r>
              <a:rPr lang="it-IT" sz="1200" b="0" i="0" kern="1200" baseline="0" dirty="0">
                <a:ea typeface="Cambria" panose="02040503050406030204" pitchFamily="18" charset="0"/>
                <a:cs typeface="Helvetica" panose="020B0604020202020204" pitchFamily="34" charset="0"/>
              </a:rPr>
              <a:t>Si valuta per migliorare la capacità delle politiche di soddisfare i bisogni della comunità di riferimento e, quindi, di creare public </a:t>
            </a:r>
            <a:r>
              <a:rPr lang="it-IT" sz="1200" b="0" i="0" kern="1200" baseline="0" dirty="0" err="1">
                <a:ea typeface="Cambria" panose="02040503050406030204" pitchFamily="18" charset="0"/>
                <a:cs typeface="Helvetica" panose="020B0604020202020204" pitchFamily="34" charset="0"/>
              </a:rPr>
              <a:t>value</a:t>
            </a:r>
            <a:r>
              <a:rPr lang="it-IT" sz="1200" b="0" i="0" kern="1200" baseline="0" dirty="0">
                <a:ea typeface="Cambria" panose="02040503050406030204" pitchFamily="18" charset="0"/>
                <a:cs typeface="Helvetica" panose="020B0604020202020204" pitchFamily="34" charset="0"/>
              </a:rPr>
              <a:t>;</a:t>
            </a:r>
          </a:p>
          <a:p>
            <a:pPr marL="285750" lvl="1" indent="-285750" algn="l" defTabSz="488950">
              <a:lnSpc>
                <a:spcPct val="90000"/>
              </a:lnSpc>
              <a:spcBef>
                <a:spcPct val="0"/>
              </a:spcBef>
              <a:spcAft>
                <a:spcPct val="15000"/>
              </a:spcAft>
              <a:buFont typeface="Wingdings" panose="05000000000000000000" pitchFamily="2" charset="2"/>
              <a:buChar char="q"/>
            </a:pPr>
            <a:r>
              <a:rPr lang="it-IT" sz="1200" b="0" i="0" kern="1200" baseline="0" dirty="0">
                <a:ea typeface="Cambria" panose="02040503050406030204" pitchFamily="18" charset="0"/>
                <a:cs typeface="Helvetica" panose="020B0604020202020204" pitchFamily="34" charset="0"/>
              </a:rPr>
              <a:t>Si valuta per migliorare la qualità dei servizi/prodotti resi ai cittadini;</a:t>
            </a:r>
          </a:p>
          <a:p>
            <a:pPr marL="285750" lvl="1" indent="-285750" algn="l" defTabSz="488950">
              <a:lnSpc>
                <a:spcPct val="90000"/>
              </a:lnSpc>
              <a:spcBef>
                <a:spcPct val="0"/>
              </a:spcBef>
              <a:spcAft>
                <a:spcPct val="15000"/>
              </a:spcAft>
              <a:buFont typeface="Wingdings" panose="05000000000000000000" pitchFamily="2" charset="2"/>
              <a:buChar char="q"/>
            </a:pPr>
            <a:r>
              <a:rPr lang="it-IT" sz="1200" b="0" i="0" kern="1200" baseline="0" dirty="0">
                <a:ea typeface="Cambria" panose="02040503050406030204" pitchFamily="18" charset="0"/>
                <a:cs typeface="Helvetica" panose="020B0604020202020204" pitchFamily="34" charset="0"/>
              </a:rPr>
              <a:t>Si valuta per ripensare in continuo l’organizzazione;</a:t>
            </a:r>
          </a:p>
          <a:p>
            <a:pPr marL="285750" lvl="1" indent="-285750" algn="l" defTabSz="488950">
              <a:lnSpc>
                <a:spcPct val="90000"/>
              </a:lnSpc>
              <a:spcBef>
                <a:spcPct val="0"/>
              </a:spcBef>
              <a:spcAft>
                <a:spcPct val="15000"/>
              </a:spcAft>
              <a:buFont typeface="Wingdings" panose="05000000000000000000" pitchFamily="2" charset="2"/>
              <a:buChar char="q"/>
            </a:pPr>
            <a:r>
              <a:rPr lang="it-IT" sz="1200" b="0" i="0" kern="1200" baseline="0" dirty="0">
                <a:ea typeface="Cambria" panose="02040503050406030204" pitchFamily="18" charset="0"/>
                <a:cs typeface="Helvetica" panose="020B0604020202020204" pitchFamily="34" charset="0"/>
              </a:rPr>
              <a:t>Si valuta per favorire lo sviluppo professionale delle persone che lavorano nella istituzione;</a:t>
            </a:r>
          </a:p>
          <a:p>
            <a:pPr marL="285750" lvl="1" indent="-285750" algn="l" defTabSz="488950">
              <a:lnSpc>
                <a:spcPct val="90000"/>
              </a:lnSpc>
              <a:spcBef>
                <a:spcPct val="0"/>
              </a:spcBef>
              <a:spcAft>
                <a:spcPct val="15000"/>
              </a:spcAft>
              <a:buFont typeface="Wingdings" panose="05000000000000000000" pitchFamily="2" charset="2"/>
              <a:buChar char="q"/>
            </a:pPr>
            <a:r>
              <a:rPr lang="it-IT" sz="1200" b="0" i="0" kern="1200" baseline="0" dirty="0">
                <a:ea typeface="Cambria" panose="02040503050406030204" pitchFamily="18" charset="0"/>
                <a:cs typeface="Helvetica" panose="020B0604020202020204" pitchFamily="34" charset="0"/>
              </a:rPr>
              <a:t>Si valuta per premiare coloro che hanno maggiormente contribuito al raggiungimento degli obiettivi;</a:t>
            </a:r>
          </a:p>
          <a:p>
            <a:pPr marL="285750" lvl="1" indent="-285750" algn="l" defTabSz="488950">
              <a:lnSpc>
                <a:spcPct val="90000"/>
              </a:lnSpc>
              <a:spcBef>
                <a:spcPct val="0"/>
              </a:spcBef>
              <a:spcAft>
                <a:spcPct val="15000"/>
              </a:spcAft>
              <a:buFont typeface="Wingdings" panose="05000000000000000000" pitchFamily="2" charset="2"/>
              <a:buChar char="q"/>
            </a:pPr>
            <a:r>
              <a:rPr lang="it-IT" sz="1200" b="0" i="0" kern="1200" baseline="0" dirty="0">
                <a:ea typeface="Cambria" panose="02040503050406030204" pitchFamily="18" charset="0"/>
                <a:cs typeface="Helvetica" panose="020B0604020202020204" pitchFamily="34" charset="0"/>
              </a:rPr>
              <a:t>Si valuta per dare conto ai cittadini di come utilizziamo le risorse pubbliche e dei risultati che otteniamo.</a:t>
            </a:r>
          </a:p>
          <a:p>
            <a:pPr marL="0" lvl="1" algn="l" defTabSz="488950">
              <a:lnSpc>
                <a:spcPct val="90000"/>
              </a:lnSpc>
              <a:spcBef>
                <a:spcPct val="0"/>
              </a:spcBef>
              <a:spcAft>
                <a:spcPct val="15000"/>
              </a:spcAft>
            </a:pPr>
            <a:r>
              <a:rPr lang="it-IT" sz="1200" b="0" i="0" kern="1200" baseline="0" dirty="0">
                <a:ea typeface="Cambria" panose="02040503050406030204" pitchFamily="18" charset="0"/>
                <a:cs typeface="Helvetica" panose="020B0604020202020204" pitchFamily="34" charset="0"/>
              </a:rPr>
              <a:t>La valutazione della performance individuale è connessa a due dimensioni chiave:</a:t>
            </a:r>
          </a:p>
          <a:p>
            <a:pPr marL="285750" lvl="1" indent="-285750" algn="l" defTabSz="488950">
              <a:lnSpc>
                <a:spcPct val="90000"/>
              </a:lnSpc>
              <a:spcBef>
                <a:spcPct val="0"/>
              </a:spcBef>
              <a:spcAft>
                <a:spcPct val="15000"/>
              </a:spcAft>
              <a:buFont typeface="Wingdings" panose="05000000000000000000" pitchFamily="2" charset="2"/>
              <a:buChar char="q"/>
            </a:pPr>
            <a:r>
              <a:rPr lang="it-IT" sz="1200" b="1" i="0" kern="1200" baseline="0" dirty="0">
                <a:ea typeface="Cambria" panose="02040503050406030204" pitchFamily="18" charset="0"/>
                <a:cs typeface="Helvetica" panose="020B0604020202020204" pitchFamily="34" charset="0"/>
              </a:rPr>
              <a:t>La performance di ruolo</a:t>
            </a:r>
            <a:r>
              <a:rPr lang="it-IT" sz="1200" b="0" i="0" kern="1200" baseline="0" dirty="0">
                <a:ea typeface="Cambria" panose="02040503050406030204" pitchFamily="18" charset="0"/>
                <a:cs typeface="Helvetica" panose="020B0604020202020204" pitchFamily="34" charset="0"/>
              </a:rPr>
              <a:t>, ovvero i risultati connessi al ruolo agito e, quindi, agli obiettivi di struttura o individuali assegnati in funzione dello specifico ruolo agito (potremmo dire il quanto).</a:t>
            </a:r>
          </a:p>
          <a:p>
            <a:pPr marL="285750" lvl="1" indent="-285750" algn="l" defTabSz="488950">
              <a:lnSpc>
                <a:spcPct val="90000"/>
              </a:lnSpc>
              <a:spcBef>
                <a:spcPct val="0"/>
              </a:spcBef>
              <a:spcAft>
                <a:spcPct val="15000"/>
              </a:spcAft>
              <a:buFont typeface="Wingdings" panose="05000000000000000000" pitchFamily="2" charset="2"/>
              <a:buChar char="q"/>
            </a:pPr>
            <a:r>
              <a:rPr lang="it-IT" sz="1200" b="1" i="0" kern="1200" baseline="0" dirty="0">
                <a:ea typeface="Cambria" panose="02040503050406030204" pitchFamily="18" charset="0"/>
                <a:cs typeface="Helvetica" panose="020B0604020202020204" pitchFamily="34" charset="0"/>
              </a:rPr>
              <a:t>Le competenze organizzative/manageriali </a:t>
            </a:r>
            <a:r>
              <a:rPr lang="it-IT" sz="1200" b="0" i="0" kern="1200" baseline="0" dirty="0">
                <a:ea typeface="Cambria" panose="02040503050406030204" pitchFamily="18" charset="0"/>
                <a:cs typeface="Helvetica" panose="020B0604020202020204" pitchFamily="34" charset="0"/>
              </a:rPr>
              <a:t>agite nel ruolo (ovvero il come).</a:t>
            </a:r>
          </a:p>
          <a:p>
            <a:pPr marL="0" lvl="1" algn="l" defTabSz="488950">
              <a:lnSpc>
                <a:spcPct val="90000"/>
              </a:lnSpc>
              <a:spcBef>
                <a:spcPct val="0"/>
              </a:spcBef>
              <a:spcAft>
                <a:spcPct val="15000"/>
              </a:spcAft>
            </a:pPr>
            <a:r>
              <a:rPr lang="it-IT" sz="1200" b="0" i="0" kern="1200" baseline="0" dirty="0">
                <a:ea typeface="Cambria" panose="02040503050406030204" pitchFamily="18" charset="0"/>
                <a:cs typeface="Helvetica" panose="020B0604020202020204" pitchFamily="34" charset="0"/>
              </a:rPr>
              <a:t>Queste due dimensioni sono fondamentali, non solo per determinare il contributo individuale, ma anche per individuare gli ambiti possibili di valorizzazione (in termini formativi e di mobilità) e di Rewarding (in tema di sviluppo di carriera).</a:t>
            </a:r>
          </a:p>
        </p:txBody>
      </p:sp>
      <p:sp>
        <p:nvSpPr>
          <p:cNvPr id="5" name="Figura a mano libera: forma 4">
            <a:extLst>
              <a:ext uri="{FF2B5EF4-FFF2-40B4-BE49-F238E27FC236}">
                <a16:creationId xmlns:a16="http://schemas.microsoft.com/office/drawing/2014/main" id="{DB3F4648-8DD8-76D8-8C1C-E4CD638D696F}"/>
              </a:ext>
            </a:extLst>
          </p:cNvPr>
          <p:cNvSpPr/>
          <p:nvPr/>
        </p:nvSpPr>
        <p:spPr>
          <a:xfrm>
            <a:off x="577100" y="1767091"/>
            <a:ext cx="2157208" cy="3893969"/>
          </a:xfrm>
          <a:custGeom>
            <a:avLst/>
            <a:gdLst>
              <a:gd name="connsiteX0" fmla="*/ 0 w 3785616"/>
              <a:gd name="connsiteY0" fmla="*/ 353766 h 2122552"/>
              <a:gd name="connsiteX1" fmla="*/ 353766 w 3785616"/>
              <a:gd name="connsiteY1" fmla="*/ 0 h 2122552"/>
              <a:gd name="connsiteX2" fmla="*/ 3431850 w 3785616"/>
              <a:gd name="connsiteY2" fmla="*/ 0 h 2122552"/>
              <a:gd name="connsiteX3" fmla="*/ 3785616 w 3785616"/>
              <a:gd name="connsiteY3" fmla="*/ 353766 h 2122552"/>
              <a:gd name="connsiteX4" fmla="*/ 3785616 w 3785616"/>
              <a:gd name="connsiteY4" fmla="*/ 1768786 h 2122552"/>
              <a:gd name="connsiteX5" fmla="*/ 3431850 w 3785616"/>
              <a:gd name="connsiteY5" fmla="*/ 2122552 h 2122552"/>
              <a:gd name="connsiteX6" fmla="*/ 353766 w 3785616"/>
              <a:gd name="connsiteY6" fmla="*/ 2122552 h 2122552"/>
              <a:gd name="connsiteX7" fmla="*/ 0 w 3785616"/>
              <a:gd name="connsiteY7" fmla="*/ 1768786 h 2122552"/>
              <a:gd name="connsiteX8" fmla="*/ 0 w 3785616"/>
              <a:gd name="connsiteY8" fmla="*/ 353766 h 212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616" h="2122552">
                <a:moveTo>
                  <a:pt x="0" y="353766"/>
                </a:moveTo>
                <a:cubicBezTo>
                  <a:pt x="0" y="158386"/>
                  <a:pt x="158386" y="0"/>
                  <a:pt x="353766" y="0"/>
                </a:cubicBezTo>
                <a:lnTo>
                  <a:pt x="3431850" y="0"/>
                </a:lnTo>
                <a:cubicBezTo>
                  <a:pt x="3627230" y="0"/>
                  <a:pt x="3785616" y="158386"/>
                  <a:pt x="3785616" y="353766"/>
                </a:cubicBezTo>
                <a:lnTo>
                  <a:pt x="3785616" y="1768786"/>
                </a:lnTo>
                <a:cubicBezTo>
                  <a:pt x="3785616" y="1964166"/>
                  <a:pt x="3627230" y="2122552"/>
                  <a:pt x="3431850" y="2122552"/>
                </a:cubicBezTo>
                <a:lnTo>
                  <a:pt x="353766" y="2122552"/>
                </a:lnTo>
                <a:cubicBezTo>
                  <a:pt x="158386" y="2122552"/>
                  <a:pt x="0" y="1964166"/>
                  <a:pt x="0" y="1768786"/>
                </a:cubicBezTo>
                <a:lnTo>
                  <a:pt x="0" y="353766"/>
                </a:lnTo>
                <a:close/>
              </a:path>
            </a:pathLst>
          </a:custGeom>
          <a:solidFill>
            <a:schemeClr val="tx2">
              <a:lumMod val="20000"/>
              <a:lumOff val="80000"/>
            </a:schemeClr>
          </a:solidFill>
          <a:ln>
            <a:solidFill>
              <a:schemeClr val="accent2">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5534" tIns="164574" rIns="225534" bIns="164574" numCol="1" spcCol="1270" anchor="ctr" anchorCtr="0">
            <a:noAutofit/>
          </a:bodyPr>
          <a:lstStyle/>
          <a:p>
            <a:pPr marL="0" lvl="0" indent="0" algn="ctr" defTabSz="1422400">
              <a:lnSpc>
                <a:spcPct val="90000"/>
              </a:lnSpc>
              <a:spcBef>
                <a:spcPct val="0"/>
              </a:spcBef>
              <a:spcAft>
                <a:spcPct val="35000"/>
              </a:spcAft>
              <a:buNone/>
            </a:pPr>
            <a:r>
              <a:rPr lang="it-IT" sz="1600" b="1" i="1" kern="1200" baseline="0" dirty="0">
                <a:solidFill>
                  <a:schemeClr val="accent2">
                    <a:lumMod val="50000"/>
                  </a:schemeClr>
                </a:solidFill>
                <a:ea typeface="Cambria" panose="02040503050406030204" pitchFamily="18" charset="0"/>
                <a:cs typeface="Helvetica" panose="020B0604020202020204" pitchFamily="34" charset="0"/>
              </a:rPr>
              <a:t>La mobilità</a:t>
            </a:r>
          </a:p>
        </p:txBody>
      </p:sp>
    </p:spTree>
    <p:extLst>
      <p:ext uri="{BB962C8B-B14F-4D97-AF65-F5344CB8AC3E}">
        <p14:creationId xmlns:p14="http://schemas.microsoft.com/office/powerpoint/2010/main" val="2405228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con angoli arrotondati 3">
            <a:extLst>
              <a:ext uri="{FF2B5EF4-FFF2-40B4-BE49-F238E27FC236}">
                <a16:creationId xmlns:a16="http://schemas.microsoft.com/office/drawing/2014/main" id="{955850AA-7E59-E455-C360-DBCE66E7E2A4}"/>
              </a:ext>
            </a:extLst>
          </p:cNvPr>
          <p:cNvSpPr/>
          <p:nvPr/>
        </p:nvSpPr>
        <p:spPr>
          <a:xfrm>
            <a:off x="2854208" y="1767091"/>
            <a:ext cx="5952492" cy="3893969"/>
          </a:xfrm>
          <a:prstGeom prst="roundRect">
            <a:avLst/>
          </a:prstGeom>
          <a:solidFill>
            <a:schemeClr val="bg1">
              <a:alpha val="90000"/>
            </a:schemeClr>
          </a:solidFill>
          <a:ln>
            <a:solidFill>
              <a:schemeClr val="accent6">
                <a:lumMod val="5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911" tIns="103847" rIns="124802" bIns="103848" numCol="1" spcCol="1270" anchor="ctr" anchorCtr="0">
            <a:noAutofit/>
          </a:bodyPr>
          <a:lstStyle/>
          <a:p>
            <a:pPr marL="285750" lvl="1" indent="-285750" algn="l" defTabSz="488950">
              <a:lnSpc>
                <a:spcPct val="90000"/>
              </a:lnSpc>
              <a:spcBef>
                <a:spcPct val="0"/>
              </a:spcBef>
              <a:spcAft>
                <a:spcPct val="15000"/>
              </a:spcAft>
              <a:buFont typeface="Wingdings" panose="05000000000000000000" pitchFamily="2" charset="2"/>
              <a:buChar char="q"/>
            </a:pPr>
            <a:r>
              <a:rPr lang="it-IT" sz="1400" b="0" i="0" kern="1200" baseline="0" dirty="0">
                <a:ea typeface="Cambria" panose="02040503050406030204" pitchFamily="18" charset="0"/>
                <a:cs typeface="Helvetica" panose="020B0604020202020204" pitchFamily="34" charset="0"/>
              </a:rPr>
              <a:t>Il percorso di carriera nelle amministrazioni pubbliche avviene attraverso procedure pubbliche che garantiscono la trasparenza e la par conditio degli aspiranti.</a:t>
            </a:r>
          </a:p>
          <a:p>
            <a:pPr marL="285750" lvl="1" indent="-285750" algn="l" defTabSz="488950">
              <a:lnSpc>
                <a:spcPct val="90000"/>
              </a:lnSpc>
              <a:spcBef>
                <a:spcPct val="0"/>
              </a:spcBef>
              <a:spcAft>
                <a:spcPct val="15000"/>
              </a:spcAft>
              <a:buFont typeface="Wingdings" panose="05000000000000000000" pitchFamily="2" charset="2"/>
              <a:buChar char="q"/>
            </a:pPr>
            <a:r>
              <a:rPr lang="it-IT" sz="1400" b="0" i="0" kern="1200" baseline="0" dirty="0">
                <a:ea typeface="Cambria" panose="02040503050406030204" pitchFamily="18" charset="0"/>
                <a:cs typeface="Helvetica" panose="020B0604020202020204" pitchFamily="34" charset="0"/>
              </a:rPr>
              <a:t>Eppure, l’incertezza e indeterminatezza dei percorsi di carriera nel pubblico appare come uno dei fattori demotivazione dei giovanti talenti (in quanto tempo diventerò funzionario o dirigente? valuteranno il merito oppure la politica avrà il sopravvento? quale sarà il mio futuro in questa organizzazione)</a:t>
            </a:r>
          </a:p>
          <a:p>
            <a:pPr marL="285750" lvl="1" indent="-285750" algn="l" defTabSz="488950">
              <a:lnSpc>
                <a:spcPct val="90000"/>
              </a:lnSpc>
              <a:spcBef>
                <a:spcPct val="0"/>
              </a:spcBef>
              <a:spcAft>
                <a:spcPct val="15000"/>
              </a:spcAft>
              <a:buFont typeface="Wingdings" panose="05000000000000000000" pitchFamily="2" charset="2"/>
              <a:buChar char="q"/>
            </a:pPr>
            <a:r>
              <a:rPr lang="it-IT" sz="1400" b="0" i="0" kern="1200" baseline="0" dirty="0">
                <a:ea typeface="Cambria" panose="02040503050406030204" pitchFamily="18" charset="0"/>
                <a:cs typeface="Helvetica" panose="020B0604020202020204" pitchFamily="34" charset="0"/>
              </a:rPr>
              <a:t>Le opportunità di sviluppo di carriera in una organizzazione devono essere esplicite e trasparenti per chiunque, questo significa che le amministrazioni devono disegnare sistemi professionali che prevedano percorsi di carriera espliciti (e non random….se va via qualcuno). Lo sviluppo di carriera deve essere fondato, sui risultati ottenuti, sulle competenze agite e sulle potenzialità dimostrate.</a:t>
            </a:r>
          </a:p>
        </p:txBody>
      </p:sp>
      <p:sp>
        <p:nvSpPr>
          <p:cNvPr id="5" name="Figura a mano libera: forma 4">
            <a:extLst>
              <a:ext uri="{FF2B5EF4-FFF2-40B4-BE49-F238E27FC236}">
                <a16:creationId xmlns:a16="http://schemas.microsoft.com/office/drawing/2014/main" id="{F9CDC78C-1F3D-3A80-067A-E599BDC39A9B}"/>
              </a:ext>
            </a:extLst>
          </p:cNvPr>
          <p:cNvSpPr/>
          <p:nvPr/>
        </p:nvSpPr>
        <p:spPr>
          <a:xfrm>
            <a:off x="577100" y="1767091"/>
            <a:ext cx="2157208" cy="3893969"/>
          </a:xfrm>
          <a:custGeom>
            <a:avLst/>
            <a:gdLst>
              <a:gd name="connsiteX0" fmla="*/ 0 w 3785616"/>
              <a:gd name="connsiteY0" fmla="*/ 353766 h 2122552"/>
              <a:gd name="connsiteX1" fmla="*/ 353766 w 3785616"/>
              <a:gd name="connsiteY1" fmla="*/ 0 h 2122552"/>
              <a:gd name="connsiteX2" fmla="*/ 3431850 w 3785616"/>
              <a:gd name="connsiteY2" fmla="*/ 0 h 2122552"/>
              <a:gd name="connsiteX3" fmla="*/ 3785616 w 3785616"/>
              <a:gd name="connsiteY3" fmla="*/ 353766 h 2122552"/>
              <a:gd name="connsiteX4" fmla="*/ 3785616 w 3785616"/>
              <a:gd name="connsiteY4" fmla="*/ 1768786 h 2122552"/>
              <a:gd name="connsiteX5" fmla="*/ 3431850 w 3785616"/>
              <a:gd name="connsiteY5" fmla="*/ 2122552 h 2122552"/>
              <a:gd name="connsiteX6" fmla="*/ 353766 w 3785616"/>
              <a:gd name="connsiteY6" fmla="*/ 2122552 h 2122552"/>
              <a:gd name="connsiteX7" fmla="*/ 0 w 3785616"/>
              <a:gd name="connsiteY7" fmla="*/ 1768786 h 2122552"/>
              <a:gd name="connsiteX8" fmla="*/ 0 w 3785616"/>
              <a:gd name="connsiteY8" fmla="*/ 353766 h 212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616" h="2122552">
                <a:moveTo>
                  <a:pt x="0" y="353766"/>
                </a:moveTo>
                <a:cubicBezTo>
                  <a:pt x="0" y="158386"/>
                  <a:pt x="158386" y="0"/>
                  <a:pt x="353766" y="0"/>
                </a:cubicBezTo>
                <a:lnTo>
                  <a:pt x="3431850" y="0"/>
                </a:lnTo>
                <a:cubicBezTo>
                  <a:pt x="3627230" y="0"/>
                  <a:pt x="3785616" y="158386"/>
                  <a:pt x="3785616" y="353766"/>
                </a:cubicBezTo>
                <a:lnTo>
                  <a:pt x="3785616" y="1768786"/>
                </a:lnTo>
                <a:cubicBezTo>
                  <a:pt x="3785616" y="1964166"/>
                  <a:pt x="3627230" y="2122552"/>
                  <a:pt x="3431850" y="2122552"/>
                </a:cubicBezTo>
                <a:lnTo>
                  <a:pt x="353766" y="2122552"/>
                </a:lnTo>
                <a:cubicBezTo>
                  <a:pt x="158386" y="2122552"/>
                  <a:pt x="0" y="1964166"/>
                  <a:pt x="0" y="1768786"/>
                </a:cubicBezTo>
                <a:lnTo>
                  <a:pt x="0" y="353766"/>
                </a:lnTo>
                <a:close/>
              </a:path>
            </a:pathLst>
          </a:custGeom>
          <a:solidFill>
            <a:schemeClr val="tx2">
              <a:lumMod val="20000"/>
              <a:lumOff val="80000"/>
            </a:schemeClr>
          </a:solidFill>
          <a:ln>
            <a:solidFill>
              <a:schemeClr val="accent2">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5534" tIns="164574" rIns="225534" bIns="164574" numCol="1" spcCol="1270" anchor="ctr" anchorCtr="0">
            <a:noAutofit/>
          </a:bodyPr>
          <a:lstStyle/>
          <a:p>
            <a:pPr marL="0" lvl="0" indent="0" algn="ctr" defTabSz="1422400">
              <a:lnSpc>
                <a:spcPct val="90000"/>
              </a:lnSpc>
              <a:spcBef>
                <a:spcPct val="0"/>
              </a:spcBef>
              <a:spcAft>
                <a:spcPct val="35000"/>
              </a:spcAft>
              <a:buNone/>
            </a:pPr>
            <a:r>
              <a:rPr lang="it-IT" sz="1600" b="1" i="1" kern="1200" baseline="0" dirty="0">
                <a:solidFill>
                  <a:schemeClr val="accent2">
                    <a:lumMod val="50000"/>
                  </a:schemeClr>
                </a:solidFill>
                <a:ea typeface="Cambria" panose="02040503050406030204" pitchFamily="18" charset="0"/>
                <a:cs typeface="Helvetica" panose="020B0604020202020204" pitchFamily="34" charset="0"/>
              </a:rPr>
              <a:t>Lo sviluppo di carriera</a:t>
            </a:r>
          </a:p>
        </p:txBody>
      </p:sp>
      <p:sp>
        <p:nvSpPr>
          <p:cNvPr id="6" name="Titolo 1">
            <a:extLst>
              <a:ext uri="{FF2B5EF4-FFF2-40B4-BE49-F238E27FC236}">
                <a16:creationId xmlns:a16="http://schemas.microsoft.com/office/drawing/2014/main" id="{C2EA2C9D-8265-80F9-6CE9-A5D065215A2F}"/>
              </a:ext>
            </a:extLst>
          </p:cNvPr>
          <p:cNvSpPr>
            <a:spLocks noGrp="1"/>
          </p:cNvSpPr>
          <p:nvPr>
            <p:ph type="title"/>
          </p:nvPr>
        </p:nvSpPr>
        <p:spPr>
          <a:xfrm>
            <a:off x="457200" y="350838"/>
            <a:ext cx="8229600" cy="590550"/>
          </a:xfrm>
        </p:spPr>
        <p:txBody>
          <a:bodyPr/>
          <a:lstStyle/>
          <a:p>
            <a:r>
              <a:rPr lang="it-IT" dirty="0"/>
              <a:t>Il Rewarding 2/2</a:t>
            </a:r>
          </a:p>
        </p:txBody>
      </p:sp>
    </p:spTree>
    <p:extLst>
      <p:ext uri="{BB962C8B-B14F-4D97-AF65-F5344CB8AC3E}">
        <p14:creationId xmlns:p14="http://schemas.microsoft.com/office/powerpoint/2010/main" val="12105324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957A0E-C87B-DA93-50D2-E3DBCF0C0CFD}"/>
              </a:ext>
            </a:extLst>
          </p:cNvPr>
          <p:cNvSpPr>
            <a:spLocks noGrp="1"/>
          </p:cNvSpPr>
          <p:nvPr>
            <p:ph type="title"/>
          </p:nvPr>
        </p:nvSpPr>
        <p:spPr/>
        <p:txBody>
          <a:bodyPr/>
          <a:lstStyle/>
          <a:p>
            <a:r>
              <a:rPr lang="it-IT" dirty="0"/>
              <a:t>La struttura di un sistema professionale</a:t>
            </a:r>
          </a:p>
        </p:txBody>
      </p:sp>
      <p:pic>
        <p:nvPicPr>
          <p:cNvPr id="4" name="Segnaposto contenuto 3">
            <a:extLst>
              <a:ext uri="{FF2B5EF4-FFF2-40B4-BE49-F238E27FC236}">
                <a16:creationId xmlns:a16="http://schemas.microsoft.com/office/drawing/2014/main" id="{4954D7E6-408E-7CC1-2476-DDBEB587AC41}"/>
              </a:ext>
            </a:extLst>
          </p:cNvPr>
          <p:cNvPicPr>
            <a:picLocks noGrp="1" noChangeAspect="1"/>
          </p:cNvPicPr>
          <p:nvPr>
            <p:ph idx="1"/>
          </p:nvPr>
        </p:nvPicPr>
        <p:blipFill>
          <a:blip r:embed="rId2"/>
          <a:stretch>
            <a:fillRect/>
          </a:stretch>
        </p:blipFill>
        <p:spPr>
          <a:xfrm>
            <a:off x="346990" y="1268760"/>
            <a:ext cx="8450019" cy="4753135"/>
          </a:xfrm>
          <a:prstGeom prst="rect">
            <a:avLst/>
          </a:prstGeom>
        </p:spPr>
      </p:pic>
    </p:spTree>
    <p:extLst>
      <p:ext uri="{BB962C8B-B14F-4D97-AF65-F5344CB8AC3E}">
        <p14:creationId xmlns:p14="http://schemas.microsoft.com/office/powerpoint/2010/main" val="16970442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cumento multiplo 3">
            <a:extLst>
              <a:ext uri="{FF2B5EF4-FFF2-40B4-BE49-F238E27FC236}">
                <a16:creationId xmlns:a16="http://schemas.microsoft.com/office/drawing/2014/main" id="{226BAA08-0EAD-61BE-CB88-B6D474C29065}"/>
              </a:ext>
            </a:extLst>
          </p:cNvPr>
          <p:cNvSpPr/>
          <p:nvPr/>
        </p:nvSpPr>
        <p:spPr>
          <a:xfrm>
            <a:off x="1000639" y="2191004"/>
            <a:ext cx="1715804" cy="736601"/>
          </a:xfrm>
          <a:prstGeom prst="flowChartMultidocumen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it-IT" sz="1500" b="1" dirty="0">
                <a:solidFill>
                  <a:srgbClr val="002060"/>
                </a:solidFill>
              </a:rPr>
              <a:t>Nomenclatura di base </a:t>
            </a:r>
          </a:p>
        </p:txBody>
      </p:sp>
      <p:graphicFrame>
        <p:nvGraphicFramePr>
          <p:cNvPr id="5" name="Segnaposto immagine 6">
            <a:extLst>
              <a:ext uri="{FF2B5EF4-FFF2-40B4-BE49-F238E27FC236}">
                <a16:creationId xmlns:a16="http://schemas.microsoft.com/office/drawing/2014/main" id="{D62D5C05-77BA-EFBF-7B03-DBFE00EABCC8}"/>
              </a:ext>
            </a:extLst>
          </p:cNvPr>
          <p:cNvGraphicFramePr>
            <a:graphicFrameLocks/>
          </p:cNvGraphicFramePr>
          <p:nvPr>
            <p:extLst>
              <p:ext uri="{D42A27DB-BD31-4B8C-83A1-F6EECF244321}">
                <p14:modId xmlns:p14="http://schemas.microsoft.com/office/powerpoint/2010/main" val="3012961908"/>
              </p:ext>
            </p:extLst>
          </p:nvPr>
        </p:nvGraphicFramePr>
        <p:xfrm>
          <a:off x="2843808" y="1268760"/>
          <a:ext cx="5897018" cy="3692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magine 5">
            <a:extLst>
              <a:ext uri="{FF2B5EF4-FFF2-40B4-BE49-F238E27FC236}">
                <a16:creationId xmlns:a16="http://schemas.microsoft.com/office/drawing/2014/main" id="{C83D8672-117D-FDB8-0807-9A338A6B83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6790" y="4148139"/>
            <a:ext cx="919492" cy="812966"/>
          </a:xfrm>
          <a:prstGeom prst="rect">
            <a:avLst/>
          </a:prstGeom>
        </p:spPr>
      </p:pic>
    </p:spTree>
    <p:extLst>
      <p:ext uri="{BB962C8B-B14F-4D97-AF65-F5344CB8AC3E}">
        <p14:creationId xmlns:p14="http://schemas.microsoft.com/office/powerpoint/2010/main" val="7130872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320D1E-31FF-D1F8-2C13-0681B1EF6A4B}"/>
              </a:ext>
            </a:extLst>
          </p:cNvPr>
          <p:cNvSpPr>
            <a:spLocks noGrp="1"/>
          </p:cNvSpPr>
          <p:nvPr>
            <p:ph type="title"/>
          </p:nvPr>
        </p:nvSpPr>
        <p:spPr/>
        <p:txBody>
          <a:bodyPr>
            <a:normAutofit fontScale="90000"/>
          </a:bodyPr>
          <a:lstStyle/>
          <a:p>
            <a:r>
              <a:rPr lang="it-IT" dirty="0"/>
              <a:t>Un modello per riconoscere, valorizzare e sviluppare le competenze</a:t>
            </a:r>
          </a:p>
        </p:txBody>
      </p:sp>
      <p:graphicFrame>
        <p:nvGraphicFramePr>
          <p:cNvPr id="4" name="Segnaposto contenuto 3">
            <a:extLst>
              <a:ext uri="{FF2B5EF4-FFF2-40B4-BE49-F238E27FC236}">
                <a16:creationId xmlns:a16="http://schemas.microsoft.com/office/drawing/2014/main" id="{3D911D9E-B485-1712-138D-F35442EB58D3}"/>
              </a:ext>
            </a:extLst>
          </p:cNvPr>
          <p:cNvGraphicFramePr>
            <a:graphicFrameLocks noGrp="1"/>
          </p:cNvGraphicFramePr>
          <p:nvPr>
            <p:ph idx="1"/>
            <p:extLst>
              <p:ext uri="{D42A27DB-BD31-4B8C-83A1-F6EECF244321}">
                <p14:modId xmlns:p14="http://schemas.microsoft.com/office/powerpoint/2010/main" val="2627797085"/>
              </p:ext>
            </p:extLst>
          </p:nvPr>
        </p:nvGraphicFramePr>
        <p:xfrm>
          <a:off x="457200" y="1341438"/>
          <a:ext cx="8229600" cy="4824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88000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92B498-8BB5-B810-8325-B2004FDABCD5}"/>
              </a:ext>
            </a:extLst>
          </p:cNvPr>
          <p:cNvSpPr>
            <a:spLocks noGrp="1"/>
          </p:cNvSpPr>
          <p:nvPr>
            <p:ph type="title"/>
          </p:nvPr>
        </p:nvSpPr>
        <p:spPr/>
        <p:txBody>
          <a:bodyPr/>
          <a:lstStyle/>
          <a:p>
            <a:r>
              <a:rPr lang="it-IT" dirty="0"/>
              <a:t>Il Dashboard delle Competenze</a:t>
            </a:r>
          </a:p>
        </p:txBody>
      </p:sp>
      <p:sp>
        <p:nvSpPr>
          <p:cNvPr id="3" name="Segnaposto contenuto 2">
            <a:extLst>
              <a:ext uri="{FF2B5EF4-FFF2-40B4-BE49-F238E27FC236}">
                <a16:creationId xmlns:a16="http://schemas.microsoft.com/office/drawing/2014/main" id="{35A310A4-F013-D0C9-9E9A-795869C3FA94}"/>
              </a:ext>
            </a:extLst>
          </p:cNvPr>
          <p:cNvSpPr>
            <a:spLocks noGrp="1"/>
          </p:cNvSpPr>
          <p:nvPr>
            <p:ph idx="1"/>
          </p:nvPr>
        </p:nvSpPr>
        <p:spPr/>
        <p:txBody>
          <a:bodyPr/>
          <a:lstStyle/>
          <a:p>
            <a:pPr marL="0" indent="0">
              <a:buNone/>
            </a:pPr>
            <a:r>
              <a:rPr lang="it-IT" sz="1800" b="1" dirty="0"/>
              <a:t>Il Dashboard delle Competenze è un sistema di monitoraggio, valutazione e sviluppo del Sistema Professionale di un organizzazione</a:t>
            </a:r>
            <a:r>
              <a:rPr lang="it-IT" sz="1800" dirty="0"/>
              <a:t>. Il </a:t>
            </a:r>
            <a:r>
              <a:rPr lang="it-IT" sz="1800" dirty="0" err="1"/>
              <a:t>DdC</a:t>
            </a:r>
            <a:r>
              <a:rPr lang="it-IT" sz="1800" dirty="0"/>
              <a:t> è:</a:t>
            </a:r>
          </a:p>
          <a:p>
            <a:endParaRPr lang="it-IT" sz="1800" dirty="0"/>
          </a:p>
          <a:p>
            <a:r>
              <a:rPr lang="it-IT" sz="1800" dirty="0"/>
              <a:t>una parte del sistema di gestione delle risorse umane dell’organizzazione</a:t>
            </a:r>
          </a:p>
          <a:p>
            <a:r>
              <a:rPr lang="it-IT" sz="1800" dirty="0"/>
              <a:t>un repertorio dinamico delle competenze /comportamenti posseduti dalla persone</a:t>
            </a:r>
          </a:p>
          <a:p>
            <a:r>
              <a:rPr lang="it-IT" sz="1800" dirty="0"/>
              <a:t>un sistema di monitoraggio e aggiornamento continuo delle competenze/comportamenti agiti dalle persone nell’ambito dei processi di lavoro</a:t>
            </a:r>
          </a:p>
          <a:p>
            <a:r>
              <a:rPr lang="it-IT" sz="1800" dirty="0"/>
              <a:t>un sistema di monitoraggio e aggiornamento continuo delle competenze/comportamenti sviluppati dalle persone  a seguito dei processi formativi</a:t>
            </a:r>
          </a:p>
          <a:p>
            <a:r>
              <a:rPr lang="it-IT" sz="1800" dirty="0"/>
              <a:t>Un modello di analisi dei fabbisogni formativi e di definizione dei programmi formativi</a:t>
            </a:r>
          </a:p>
          <a:p>
            <a:r>
              <a:rPr lang="it-IT" sz="1800" dirty="0"/>
              <a:t>un sistema di monitoraggio dei gap di competenze/comportamenti rispetto agli obiettivi strategici e di sviluppo dell’istituzione</a:t>
            </a:r>
          </a:p>
          <a:p>
            <a:endParaRPr lang="it-IT" sz="1800" dirty="0"/>
          </a:p>
        </p:txBody>
      </p:sp>
    </p:spTree>
    <p:extLst>
      <p:ext uri="{BB962C8B-B14F-4D97-AF65-F5344CB8AC3E}">
        <p14:creationId xmlns:p14="http://schemas.microsoft.com/office/powerpoint/2010/main" val="2759171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967974-50AC-3DB9-305A-353C06F1D482}"/>
              </a:ext>
            </a:extLst>
          </p:cNvPr>
          <p:cNvSpPr>
            <a:spLocks noGrp="1"/>
          </p:cNvSpPr>
          <p:nvPr>
            <p:ph type="title"/>
          </p:nvPr>
        </p:nvSpPr>
        <p:spPr/>
        <p:txBody>
          <a:bodyPr/>
          <a:lstStyle/>
          <a:p>
            <a:r>
              <a:rPr lang="it-IT" dirty="0"/>
              <a:t>L’organizzazione</a:t>
            </a:r>
          </a:p>
        </p:txBody>
      </p:sp>
      <p:graphicFrame>
        <p:nvGraphicFramePr>
          <p:cNvPr id="4" name="Content Placeholder 2">
            <a:extLst>
              <a:ext uri="{FF2B5EF4-FFF2-40B4-BE49-F238E27FC236}">
                <a16:creationId xmlns:a16="http://schemas.microsoft.com/office/drawing/2014/main" id="{89705E8A-2035-25AA-FEB6-BBA1FAB7E3FB}"/>
              </a:ext>
            </a:extLst>
          </p:cNvPr>
          <p:cNvGraphicFramePr>
            <a:graphicFrameLocks/>
          </p:cNvGraphicFramePr>
          <p:nvPr>
            <p:extLst>
              <p:ext uri="{D42A27DB-BD31-4B8C-83A1-F6EECF244321}">
                <p14:modId xmlns:p14="http://schemas.microsoft.com/office/powerpoint/2010/main" val="932510840"/>
              </p:ext>
            </p:extLst>
          </p:nvPr>
        </p:nvGraphicFramePr>
        <p:xfrm>
          <a:off x="611560" y="1277689"/>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48822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568275-A8DA-32AF-0A4F-FCD41D2CAD28}"/>
              </a:ext>
            </a:extLst>
          </p:cNvPr>
          <p:cNvSpPr>
            <a:spLocks noGrp="1"/>
          </p:cNvSpPr>
          <p:nvPr>
            <p:ph type="title"/>
          </p:nvPr>
        </p:nvSpPr>
        <p:spPr>
          <a:xfrm>
            <a:off x="457200" y="350189"/>
            <a:ext cx="8229600" cy="591344"/>
          </a:xfrm>
        </p:spPr>
        <p:txBody>
          <a:bodyPr anchor="ctr">
            <a:normAutofit/>
          </a:bodyPr>
          <a:lstStyle/>
          <a:p>
            <a:r>
              <a:rPr lang="it-IT" dirty="0"/>
              <a:t>L’osservatori delle competenze</a:t>
            </a:r>
          </a:p>
        </p:txBody>
      </p:sp>
      <p:pic>
        <p:nvPicPr>
          <p:cNvPr id="4" name="Segnaposto contenuto 3">
            <a:extLst>
              <a:ext uri="{FF2B5EF4-FFF2-40B4-BE49-F238E27FC236}">
                <a16:creationId xmlns:a16="http://schemas.microsoft.com/office/drawing/2014/main" id="{D8889B2F-BF2D-F096-FAC0-00537E77E468}"/>
              </a:ext>
            </a:extLst>
          </p:cNvPr>
          <p:cNvPicPr>
            <a:picLocks noGrp="1"/>
          </p:cNvPicPr>
          <p:nvPr>
            <p:ph idx="1"/>
          </p:nvPr>
        </p:nvPicPr>
        <p:blipFill>
          <a:blip r:embed="rId2"/>
          <a:stretch>
            <a:fillRect/>
          </a:stretch>
        </p:blipFill>
        <p:spPr>
          <a:xfrm>
            <a:off x="457200" y="1592766"/>
            <a:ext cx="8229600" cy="4320539"/>
          </a:xfrm>
          <a:prstGeom prst="rect">
            <a:avLst/>
          </a:prstGeom>
          <a:noFill/>
        </p:spPr>
      </p:pic>
    </p:spTree>
    <p:extLst>
      <p:ext uri="{BB962C8B-B14F-4D97-AF65-F5344CB8AC3E}">
        <p14:creationId xmlns:p14="http://schemas.microsoft.com/office/powerpoint/2010/main" val="29954190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16DF27-3420-A262-F0E2-AC1558F0846D}"/>
              </a:ext>
            </a:extLst>
          </p:cNvPr>
          <p:cNvSpPr>
            <a:spLocks noGrp="1"/>
          </p:cNvSpPr>
          <p:nvPr>
            <p:ph type="title"/>
          </p:nvPr>
        </p:nvSpPr>
        <p:spPr/>
        <p:txBody>
          <a:bodyPr/>
          <a:lstStyle/>
          <a:p>
            <a:r>
              <a:rPr lang="it-IT" dirty="0"/>
              <a:t>Il modello di accountability</a:t>
            </a:r>
          </a:p>
        </p:txBody>
      </p:sp>
      <p:graphicFrame>
        <p:nvGraphicFramePr>
          <p:cNvPr id="4" name="Segnaposto contenuto 3">
            <a:extLst>
              <a:ext uri="{FF2B5EF4-FFF2-40B4-BE49-F238E27FC236}">
                <a16:creationId xmlns:a16="http://schemas.microsoft.com/office/drawing/2014/main" id="{B5C255A0-C774-A7D7-F058-E263666FA9FE}"/>
              </a:ext>
            </a:extLst>
          </p:cNvPr>
          <p:cNvGraphicFramePr>
            <a:graphicFrameLocks noGrp="1"/>
          </p:cNvGraphicFramePr>
          <p:nvPr>
            <p:ph idx="1"/>
            <p:extLst>
              <p:ext uri="{D42A27DB-BD31-4B8C-83A1-F6EECF244321}">
                <p14:modId xmlns:p14="http://schemas.microsoft.com/office/powerpoint/2010/main" val="2173267952"/>
              </p:ext>
            </p:extLst>
          </p:nvPr>
        </p:nvGraphicFramePr>
        <p:xfrm>
          <a:off x="457200" y="1341438"/>
          <a:ext cx="8229600" cy="4824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53706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E250ADD-27C5-8344-0415-1817EE6A74B3}"/>
              </a:ext>
            </a:extLst>
          </p:cNvPr>
          <p:cNvSpPr>
            <a:spLocks noGrp="1"/>
          </p:cNvSpPr>
          <p:nvPr>
            <p:ph idx="1"/>
          </p:nvPr>
        </p:nvSpPr>
        <p:spPr/>
        <p:txBody>
          <a:bodyPr/>
          <a:lstStyle/>
          <a:p>
            <a:pPr marL="0" indent="0" algn="ctr">
              <a:buNone/>
            </a:pPr>
            <a:r>
              <a:rPr lang="it-IT" sz="3600" b="1" dirty="0">
                <a:solidFill>
                  <a:srgbClr val="387592"/>
                </a:solidFill>
                <a:latin typeface="+mj-lt"/>
                <a:ea typeface="+mj-ea"/>
                <a:cs typeface="+mj-cs"/>
              </a:rPr>
              <a:t>Contatti</a:t>
            </a:r>
          </a:p>
          <a:p>
            <a:pPr algn="ctr"/>
            <a:endParaRPr lang="it-IT" sz="3200" dirty="0">
              <a:latin typeface="+mj-lt"/>
              <a:ea typeface="+mj-ea"/>
              <a:cs typeface="+mj-cs"/>
            </a:endParaRPr>
          </a:p>
          <a:p>
            <a:pPr marL="0" indent="0" algn="ctr">
              <a:buNone/>
            </a:pPr>
            <a:r>
              <a:rPr lang="it-IT" sz="3200" dirty="0">
                <a:latin typeface="+mj-lt"/>
                <a:ea typeface="+mj-ea"/>
                <a:cs typeface="+mj-cs"/>
              </a:rPr>
              <a:t>Grazie</a:t>
            </a:r>
          </a:p>
          <a:p>
            <a:pPr algn="ctr"/>
            <a:endParaRPr lang="it-IT" sz="3200" dirty="0">
              <a:latin typeface="+mj-lt"/>
              <a:ea typeface="+mj-ea"/>
              <a:cs typeface="+mj-cs"/>
            </a:endParaRPr>
          </a:p>
          <a:p>
            <a:pPr marL="0" indent="0" algn="ctr">
              <a:buNone/>
            </a:pPr>
            <a:r>
              <a:rPr lang="it-IT" sz="3200" dirty="0">
                <a:latin typeface="+mj-lt"/>
                <a:ea typeface="+mj-ea"/>
                <a:cs typeface="+mj-cs"/>
              </a:rPr>
              <a:t>Bruno Carapella</a:t>
            </a:r>
          </a:p>
          <a:p>
            <a:pPr marL="0" indent="0" algn="ctr">
              <a:buNone/>
            </a:pPr>
            <a:r>
              <a:rPr lang="it-IT" sz="3200" dirty="0">
                <a:latin typeface="+mj-lt"/>
                <a:ea typeface="+mj-ea"/>
                <a:cs typeface="+mj-cs"/>
              </a:rPr>
              <a:t>bruno.carapella@uniba.it</a:t>
            </a:r>
          </a:p>
          <a:p>
            <a:endParaRPr lang="it-IT" sz="3200" dirty="0"/>
          </a:p>
        </p:txBody>
      </p:sp>
    </p:spTree>
    <p:extLst>
      <p:ext uri="{BB962C8B-B14F-4D97-AF65-F5344CB8AC3E}">
        <p14:creationId xmlns:p14="http://schemas.microsoft.com/office/powerpoint/2010/main" val="1824208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DC911D-CC5B-803F-C7C1-C587877BCA14}"/>
              </a:ext>
            </a:extLst>
          </p:cNvPr>
          <p:cNvSpPr>
            <a:spLocks noGrp="1"/>
          </p:cNvSpPr>
          <p:nvPr>
            <p:ph type="title"/>
          </p:nvPr>
        </p:nvSpPr>
        <p:spPr/>
        <p:txBody>
          <a:bodyPr/>
          <a:lstStyle/>
          <a:p>
            <a:r>
              <a:rPr lang="it-IT" dirty="0"/>
              <a:t>L’organizzazione come organismo</a:t>
            </a:r>
          </a:p>
        </p:txBody>
      </p:sp>
      <p:sp>
        <p:nvSpPr>
          <p:cNvPr id="3" name="Segnaposto contenuto 2">
            <a:extLst>
              <a:ext uri="{FF2B5EF4-FFF2-40B4-BE49-F238E27FC236}">
                <a16:creationId xmlns:a16="http://schemas.microsoft.com/office/drawing/2014/main" id="{4F43C94E-A4EC-B5AB-9AD7-79962EBCB6B0}"/>
              </a:ext>
            </a:extLst>
          </p:cNvPr>
          <p:cNvSpPr>
            <a:spLocks noGrp="1"/>
          </p:cNvSpPr>
          <p:nvPr>
            <p:ph idx="1"/>
          </p:nvPr>
        </p:nvSpPr>
        <p:spPr/>
        <p:txBody>
          <a:bodyPr/>
          <a:lstStyle/>
          <a:p>
            <a:pPr algn="just">
              <a:lnSpc>
                <a:spcPct val="150000"/>
              </a:lnSpc>
              <a:buClr>
                <a:srgbClr val="387592"/>
              </a:buClr>
              <a:buFont typeface="Wingdings" panose="05000000000000000000" pitchFamily="2" charset="2"/>
              <a:buChar char="q"/>
            </a:pPr>
            <a:r>
              <a:rPr lang="it-IT" sz="2000" dirty="0"/>
              <a:t>L’organizzazione nell’accezione classica (tayloristica) assume spesso la metafora di una macchina, laddove le relazioni tra le diverse parti assumono un carattere meccanicistico e predeterminato.</a:t>
            </a:r>
          </a:p>
          <a:p>
            <a:pPr algn="just">
              <a:lnSpc>
                <a:spcPct val="150000"/>
              </a:lnSpc>
              <a:buClr>
                <a:srgbClr val="387592"/>
              </a:buClr>
              <a:buFont typeface="Wingdings" panose="05000000000000000000" pitchFamily="2" charset="2"/>
              <a:buChar char="q"/>
            </a:pPr>
            <a:r>
              <a:rPr lang="it-IT" sz="2000" dirty="0"/>
              <a:t>Gli studi organizzativi e lo sviluppo delle aziende moderne hanno dimostrato che la relazione tra le diverse componenti/dimensioni di una organizzazione rappresentano un universo vitale, paragonabile ad un organismo o ad un sistema, governato da processi ricorsivi e </a:t>
            </a:r>
            <a:r>
              <a:rPr lang="it-IT" sz="2000" dirty="0" err="1"/>
              <a:t>e</a:t>
            </a:r>
            <a:r>
              <a:rPr lang="it-IT" sz="2000" dirty="0"/>
              <a:t> caratterizzato da un modello olistico di interazione fra le diverse parti.</a:t>
            </a:r>
            <a:endParaRPr lang="en-US" sz="2000" dirty="0"/>
          </a:p>
          <a:p>
            <a:pPr marL="0" indent="0">
              <a:buNone/>
            </a:pPr>
            <a:endParaRPr lang="it-IT" sz="2000" dirty="0"/>
          </a:p>
        </p:txBody>
      </p:sp>
    </p:spTree>
    <p:extLst>
      <p:ext uri="{BB962C8B-B14F-4D97-AF65-F5344CB8AC3E}">
        <p14:creationId xmlns:p14="http://schemas.microsoft.com/office/powerpoint/2010/main" val="1980799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9F09FC-EEA9-2387-00C2-E3841D2A8F82}"/>
              </a:ext>
            </a:extLst>
          </p:cNvPr>
          <p:cNvSpPr>
            <a:spLocks noGrp="1"/>
          </p:cNvSpPr>
          <p:nvPr>
            <p:ph type="title"/>
          </p:nvPr>
        </p:nvSpPr>
        <p:spPr/>
        <p:txBody>
          <a:bodyPr/>
          <a:lstStyle/>
          <a:p>
            <a:r>
              <a:rPr lang="it-IT" dirty="0"/>
              <a:t>L’organizzazione come organismo</a:t>
            </a:r>
          </a:p>
        </p:txBody>
      </p:sp>
      <p:pic>
        <p:nvPicPr>
          <p:cNvPr id="5" name="Segnaposto contenuto 4">
            <a:extLst>
              <a:ext uri="{FF2B5EF4-FFF2-40B4-BE49-F238E27FC236}">
                <a16:creationId xmlns:a16="http://schemas.microsoft.com/office/drawing/2014/main" id="{7A196721-3540-59F6-6856-0BC9F26E5B1F}"/>
              </a:ext>
            </a:extLst>
          </p:cNvPr>
          <p:cNvPicPr>
            <a:picLocks noGrp="1" noChangeAspect="1"/>
          </p:cNvPicPr>
          <p:nvPr>
            <p:ph idx="1"/>
          </p:nvPr>
        </p:nvPicPr>
        <p:blipFill>
          <a:blip r:embed="rId2"/>
          <a:stretch>
            <a:fillRect/>
          </a:stretch>
        </p:blipFill>
        <p:spPr>
          <a:xfrm>
            <a:off x="502567" y="2290477"/>
            <a:ext cx="8138865" cy="2926334"/>
          </a:xfrm>
          <a:prstGeom prst="rect">
            <a:avLst/>
          </a:prstGeom>
        </p:spPr>
      </p:pic>
    </p:spTree>
    <p:extLst>
      <p:ext uri="{BB962C8B-B14F-4D97-AF65-F5344CB8AC3E}">
        <p14:creationId xmlns:p14="http://schemas.microsoft.com/office/powerpoint/2010/main" val="1596846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BC5B5E-3BA6-5885-9534-B77219537365}"/>
              </a:ext>
            </a:extLst>
          </p:cNvPr>
          <p:cNvSpPr>
            <a:spLocks noGrp="1"/>
          </p:cNvSpPr>
          <p:nvPr>
            <p:ph type="title"/>
          </p:nvPr>
        </p:nvSpPr>
        <p:spPr/>
        <p:txBody>
          <a:bodyPr/>
          <a:lstStyle/>
          <a:p>
            <a:r>
              <a:rPr lang="it-IT" dirty="0"/>
              <a:t>L’organizzazione ed i ruoli</a:t>
            </a:r>
          </a:p>
        </p:txBody>
      </p:sp>
      <p:sp>
        <p:nvSpPr>
          <p:cNvPr id="3" name="Segnaposto contenuto 2">
            <a:extLst>
              <a:ext uri="{FF2B5EF4-FFF2-40B4-BE49-F238E27FC236}">
                <a16:creationId xmlns:a16="http://schemas.microsoft.com/office/drawing/2014/main" id="{98339BD4-487D-8C94-3F7B-22301D0D8284}"/>
              </a:ext>
            </a:extLst>
          </p:cNvPr>
          <p:cNvSpPr>
            <a:spLocks noGrp="1"/>
          </p:cNvSpPr>
          <p:nvPr>
            <p:ph idx="1"/>
          </p:nvPr>
        </p:nvSpPr>
        <p:spPr/>
        <p:txBody>
          <a:bodyPr/>
          <a:lstStyle/>
          <a:p>
            <a:pPr marL="0" indent="0">
              <a:buNone/>
            </a:pPr>
            <a:r>
              <a:rPr lang="it-IT" dirty="0"/>
              <a:t>All’interno delle organizzazioni differenti posizioni lavorative (Job) concorrono a realizzare gli obiettivi aziendali. </a:t>
            </a:r>
          </a:p>
          <a:p>
            <a:pPr marL="0" indent="0">
              <a:buNone/>
            </a:pPr>
            <a:r>
              <a:rPr lang="it-IT" dirty="0"/>
              <a:t>Quindi, i Job differenti sono caratterizzati da:</a:t>
            </a:r>
          </a:p>
          <a:p>
            <a:r>
              <a:rPr lang="it-IT" dirty="0"/>
              <a:t>Input specifici</a:t>
            </a:r>
          </a:p>
          <a:p>
            <a:r>
              <a:rPr lang="it-IT" dirty="0"/>
              <a:t>Processi da agire</a:t>
            </a:r>
          </a:p>
          <a:p>
            <a:r>
              <a:rPr lang="it-IT" dirty="0"/>
              <a:t>Tecnologie da usare</a:t>
            </a:r>
          </a:p>
          <a:p>
            <a:r>
              <a:rPr lang="it-IT" dirty="0"/>
              <a:t>Interazioni con altri soggetti interni ed esterni</a:t>
            </a:r>
          </a:p>
          <a:p>
            <a:r>
              <a:rPr lang="it-IT" dirty="0"/>
              <a:t>Output da produrre</a:t>
            </a:r>
          </a:p>
          <a:p>
            <a:r>
              <a:rPr lang="it-IT" dirty="0"/>
              <a:t>Performance da raggiungere</a:t>
            </a:r>
          </a:p>
          <a:p>
            <a:endParaRPr lang="it-IT" dirty="0"/>
          </a:p>
        </p:txBody>
      </p:sp>
    </p:spTree>
    <p:extLst>
      <p:ext uri="{BB962C8B-B14F-4D97-AF65-F5344CB8AC3E}">
        <p14:creationId xmlns:p14="http://schemas.microsoft.com/office/powerpoint/2010/main" val="3605431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D8C23F-C41D-305C-175C-B9B1ECBEF0F0}"/>
              </a:ext>
            </a:extLst>
          </p:cNvPr>
          <p:cNvSpPr>
            <a:spLocks noGrp="1"/>
          </p:cNvSpPr>
          <p:nvPr>
            <p:ph type="title"/>
          </p:nvPr>
        </p:nvSpPr>
        <p:spPr/>
        <p:txBody>
          <a:bodyPr/>
          <a:lstStyle/>
          <a:p>
            <a:r>
              <a:rPr lang="it-IT" dirty="0"/>
              <a:t>L’organizzazione ed i ruoli</a:t>
            </a:r>
          </a:p>
        </p:txBody>
      </p:sp>
      <p:pic>
        <p:nvPicPr>
          <p:cNvPr id="56" name="Immagine 55">
            <a:extLst>
              <a:ext uri="{FF2B5EF4-FFF2-40B4-BE49-F238E27FC236}">
                <a16:creationId xmlns:a16="http://schemas.microsoft.com/office/drawing/2014/main" id="{66656E86-70A4-D0AF-DF9C-FFEBC648B02C}"/>
              </a:ext>
            </a:extLst>
          </p:cNvPr>
          <p:cNvPicPr>
            <a:picLocks noChangeAspect="1"/>
          </p:cNvPicPr>
          <p:nvPr/>
        </p:nvPicPr>
        <p:blipFill>
          <a:blip r:embed="rId2"/>
          <a:stretch>
            <a:fillRect/>
          </a:stretch>
        </p:blipFill>
        <p:spPr>
          <a:xfrm>
            <a:off x="0" y="1631859"/>
            <a:ext cx="9144000" cy="3594281"/>
          </a:xfrm>
          <a:prstGeom prst="rect">
            <a:avLst/>
          </a:prstGeom>
        </p:spPr>
      </p:pic>
    </p:spTree>
    <p:extLst>
      <p:ext uri="{BB962C8B-B14F-4D97-AF65-F5344CB8AC3E}">
        <p14:creationId xmlns:p14="http://schemas.microsoft.com/office/powerpoint/2010/main" val="38689053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Macro-strutture">
  <a:themeElements>
    <a:clrScheme name="Chiaro">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o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aro">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hiaro">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231</TotalTime>
  <Words>3665</Words>
  <Application>Microsoft Office PowerPoint</Application>
  <PresentationFormat>Presentazione su schermo (4:3)</PresentationFormat>
  <Paragraphs>317</Paragraphs>
  <Slides>52</Slides>
  <Notes>0</Notes>
  <HiddenSlides>0</HiddenSlides>
  <MMClips>0</MMClips>
  <ScaleCrop>false</ScaleCrop>
  <HeadingPairs>
    <vt:vector size="8" baseType="variant">
      <vt:variant>
        <vt:lpstr>Caratteri utilizzati</vt:lpstr>
      </vt:variant>
      <vt:variant>
        <vt:i4>4</vt:i4>
      </vt:variant>
      <vt:variant>
        <vt:lpstr>Tema</vt:lpstr>
      </vt:variant>
      <vt:variant>
        <vt:i4>1</vt:i4>
      </vt:variant>
      <vt:variant>
        <vt:lpstr>Server OLE incorporati</vt:lpstr>
      </vt:variant>
      <vt:variant>
        <vt:i4>1</vt:i4>
      </vt:variant>
      <vt:variant>
        <vt:lpstr>Titoli diapositive</vt:lpstr>
      </vt:variant>
      <vt:variant>
        <vt:i4>52</vt:i4>
      </vt:variant>
    </vt:vector>
  </HeadingPairs>
  <TitlesOfParts>
    <vt:vector size="58" baseType="lpstr">
      <vt:lpstr>Arial</vt:lpstr>
      <vt:lpstr>Calibri</vt:lpstr>
      <vt:lpstr>Cambria</vt:lpstr>
      <vt:lpstr>Wingdings</vt:lpstr>
      <vt:lpstr>3_Macro-strutture</vt:lpstr>
      <vt:lpstr>Oggetto shell Packager</vt:lpstr>
      <vt:lpstr>Presentazione standard di PowerPoint</vt:lpstr>
      <vt:lpstr>Parleremo di………</vt:lpstr>
      <vt:lpstr>Il cambiamento e le persone</vt:lpstr>
      <vt:lpstr>Le persone e l’organizzazione</vt:lpstr>
      <vt:lpstr>L’organizzazione</vt:lpstr>
      <vt:lpstr>L’organizzazione come organismo</vt:lpstr>
      <vt:lpstr>L’organizzazione come organismo</vt:lpstr>
      <vt:lpstr>L’organizzazione ed i ruoli</vt:lpstr>
      <vt:lpstr>L’organizzazione ed i ruoli</vt:lpstr>
      <vt:lpstr>Le persone all’interno delle organizzazione agiscono/ coprono ruoli e svolgono mansioni definite</vt:lpstr>
      <vt:lpstr>I Ruoli</vt:lpstr>
      <vt:lpstr>Dimensione Tecnica</vt:lpstr>
      <vt:lpstr>Dimensione Organizzativa</vt:lpstr>
      <vt:lpstr>Dimensione Professionale</vt:lpstr>
      <vt:lpstr>Le competenze</vt:lpstr>
      <vt:lpstr>Le competenze: il modello di Spencer (Iceberg)</vt:lpstr>
      <vt:lpstr>Le competenze: il modello di Spencer</vt:lpstr>
      <vt:lpstr>Le competenze: un modello di classificazione</vt:lpstr>
      <vt:lpstr>Profili e competenze: un esempio</vt:lpstr>
      <vt:lpstr>Competenze: un esempio</vt:lpstr>
      <vt:lpstr>Le competenze comportamentali</vt:lpstr>
      <vt:lpstr>Le competenze comportamentali e la performance individuale</vt:lpstr>
      <vt:lpstr>Le competenze: un esempio</vt:lpstr>
      <vt:lpstr>Le competenze: le riflessioni OECD</vt:lpstr>
      <vt:lpstr>Il cambiamento di paradigma nella PA</vt:lpstr>
      <vt:lpstr>L’economia della conoscenza</vt:lpstr>
      <vt:lpstr>Il cambiamento di paradigma della PA</vt:lpstr>
      <vt:lpstr>Il passaggio dall’approccio burocratico all’approccio manageriale</vt:lpstr>
      <vt:lpstr>Il profilo della dirigenza</vt:lpstr>
      <vt:lpstr>Cosa sono oggi le amministrazioni pubbliche</vt:lpstr>
      <vt:lpstr>Knowledge organization</vt:lpstr>
      <vt:lpstr>Presentazione standard di PowerPoint</vt:lpstr>
      <vt:lpstr>Nuove sfide per le amministrazioni pubbliche richiedono nuove professioni e nuove competenze</vt:lpstr>
      <vt:lpstr>La centralità delle persone nella Pubblica Amministrazione</vt:lpstr>
      <vt:lpstr>La centralità delle competenze</vt:lpstr>
      <vt:lpstr>A che punto siamo oggi nelle PA</vt:lpstr>
      <vt:lpstr>Cosa prevedere il PNRR</vt:lpstr>
      <vt:lpstr>Presentazione standard di PowerPoint</vt:lpstr>
      <vt:lpstr>Il sistema di gestione delle Risorse Umane</vt:lpstr>
      <vt:lpstr>La programmazione 1/2</vt:lpstr>
      <vt:lpstr>La programmazione 2/2</vt:lpstr>
      <vt:lpstr>La valorizzazione 1/2</vt:lpstr>
      <vt:lpstr>La valorizzazione 2/2</vt:lpstr>
      <vt:lpstr>Il Rewarding 1/2</vt:lpstr>
      <vt:lpstr>Il Rewarding 2/2</vt:lpstr>
      <vt:lpstr>La struttura di un sistema professionale</vt:lpstr>
      <vt:lpstr>Presentazione standard di PowerPoint</vt:lpstr>
      <vt:lpstr>Un modello per riconoscere, valorizzare e sviluppare le competenze</vt:lpstr>
      <vt:lpstr>Il Dashboard delle Competenze</vt:lpstr>
      <vt:lpstr>L’osservatori delle competenze</vt:lpstr>
      <vt:lpstr>Il modello di accountability</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Gabriella Piscopo</dc:creator>
  <cp:lastModifiedBy>Bruno Carapella</cp:lastModifiedBy>
  <cp:revision>10</cp:revision>
  <dcterms:created xsi:type="dcterms:W3CDTF">2020-10-09T07:25:14Z</dcterms:created>
  <dcterms:modified xsi:type="dcterms:W3CDTF">2023-08-08T21:22:15Z</dcterms:modified>
</cp:coreProperties>
</file>