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691" r:id="rId5"/>
    <p:sldMasterId id="2147483713" r:id="rId6"/>
    <p:sldMasterId id="2147483801" r:id="rId7"/>
    <p:sldMasterId id="2147483824" r:id="rId8"/>
    <p:sldMasterId id="2147483837" r:id="rId9"/>
  </p:sldMasterIdLst>
  <p:notesMasterIdLst>
    <p:notesMasterId r:id="rId152"/>
  </p:notesMasterIdLst>
  <p:sldIdLst>
    <p:sldId id="2040" r:id="rId10"/>
    <p:sldId id="315" r:id="rId11"/>
    <p:sldId id="316" r:id="rId12"/>
    <p:sldId id="317" r:id="rId13"/>
    <p:sldId id="1933" r:id="rId14"/>
    <p:sldId id="1934" r:id="rId15"/>
    <p:sldId id="1935" r:id="rId16"/>
    <p:sldId id="1936" r:id="rId17"/>
    <p:sldId id="1937" r:id="rId18"/>
    <p:sldId id="1938" r:id="rId19"/>
    <p:sldId id="1939" r:id="rId20"/>
    <p:sldId id="1940" r:id="rId21"/>
    <p:sldId id="1941" r:id="rId22"/>
    <p:sldId id="1942" r:id="rId23"/>
    <p:sldId id="1943" r:id="rId24"/>
    <p:sldId id="1944" r:id="rId25"/>
    <p:sldId id="1945" r:id="rId26"/>
    <p:sldId id="1946" r:id="rId27"/>
    <p:sldId id="1947" r:id="rId28"/>
    <p:sldId id="1948" r:id="rId29"/>
    <p:sldId id="1949" r:id="rId30"/>
    <p:sldId id="1950" r:id="rId31"/>
    <p:sldId id="1951" r:id="rId32"/>
    <p:sldId id="1952" r:id="rId33"/>
    <p:sldId id="1953" r:id="rId34"/>
    <p:sldId id="1954" r:id="rId35"/>
    <p:sldId id="1955" r:id="rId36"/>
    <p:sldId id="1956" r:id="rId37"/>
    <p:sldId id="1957" r:id="rId38"/>
    <p:sldId id="1958" r:id="rId39"/>
    <p:sldId id="1959" r:id="rId40"/>
    <p:sldId id="1960" r:id="rId41"/>
    <p:sldId id="1961" r:id="rId42"/>
    <p:sldId id="1962" r:id="rId43"/>
    <p:sldId id="1963" r:id="rId44"/>
    <p:sldId id="1964" r:id="rId45"/>
    <p:sldId id="1965" r:id="rId46"/>
    <p:sldId id="1966" r:id="rId47"/>
    <p:sldId id="1967" r:id="rId48"/>
    <p:sldId id="1968" r:id="rId49"/>
    <p:sldId id="1969" r:id="rId50"/>
    <p:sldId id="1970" r:id="rId51"/>
    <p:sldId id="1971" r:id="rId52"/>
    <p:sldId id="1972" r:id="rId53"/>
    <p:sldId id="1973" r:id="rId54"/>
    <p:sldId id="1974" r:id="rId55"/>
    <p:sldId id="1975" r:id="rId56"/>
    <p:sldId id="1976" r:id="rId57"/>
    <p:sldId id="1977" r:id="rId58"/>
    <p:sldId id="1978" r:id="rId59"/>
    <p:sldId id="1987" r:id="rId60"/>
    <p:sldId id="1988" r:id="rId61"/>
    <p:sldId id="1989" r:id="rId62"/>
    <p:sldId id="1990" r:id="rId63"/>
    <p:sldId id="1991" r:id="rId64"/>
    <p:sldId id="1992" r:id="rId65"/>
    <p:sldId id="1993" r:id="rId66"/>
    <p:sldId id="1994" r:id="rId67"/>
    <p:sldId id="1995" r:id="rId68"/>
    <p:sldId id="1996" r:id="rId69"/>
    <p:sldId id="1997" r:id="rId70"/>
    <p:sldId id="1998" r:id="rId71"/>
    <p:sldId id="1999" r:id="rId72"/>
    <p:sldId id="2000" r:id="rId73"/>
    <p:sldId id="2001"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257" r:id="rId95"/>
    <p:sldId id="258" r:id="rId96"/>
    <p:sldId id="259" r:id="rId97"/>
    <p:sldId id="263" r:id="rId98"/>
    <p:sldId id="376" r:id="rId99"/>
    <p:sldId id="377" r:id="rId100"/>
    <p:sldId id="378" r:id="rId101"/>
    <p:sldId id="379"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1930" r:id="rId115"/>
    <p:sldId id="392" r:id="rId116"/>
    <p:sldId id="1929" r:id="rId117"/>
    <p:sldId id="2006" r:id="rId118"/>
    <p:sldId id="2007" r:id="rId119"/>
    <p:sldId id="2008" r:id="rId120"/>
    <p:sldId id="2009" r:id="rId121"/>
    <p:sldId id="2010" r:id="rId122"/>
    <p:sldId id="2011" r:id="rId123"/>
    <p:sldId id="2012" r:id="rId124"/>
    <p:sldId id="2013" r:id="rId125"/>
    <p:sldId id="2014" r:id="rId126"/>
    <p:sldId id="2015" r:id="rId127"/>
    <p:sldId id="2017" r:id="rId128"/>
    <p:sldId id="2018" r:id="rId129"/>
    <p:sldId id="2019" r:id="rId130"/>
    <p:sldId id="2020" r:id="rId131"/>
    <p:sldId id="2021" r:id="rId132"/>
    <p:sldId id="2022" r:id="rId133"/>
    <p:sldId id="2023" r:id="rId134"/>
    <p:sldId id="2024" r:id="rId135"/>
    <p:sldId id="2025" r:id="rId136"/>
    <p:sldId id="2026" r:id="rId137"/>
    <p:sldId id="2027" r:id="rId138"/>
    <p:sldId id="2028" r:id="rId139"/>
    <p:sldId id="2029" r:id="rId140"/>
    <p:sldId id="2030" r:id="rId141"/>
    <p:sldId id="2031" r:id="rId142"/>
    <p:sldId id="2032" r:id="rId143"/>
    <p:sldId id="2033" r:id="rId144"/>
    <p:sldId id="2034" r:id="rId145"/>
    <p:sldId id="2035" r:id="rId146"/>
    <p:sldId id="2036" r:id="rId147"/>
    <p:sldId id="2037" r:id="rId148"/>
    <p:sldId id="2038" r:id="rId149"/>
    <p:sldId id="2039" r:id="rId150"/>
    <p:sldId id="1677" r:id="rId151"/>
  </p:sldIdLst>
  <p:sldSz cx="12192000" cy="6858000"/>
  <p:notesSz cx="6858000" cy="9144000"/>
  <p:embeddedFontLst>
    <p:embeddedFont>
      <p:font typeface="Montserrat SemiBold" panose="00000700000000000000" pitchFamily="2" charset="0"/>
      <p:regular r:id="rId153"/>
      <p:bold r:id="rId154"/>
      <p:italic r:id="rId155"/>
      <p:boldItalic r:id="rId156"/>
    </p:embeddedFont>
    <p:embeddedFont>
      <p:font typeface="Noto Sans Symbols" panose="020B0604020202020204" charset="0"/>
      <p:regular r:id="rId157"/>
      <p:bold r:id="rId158"/>
      <p:italic r:id="rId159"/>
      <p:boldItalic r:id="rId160"/>
    </p:embeddedFont>
    <p:embeddedFont>
      <p:font typeface="Titillium Web" panose="00000500000000000000" pitchFamily="2" charset="0"/>
      <p:regular r:id="rId161"/>
      <p:bold r:id="rId162"/>
      <p:italic r:id="rId163"/>
      <p:boldItalic r:id="rId164"/>
    </p:embeddedFont>
    <p:embeddedFont>
      <p:font typeface="Titillium Web SemiBold" panose="00000700000000000000" pitchFamily="2" charset="0"/>
      <p:regular r:id="rId165"/>
      <p:bold r:id="rId166"/>
      <p:italic r:id="rId167"/>
      <p:boldItalic r:id="rId168"/>
    </p:embeddedFont>
    <p:embeddedFont>
      <p:font typeface="Verdana" panose="020B0604030504040204" pitchFamily="34" charset="0"/>
      <p:regular r:id="rId169"/>
      <p:bold r:id="rId170"/>
      <p:italic r:id="rId171"/>
      <p:boldItalic r:id="rId1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oli di testa" id="{395A70AF-D371-4F42-95F2-0F2C1A9F5F81}">
          <p14:sldIdLst>
            <p14:sldId id="2040"/>
          </p14:sldIdLst>
        </p14:section>
        <p14:section name="Le piattaforme abilitanti" id="{AC9D6692-FAC4-48CE-A090-DDF5AEAB55B7}">
          <p14:sldIdLst>
            <p14:sldId id="315"/>
            <p14:sldId id="316"/>
            <p14:sldId id="317"/>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 id="1956"/>
            <p14:sldId id="1957"/>
            <p14:sldId id="1958"/>
            <p14:sldId id="1959"/>
            <p14:sldId id="1960"/>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87"/>
            <p14:sldId id="1988"/>
            <p14:sldId id="1989"/>
            <p14:sldId id="1990"/>
            <p14:sldId id="1991"/>
            <p14:sldId id="1992"/>
            <p14:sldId id="1993"/>
            <p14:sldId id="1994"/>
            <p14:sldId id="1995"/>
            <p14:sldId id="1996"/>
            <p14:sldId id="1997"/>
            <p14:sldId id="1998"/>
            <p14:sldId id="1999"/>
            <p14:sldId id="2000"/>
            <p14:sldId id="2001"/>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257"/>
            <p14:sldId id="258"/>
            <p14:sldId id="259"/>
            <p14:sldId id="263"/>
            <p14:sldId id="376"/>
            <p14:sldId id="377"/>
            <p14:sldId id="378"/>
            <p14:sldId id="379"/>
            <p14:sldId id="380"/>
            <p14:sldId id="381"/>
            <p14:sldId id="382"/>
            <p14:sldId id="383"/>
            <p14:sldId id="384"/>
            <p14:sldId id="385"/>
            <p14:sldId id="386"/>
            <p14:sldId id="387"/>
            <p14:sldId id="388"/>
            <p14:sldId id="389"/>
            <p14:sldId id="390"/>
            <p14:sldId id="391"/>
            <p14:sldId id="1930"/>
            <p14:sldId id="392"/>
            <p14:sldId id="1929"/>
          </p14:sldIdLst>
        </p14:section>
        <p14:section name="Gli strumenti di collaborazione" id="{6B140B1C-E352-4D67-9966-BAF7C74BFCC9}">
          <p14:sldIdLst>
            <p14:sldId id="2006"/>
            <p14:sldId id="2007"/>
            <p14:sldId id="2008"/>
            <p14:sldId id="2009"/>
            <p14:sldId id="2010"/>
            <p14:sldId id="2011"/>
            <p14:sldId id="2012"/>
            <p14:sldId id="2013"/>
            <p14:sldId id="2014"/>
            <p14:sldId id="2015"/>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36"/>
            <p14:sldId id="2037"/>
            <p14:sldId id="2038"/>
            <p14:sldId id="2039"/>
          </p14:sldIdLst>
        </p14:section>
        <p14:section name="Titoli di coda - Ringraziamenti" id="{D305B39E-AD1C-4943-A73B-A8574927E852}">
          <p14:sldIdLst>
            <p14:sldId id="16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6" roundtripDataSignature="AMtx7mjtD3N5YXfdZ7WXqi6wtXXXZEUQH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D83B"/>
    <a:srgbClr val="FFCC00"/>
    <a:srgbClr val="0677BE"/>
    <a:srgbClr val="E11E24"/>
    <a:srgbClr val="004CBE"/>
    <a:srgbClr val="2F559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40EA81-EAC8-4FDB-8512-29E578AC5478}">
  <a:tblStyle styleId="{EB40EA81-EAC8-4FDB-8512-29E578AC54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B849EB-D7AC-49FB-B0F4-42148C2311F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autoAdjust="0"/>
    <p:restoredTop sz="94660"/>
  </p:normalViewPr>
  <p:slideViewPr>
    <p:cSldViewPr snapToGrid="0">
      <p:cViewPr varScale="1">
        <p:scale>
          <a:sx n="108" d="100"/>
          <a:sy n="108" d="100"/>
        </p:scale>
        <p:origin x="19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font" Target="fonts/font7.fntdata"/><Relationship Id="rId170" Type="http://schemas.openxmlformats.org/officeDocument/2006/relationships/font" Target="fonts/font18.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21" Type="http://schemas.microsoft.com/office/2016/11/relationships/changesInfo" Target="changesInfos/changesInfo1.xml"/><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font" Target="fonts/font8.fntdata"/><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font" Target="fonts/font19.fntdata"/><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font" Target="fonts/font9.fntdata"/><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517" Type="http://schemas.openxmlformats.org/officeDocument/2006/relationships/presProps" Target="presProps.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font" Target="fonts/font4.fntdata"/><Relationship Id="rId172" Type="http://schemas.openxmlformats.org/officeDocument/2006/relationships/font" Target="fonts/font20.fntdata"/><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0.xml"/><Relationship Id="rId518" Type="http://schemas.openxmlformats.org/officeDocument/2006/relationships/viewProps" Target="viewProps.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font" Target="fonts/font5.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font" Target="fonts/font11.fntdata"/><Relationship Id="rId3" Type="http://schemas.openxmlformats.org/officeDocument/2006/relationships/customXml" Target="../customXml/item3.xml"/><Relationship Id="rId519" Type="http://schemas.openxmlformats.org/officeDocument/2006/relationships/theme" Target="theme/theme1.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font" Target="fonts/font1.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font" Target="fonts/font12.fntdata"/><Relationship Id="rId169" Type="http://schemas.openxmlformats.org/officeDocument/2006/relationships/font" Target="fonts/font17.fntdata"/><Relationship Id="rId52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font" Target="fonts/font2.fntdata"/><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font" Target="fonts/font13.fntdata"/><Relationship Id="rId516" Type="http://customschemas.google.com/relationships/presentationmetadata" Target="metadata"/><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font" Target="fonts/font3.fntdata"/><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font" Target="fonts/font14.fntdata"/><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ACCC00E0-C5AF-4E27-A8C3-116AC025C700}"/>
    <pc:docChg chg="undo custSel delSld modSld modSection">
      <pc:chgData name="Cristofari Fabio" userId="2cf9502e-925b-480a-920b-40e0289087a6" providerId="ADAL" clId="{ACCC00E0-C5AF-4E27-A8C3-116AC025C700}" dt="2023-06-14T08:00:06.627" v="11" actId="47"/>
      <pc:docMkLst>
        <pc:docMk/>
      </pc:docMkLst>
      <pc:sldChg chg="modSp del mod">
        <pc:chgData name="Cristofari Fabio" userId="2cf9502e-925b-480a-920b-40e0289087a6" providerId="ADAL" clId="{ACCC00E0-C5AF-4E27-A8C3-116AC025C700}" dt="2023-06-14T07:59:46.736" v="10" actId="47"/>
        <pc:sldMkLst>
          <pc:docMk/>
          <pc:sldMk cId="2342821997" sldId="452"/>
        </pc:sldMkLst>
        <pc:spChg chg="mod">
          <ac:chgData name="Cristofari Fabio" userId="2cf9502e-925b-480a-920b-40e0289087a6" providerId="ADAL" clId="{ACCC00E0-C5AF-4E27-A8C3-116AC025C700}" dt="2023-06-14T07:40:20.464" v="9" actId="2711"/>
          <ac:spMkLst>
            <pc:docMk/>
            <pc:sldMk cId="2342821997" sldId="452"/>
            <ac:spMk id="6" creationId="{B764FAF0-CEDA-46F9-8A54-BAF152CEA8A0}"/>
          </ac:spMkLst>
        </pc:spChg>
      </pc:sldChg>
      <pc:sldChg chg="del">
        <pc:chgData name="Cristofari Fabio" userId="2cf9502e-925b-480a-920b-40e0289087a6" providerId="ADAL" clId="{ACCC00E0-C5AF-4E27-A8C3-116AC025C700}" dt="2023-06-14T07:40:07.064" v="8" actId="47"/>
        <pc:sldMkLst>
          <pc:docMk/>
          <pc:sldMk cId="3250505208" sldId="1542"/>
        </pc:sldMkLst>
      </pc:sldChg>
      <pc:sldChg chg="del">
        <pc:chgData name="Cristofari Fabio" userId="2cf9502e-925b-480a-920b-40e0289087a6" providerId="ADAL" clId="{ACCC00E0-C5AF-4E27-A8C3-116AC025C700}" dt="2023-06-14T08:00:06.627" v="11" actId="47"/>
        <pc:sldMkLst>
          <pc:docMk/>
          <pc:sldMk cId="842720326" sldId="1543"/>
        </pc:sldMkLst>
      </pc:sldChg>
      <pc:sldChg chg="del">
        <pc:chgData name="Cristofari Fabio" userId="2cf9502e-925b-480a-920b-40e0289087a6" providerId="ADAL" clId="{ACCC00E0-C5AF-4E27-A8C3-116AC025C700}" dt="2023-06-14T07:39:42.993" v="0" actId="47"/>
        <pc:sldMkLst>
          <pc:docMk/>
          <pc:sldMk cId="35505681" sldId="1676"/>
        </pc:sldMkLst>
      </pc:sldChg>
    </pc:docChg>
  </pc:docChgLst>
  <pc:docChgLst>
    <pc:chgData name="Cristofari Fabio" userId="2cf9502e-925b-480a-920b-40e0289087a6" providerId="ADAL" clId="{031E4E02-C7E5-48B7-A028-E4C7E6A22968}"/>
    <pc:docChg chg="custSel modSld">
      <pc:chgData name="Cristofari Fabio" userId="2cf9502e-925b-480a-920b-40e0289087a6" providerId="ADAL" clId="{031E4E02-C7E5-48B7-A028-E4C7E6A22968}" dt="2024-04-24T10:20:16.864" v="28" actId="20577"/>
      <pc:docMkLst>
        <pc:docMk/>
      </pc:docMkLst>
      <pc:sldChg chg="modSp mod">
        <pc:chgData name="Cristofari Fabio" userId="2cf9502e-925b-480a-920b-40e0289087a6" providerId="ADAL" clId="{031E4E02-C7E5-48B7-A028-E4C7E6A22968}" dt="2024-04-24T10:20:16.864" v="28" actId="20577"/>
        <pc:sldMkLst>
          <pc:docMk/>
          <pc:sldMk cId="2884283687" sldId="2040"/>
        </pc:sldMkLst>
        <pc:spChg chg="mod">
          <ac:chgData name="Cristofari Fabio" userId="2cf9502e-925b-480a-920b-40e0289087a6" providerId="ADAL" clId="{031E4E02-C7E5-48B7-A028-E4C7E6A22968}" dt="2024-04-24T10:20:16.864" v="28" actId="20577"/>
          <ac:spMkLst>
            <pc:docMk/>
            <pc:sldMk cId="2884283687" sldId="2040"/>
            <ac:spMk id="6" creationId="{B764FAF0-CEDA-46F9-8A54-BAF152CEA8A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Autocertificazione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servizi'!$G$3:$Y$3</c:f>
              <c:numCache>
                <c:formatCode>#,##0</c:formatCode>
                <c:ptCount val="19"/>
                <c:pt idx="0">
                  <c:v>14341</c:v>
                </c:pt>
                <c:pt idx="1">
                  <c:v>12286</c:v>
                </c:pt>
                <c:pt idx="2">
                  <c:v>11720</c:v>
                </c:pt>
                <c:pt idx="3">
                  <c:v>10380</c:v>
                </c:pt>
                <c:pt idx="4">
                  <c:v>7813</c:v>
                </c:pt>
                <c:pt idx="5">
                  <c:v>13666</c:v>
                </c:pt>
                <c:pt idx="6">
                  <c:v>28223</c:v>
                </c:pt>
                <c:pt idx="7">
                  <c:v>201158</c:v>
                </c:pt>
                <c:pt idx="8">
                  <c:v>47815</c:v>
                </c:pt>
                <c:pt idx="9">
                  <c:v>66012</c:v>
                </c:pt>
                <c:pt idx="10">
                  <c:v>55016</c:v>
                </c:pt>
                <c:pt idx="11">
                  <c:v>54278</c:v>
                </c:pt>
                <c:pt idx="12">
                  <c:v>43265</c:v>
                </c:pt>
                <c:pt idx="13">
                  <c:v>48966</c:v>
                </c:pt>
                <c:pt idx="14">
                  <c:v>44794</c:v>
                </c:pt>
                <c:pt idx="15">
                  <c:v>41134</c:v>
                </c:pt>
                <c:pt idx="16">
                  <c:v>33399</c:v>
                </c:pt>
                <c:pt idx="17">
                  <c:v>51132</c:v>
                </c:pt>
                <c:pt idx="18">
                  <c:v>50038</c:v>
                </c:pt>
              </c:numCache>
            </c:numRef>
          </c:val>
          <c:extLst>
            <c:ext xmlns:c16="http://schemas.microsoft.com/office/drawing/2014/chart" uri="{C3380CC4-5D6E-409C-BE32-E72D297353CC}">
              <c16:uniqueId val="{00000000-006C-4210-B558-00D0D334F904}"/>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6C-4210-B558-00D0D334F904}"/>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servizi'!$G$4:$Y$4</c:f>
              <c:numCache>
                <c:formatCode>#,##0</c:formatCode>
                <c:ptCount val="19"/>
                <c:pt idx="0">
                  <c:v>14341</c:v>
                </c:pt>
                <c:pt idx="1">
                  <c:v>26627</c:v>
                </c:pt>
                <c:pt idx="2">
                  <c:v>38347</c:v>
                </c:pt>
                <c:pt idx="3">
                  <c:v>48727</c:v>
                </c:pt>
                <c:pt idx="4">
                  <c:v>56540</c:v>
                </c:pt>
                <c:pt idx="5">
                  <c:v>70206</c:v>
                </c:pt>
                <c:pt idx="6">
                  <c:v>98429</c:v>
                </c:pt>
                <c:pt idx="7">
                  <c:v>299587</c:v>
                </c:pt>
                <c:pt idx="8">
                  <c:v>347402</c:v>
                </c:pt>
                <c:pt idx="9">
                  <c:v>413414</c:v>
                </c:pt>
                <c:pt idx="10">
                  <c:v>468430</c:v>
                </c:pt>
                <c:pt idx="11">
                  <c:v>522708</c:v>
                </c:pt>
                <c:pt idx="12">
                  <c:v>565973</c:v>
                </c:pt>
                <c:pt idx="13">
                  <c:v>614939</c:v>
                </c:pt>
                <c:pt idx="14">
                  <c:v>659733</c:v>
                </c:pt>
                <c:pt idx="15">
                  <c:v>700867</c:v>
                </c:pt>
                <c:pt idx="16">
                  <c:v>734266</c:v>
                </c:pt>
                <c:pt idx="17">
                  <c:v>785398</c:v>
                </c:pt>
                <c:pt idx="18">
                  <c:v>835436</c:v>
                </c:pt>
              </c:numCache>
            </c:numRef>
          </c:val>
          <c:smooth val="0"/>
          <c:extLst>
            <c:ext xmlns:c16="http://schemas.microsoft.com/office/drawing/2014/chart" uri="{C3380CC4-5D6E-409C-BE32-E72D297353CC}">
              <c16:uniqueId val="{00000002-006C-4210-B558-00D0D334F904}"/>
            </c:ext>
          </c:extLst>
        </c:ser>
        <c:dLbls>
          <c:showLegendKey val="0"/>
          <c:showVal val="0"/>
          <c:showCatName val="0"/>
          <c:showSerName val="0"/>
          <c:showPercent val="0"/>
          <c:showBubbleSize val="0"/>
        </c:dLbls>
        <c:marker val="1"/>
        <c:smooth val="0"/>
        <c:axId val="581773312"/>
        <c:axId val="58176609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Contatto</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servizi'!$G$8:$Y$8</c:f>
              <c:numCache>
                <c:formatCode>#,##0</c:formatCode>
                <c:ptCount val="19"/>
                <c:pt idx="0">
                  <c:v>8834</c:v>
                </c:pt>
                <c:pt idx="1">
                  <c:v>4685</c:v>
                </c:pt>
                <c:pt idx="2">
                  <c:v>4936</c:v>
                </c:pt>
                <c:pt idx="3">
                  <c:v>3476</c:v>
                </c:pt>
                <c:pt idx="4">
                  <c:v>2149</c:v>
                </c:pt>
                <c:pt idx="5">
                  <c:v>3759</c:v>
                </c:pt>
                <c:pt idx="6">
                  <c:v>12928</c:v>
                </c:pt>
                <c:pt idx="7">
                  <c:v>261338</c:v>
                </c:pt>
                <c:pt idx="8">
                  <c:v>45633</c:v>
                </c:pt>
                <c:pt idx="9">
                  <c:v>55640</c:v>
                </c:pt>
                <c:pt idx="10">
                  <c:v>44009</c:v>
                </c:pt>
                <c:pt idx="11">
                  <c:v>39838</c:v>
                </c:pt>
                <c:pt idx="12">
                  <c:v>35593</c:v>
                </c:pt>
                <c:pt idx="13">
                  <c:v>47055</c:v>
                </c:pt>
                <c:pt idx="14">
                  <c:v>41767</c:v>
                </c:pt>
                <c:pt idx="15">
                  <c:v>44033</c:v>
                </c:pt>
                <c:pt idx="16">
                  <c:v>34979</c:v>
                </c:pt>
                <c:pt idx="17">
                  <c:v>50264</c:v>
                </c:pt>
                <c:pt idx="18">
                  <c:v>50227</c:v>
                </c:pt>
              </c:numCache>
            </c:numRef>
          </c:val>
          <c:extLst>
            <c:ext xmlns:c16="http://schemas.microsoft.com/office/drawing/2014/chart" uri="{C3380CC4-5D6E-409C-BE32-E72D297353CC}">
              <c16:uniqueId val="{00000000-7796-4721-8C3F-5DF665FA8D68}"/>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96-4721-8C3F-5DF665FA8D68}"/>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servizi'!$G$9:$Y$9</c:f>
              <c:numCache>
                <c:formatCode>#,##0</c:formatCode>
                <c:ptCount val="19"/>
                <c:pt idx="0">
                  <c:v>8834</c:v>
                </c:pt>
                <c:pt idx="1">
                  <c:v>13519</c:v>
                </c:pt>
                <c:pt idx="2">
                  <c:v>18455</c:v>
                </c:pt>
                <c:pt idx="3">
                  <c:v>21931</c:v>
                </c:pt>
                <c:pt idx="4">
                  <c:v>24080</c:v>
                </c:pt>
                <c:pt idx="5">
                  <c:v>27839</c:v>
                </c:pt>
                <c:pt idx="6">
                  <c:v>40767</c:v>
                </c:pt>
                <c:pt idx="7">
                  <c:v>302105</c:v>
                </c:pt>
                <c:pt idx="8">
                  <c:v>347738</c:v>
                </c:pt>
                <c:pt idx="9">
                  <c:v>403378</c:v>
                </c:pt>
                <c:pt idx="10">
                  <c:v>447387</c:v>
                </c:pt>
                <c:pt idx="11">
                  <c:v>487225</c:v>
                </c:pt>
                <c:pt idx="12">
                  <c:v>522818</c:v>
                </c:pt>
                <c:pt idx="13">
                  <c:v>569873</c:v>
                </c:pt>
                <c:pt idx="14">
                  <c:v>611640</c:v>
                </c:pt>
                <c:pt idx="15">
                  <c:v>655673</c:v>
                </c:pt>
                <c:pt idx="16">
                  <c:v>690652</c:v>
                </c:pt>
                <c:pt idx="17">
                  <c:v>740916</c:v>
                </c:pt>
                <c:pt idx="18">
                  <c:v>791143</c:v>
                </c:pt>
              </c:numCache>
            </c:numRef>
          </c:val>
          <c:smooth val="0"/>
          <c:extLst>
            <c:ext xmlns:c16="http://schemas.microsoft.com/office/drawing/2014/chart" uri="{C3380CC4-5D6E-409C-BE32-E72D297353CC}">
              <c16:uniqueId val="{00000002-7796-4721-8C3F-5DF665FA8D68}"/>
            </c:ext>
          </c:extLst>
        </c:ser>
        <c:dLbls>
          <c:showLegendKey val="0"/>
          <c:showVal val="0"/>
          <c:showCatName val="0"/>
          <c:showSerName val="0"/>
          <c:showPercent val="0"/>
          <c:showBubbleSize val="0"/>
        </c:dLbls>
        <c:marker val="1"/>
        <c:smooth val="0"/>
        <c:axId val="350613136"/>
        <c:axId val="592589168"/>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valAx>
        <c:axId val="592589168"/>
        <c:scaling>
          <c:orientation val="minMax"/>
        </c:scaling>
        <c:delete val="1"/>
        <c:axPos val="r"/>
        <c:numFmt formatCode="#,##0" sourceLinked="1"/>
        <c:majorTickMark val="out"/>
        <c:minorTickMark val="none"/>
        <c:tickLblPos val="nextTo"/>
        <c:crossAx val="350613136"/>
        <c:crosses val="max"/>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catAx>
        <c:axId val="350613136"/>
        <c:scaling>
          <c:orientation val="minMax"/>
        </c:scaling>
        <c:delete val="1"/>
        <c:axPos val="b"/>
        <c:numFmt formatCode="mmm\-yy" sourceLinked="1"/>
        <c:majorTickMark val="out"/>
        <c:minorTickMark val="none"/>
        <c:tickLblPos val="nextTo"/>
        <c:crossAx val="592589168"/>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Certificati</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servizi'!$N$1:$Y$1</c:f>
              <c:numCache>
                <c:formatCode>mmm\-yy</c:formatCode>
                <c:ptCount val="12"/>
                <c:pt idx="0">
                  <c:v>44501</c:v>
                </c:pt>
                <c:pt idx="1">
                  <c:v>44531</c:v>
                </c:pt>
                <c:pt idx="2">
                  <c:v>44562</c:v>
                </c:pt>
                <c:pt idx="3">
                  <c:v>44593</c:v>
                </c:pt>
                <c:pt idx="4">
                  <c:v>44621</c:v>
                </c:pt>
                <c:pt idx="5">
                  <c:v>44652</c:v>
                </c:pt>
                <c:pt idx="6">
                  <c:v>44682</c:v>
                </c:pt>
                <c:pt idx="7">
                  <c:v>44713</c:v>
                </c:pt>
                <c:pt idx="8">
                  <c:v>44743</c:v>
                </c:pt>
                <c:pt idx="9">
                  <c:v>44774</c:v>
                </c:pt>
                <c:pt idx="10">
                  <c:v>44805</c:v>
                </c:pt>
                <c:pt idx="11">
                  <c:v>44835</c:v>
                </c:pt>
              </c:numCache>
            </c:numRef>
          </c:cat>
          <c:val>
            <c:numRef>
              <c:f>'Cruscotto servizi'!$N$18:$Y$18</c:f>
              <c:numCache>
                <c:formatCode>#,##0</c:formatCode>
                <c:ptCount val="12"/>
                <c:pt idx="0">
                  <c:v>478636</c:v>
                </c:pt>
                <c:pt idx="1">
                  <c:v>302664</c:v>
                </c:pt>
                <c:pt idx="2">
                  <c:v>385027</c:v>
                </c:pt>
                <c:pt idx="3">
                  <c:v>351931</c:v>
                </c:pt>
                <c:pt idx="4">
                  <c:v>369968</c:v>
                </c:pt>
                <c:pt idx="5">
                  <c:v>298685</c:v>
                </c:pt>
                <c:pt idx="6">
                  <c:v>345079</c:v>
                </c:pt>
                <c:pt idx="7">
                  <c:v>320776</c:v>
                </c:pt>
                <c:pt idx="8">
                  <c:v>305232</c:v>
                </c:pt>
                <c:pt idx="9">
                  <c:v>237746</c:v>
                </c:pt>
                <c:pt idx="10">
                  <c:v>427640</c:v>
                </c:pt>
                <c:pt idx="11">
                  <c:v>400210</c:v>
                </c:pt>
              </c:numCache>
            </c:numRef>
          </c:val>
          <c:extLst>
            <c:ext xmlns:c16="http://schemas.microsoft.com/office/drawing/2014/chart" uri="{C3380CC4-5D6E-409C-BE32-E72D297353CC}">
              <c16:uniqueId val="{00000000-D9B0-47BB-8051-A6533C82BFFB}"/>
            </c:ext>
          </c:extLst>
        </c:ser>
        <c:dLbls>
          <c:showLegendKey val="0"/>
          <c:showVal val="0"/>
          <c:showCatName val="0"/>
          <c:showSerName val="0"/>
          <c:showPercent val="0"/>
          <c:showBubbleSize val="0"/>
        </c:dLbls>
        <c:gapWidth val="219"/>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B0-47BB-8051-A6533C82BFFB}"/>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servizi'!$N$19:$Y$19</c:f>
              <c:numCache>
                <c:formatCode>#,##0</c:formatCode>
                <c:ptCount val="12"/>
                <c:pt idx="0">
                  <c:v>478636</c:v>
                </c:pt>
                <c:pt idx="1">
                  <c:v>781300</c:v>
                </c:pt>
                <c:pt idx="2">
                  <c:v>1166327</c:v>
                </c:pt>
                <c:pt idx="3">
                  <c:v>1518258</c:v>
                </c:pt>
                <c:pt idx="4">
                  <c:v>1888226</c:v>
                </c:pt>
                <c:pt idx="5">
                  <c:v>2186911</c:v>
                </c:pt>
                <c:pt idx="6">
                  <c:v>2531990</c:v>
                </c:pt>
                <c:pt idx="7">
                  <c:v>2852766</c:v>
                </c:pt>
                <c:pt idx="8">
                  <c:v>3157998</c:v>
                </c:pt>
                <c:pt idx="9">
                  <c:v>3395744</c:v>
                </c:pt>
                <c:pt idx="10">
                  <c:v>3823384</c:v>
                </c:pt>
                <c:pt idx="11">
                  <c:v>4223594</c:v>
                </c:pt>
              </c:numCache>
            </c:numRef>
          </c:val>
          <c:smooth val="0"/>
          <c:extLst>
            <c:ext xmlns:c16="http://schemas.microsoft.com/office/drawing/2014/chart" uri="{C3380CC4-5D6E-409C-BE32-E72D297353CC}">
              <c16:uniqueId val="{00000002-D9B0-47BB-8051-A6533C82BFFB}"/>
            </c:ext>
          </c:extLst>
        </c:ser>
        <c:dLbls>
          <c:showLegendKey val="0"/>
          <c:showVal val="0"/>
          <c:showCatName val="0"/>
          <c:showSerName val="0"/>
          <c:showPercent val="0"/>
          <c:showBubbleSize val="0"/>
        </c:dLbls>
        <c:marker val="1"/>
        <c:smooth val="0"/>
        <c:axId val="581773312"/>
        <c:axId val="58176609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Suddivisone giornaliera di rilascio certificati tra portale ANPR e comuni</a:t>
            </a:r>
          </a:p>
        </c:rich>
      </c:tx>
      <c:layout>
        <c:manualLayout>
          <c:xMode val="edge"/>
          <c:yMode val="edge"/>
          <c:x val="0.22653777994815003"/>
          <c:y val="5.2564403034456073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areaChart>
        <c:grouping val="stacked"/>
        <c:varyColors val="0"/>
        <c:ser>
          <c:idx val="0"/>
          <c:order val="0"/>
          <c:tx>
            <c:v>Portale ANPR</c:v>
          </c:tx>
          <c:spPr>
            <a:solidFill>
              <a:srgbClr val="0066CC"/>
            </a:solidFill>
            <a:ln>
              <a:noFill/>
            </a:ln>
            <a:effectLst/>
          </c:spPr>
          <c:cat>
            <c:strRef>
              <c:f>'Sommario 10GG'!$A$2:$A$352</c:f>
              <c:strCache>
                <c:ptCount val="351"/>
                <c:pt idx="0">
                  <c:v>15/11/2021</c:v>
                </c:pt>
                <c:pt idx="1">
                  <c:v>16/11/2021</c:v>
                </c:pt>
                <c:pt idx="2">
                  <c:v>17/11/2021</c:v>
                </c:pt>
                <c:pt idx="3">
                  <c:v>18/11/2021</c:v>
                </c:pt>
                <c:pt idx="4">
                  <c:v>19/11/2021</c:v>
                </c:pt>
                <c:pt idx="5">
                  <c:v>20/11/2021</c:v>
                </c:pt>
                <c:pt idx="6">
                  <c:v>21/11/2021</c:v>
                </c:pt>
                <c:pt idx="7">
                  <c:v>22/11/2021</c:v>
                </c:pt>
                <c:pt idx="8">
                  <c:v>23/11/2021</c:v>
                </c:pt>
                <c:pt idx="9">
                  <c:v>24/11/2021</c:v>
                </c:pt>
                <c:pt idx="10">
                  <c:v>25/11/2021</c:v>
                </c:pt>
                <c:pt idx="11">
                  <c:v>26/11/2021</c:v>
                </c:pt>
                <c:pt idx="12">
                  <c:v>27/11/2021</c:v>
                </c:pt>
                <c:pt idx="13">
                  <c:v>28/11/2021</c:v>
                </c:pt>
                <c:pt idx="14">
                  <c:v>29/11/2021</c:v>
                </c:pt>
                <c:pt idx="15">
                  <c:v>30/11/2021</c:v>
                </c:pt>
                <c:pt idx="16">
                  <c:v>01/12/2021</c:v>
                </c:pt>
                <c:pt idx="17">
                  <c:v>02/12/2021</c:v>
                </c:pt>
                <c:pt idx="18">
                  <c:v>03/12/2021</c:v>
                </c:pt>
                <c:pt idx="19">
                  <c:v>04/12/2021</c:v>
                </c:pt>
                <c:pt idx="20">
                  <c:v>05/12/2021</c:v>
                </c:pt>
                <c:pt idx="21">
                  <c:v>06/12/2021</c:v>
                </c:pt>
                <c:pt idx="22">
                  <c:v>07/12/2021</c:v>
                </c:pt>
                <c:pt idx="23">
                  <c:v>08/12/2021</c:v>
                </c:pt>
                <c:pt idx="24">
                  <c:v>09/12/2021</c:v>
                </c:pt>
                <c:pt idx="25">
                  <c:v>10/12/2021</c:v>
                </c:pt>
                <c:pt idx="26">
                  <c:v>11/12/2021</c:v>
                </c:pt>
                <c:pt idx="27">
                  <c:v>12/12/2021</c:v>
                </c:pt>
                <c:pt idx="28">
                  <c:v>13/12/2021</c:v>
                </c:pt>
                <c:pt idx="29">
                  <c:v>14/12/2021</c:v>
                </c:pt>
                <c:pt idx="30">
                  <c:v>15/12/2021</c:v>
                </c:pt>
                <c:pt idx="31">
                  <c:v>16/12/2021</c:v>
                </c:pt>
                <c:pt idx="32">
                  <c:v>17/12/2021</c:v>
                </c:pt>
                <c:pt idx="33">
                  <c:v>18/12/2021</c:v>
                </c:pt>
                <c:pt idx="34">
                  <c:v>19/12/2021</c:v>
                </c:pt>
                <c:pt idx="35">
                  <c:v>20/12/2021</c:v>
                </c:pt>
                <c:pt idx="36">
                  <c:v>21/12/2021</c:v>
                </c:pt>
                <c:pt idx="37">
                  <c:v>22/12/2021</c:v>
                </c:pt>
                <c:pt idx="38">
                  <c:v>23/12/2021</c:v>
                </c:pt>
                <c:pt idx="39">
                  <c:v>24/12/2021</c:v>
                </c:pt>
                <c:pt idx="40">
                  <c:v>25/12/2021</c:v>
                </c:pt>
                <c:pt idx="41">
                  <c:v>26/12/2021</c:v>
                </c:pt>
                <c:pt idx="42">
                  <c:v>27/12/2021</c:v>
                </c:pt>
                <c:pt idx="43">
                  <c:v>28/12/2021</c:v>
                </c:pt>
                <c:pt idx="44">
                  <c:v>29/12/2021</c:v>
                </c:pt>
                <c:pt idx="45">
                  <c:v>30/12/2021</c:v>
                </c:pt>
                <c:pt idx="46">
                  <c:v>31/12/2021</c:v>
                </c:pt>
                <c:pt idx="47">
                  <c:v>01/01/2022</c:v>
                </c:pt>
                <c:pt idx="48">
                  <c:v>02/01/2022</c:v>
                </c:pt>
                <c:pt idx="49">
                  <c:v>03/01/2022</c:v>
                </c:pt>
                <c:pt idx="50">
                  <c:v>04/01/2022</c:v>
                </c:pt>
                <c:pt idx="51">
                  <c:v>05/01/2022</c:v>
                </c:pt>
                <c:pt idx="52">
                  <c:v>06/01/2022</c:v>
                </c:pt>
                <c:pt idx="53">
                  <c:v>07/01/2022</c:v>
                </c:pt>
                <c:pt idx="54">
                  <c:v>08/01/2022</c:v>
                </c:pt>
                <c:pt idx="55">
                  <c:v>09/01/2022</c:v>
                </c:pt>
                <c:pt idx="56">
                  <c:v>10/01/2022</c:v>
                </c:pt>
                <c:pt idx="57">
                  <c:v>11/01/2022</c:v>
                </c:pt>
                <c:pt idx="58">
                  <c:v>12/01/2022</c:v>
                </c:pt>
                <c:pt idx="59">
                  <c:v>13/01/2022</c:v>
                </c:pt>
                <c:pt idx="60">
                  <c:v>14/01/2022</c:v>
                </c:pt>
                <c:pt idx="61">
                  <c:v>15/01/2022</c:v>
                </c:pt>
                <c:pt idx="62">
                  <c:v>16/01/2022</c:v>
                </c:pt>
                <c:pt idx="63">
                  <c:v>17/01/2022</c:v>
                </c:pt>
                <c:pt idx="64">
                  <c:v>18/01/2022</c:v>
                </c:pt>
                <c:pt idx="65">
                  <c:v>19/01/2022</c:v>
                </c:pt>
                <c:pt idx="66">
                  <c:v>20/01/2022</c:v>
                </c:pt>
                <c:pt idx="67">
                  <c:v>21/01/2022</c:v>
                </c:pt>
                <c:pt idx="68">
                  <c:v>22/01/2022</c:v>
                </c:pt>
                <c:pt idx="69">
                  <c:v>23/01/2022</c:v>
                </c:pt>
                <c:pt idx="70">
                  <c:v>24/01/2022</c:v>
                </c:pt>
                <c:pt idx="71">
                  <c:v>25/01/2022</c:v>
                </c:pt>
                <c:pt idx="72">
                  <c:v>26/01/2022</c:v>
                </c:pt>
                <c:pt idx="73">
                  <c:v>27/01/2022</c:v>
                </c:pt>
                <c:pt idx="74">
                  <c:v>28/01/2022</c:v>
                </c:pt>
                <c:pt idx="75">
                  <c:v>29/01/2022</c:v>
                </c:pt>
                <c:pt idx="76">
                  <c:v>30/01/2022</c:v>
                </c:pt>
                <c:pt idx="77">
                  <c:v>31/01/2022</c:v>
                </c:pt>
                <c:pt idx="78">
                  <c:v>01/02/2022</c:v>
                </c:pt>
                <c:pt idx="79">
                  <c:v>02/02/2022</c:v>
                </c:pt>
                <c:pt idx="80">
                  <c:v>03/02/2022</c:v>
                </c:pt>
                <c:pt idx="81">
                  <c:v>04/02/2022</c:v>
                </c:pt>
                <c:pt idx="82">
                  <c:v>05/02/2022</c:v>
                </c:pt>
                <c:pt idx="83">
                  <c:v>06/02/2022</c:v>
                </c:pt>
                <c:pt idx="84">
                  <c:v>07/02/2022</c:v>
                </c:pt>
                <c:pt idx="85">
                  <c:v>08/02/2022</c:v>
                </c:pt>
                <c:pt idx="86">
                  <c:v>09/02/2022</c:v>
                </c:pt>
                <c:pt idx="87">
                  <c:v>10/02/2022</c:v>
                </c:pt>
                <c:pt idx="88">
                  <c:v>11/02/2022</c:v>
                </c:pt>
                <c:pt idx="89">
                  <c:v>12/02/2022</c:v>
                </c:pt>
                <c:pt idx="90">
                  <c:v>13/02/2022</c:v>
                </c:pt>
                <c:pt idx="91">
                  <c:v>14/02/2022</c:v>
                </c:pt>
                <c:pt idx="92">
                  <c:v>15/02/2022</c:v>
                </c:pt>
                <c:pt idx="93">
                  <c:v>16/02/2022</c:v>
                </c:pt>
                <c:pt idx="94">
                  <c:v>17/02/2022</c:v>
                </c:pt>
                <c:pt idx="95">
                  <c:v>18/02/2022</c:v>
                </c:pt>
                <c:pt idx="96">
                  <c:v>19/02/2022</c:v>
                </c:pt>
                <c:pt idx="97">
                  <c:v>20/02/2022</c:v>
                </c:pt>
                <c:pt idx="98">
                  <c:v>21/02/2022</c:v>
                </c:pt>
                <c:pt idx="99">
                  <c:v>22/02/2022</c:v>
                </c:pt>
                <c:pt idx="100">
                  <c:v>23/02/2022</c:v>
                </c:pt>
                <c:pt idx="101">
                  <c:v>24/02/2022</c:v>
                </c:pt>
                <c:pt idx="102">
                  <c:v>25/02/2022</c:v>
                </c:pt>
                <c:pt idx="103">
                  <c:v>26/02/2022</c:v>
                </c:pt>
                <c:pt idx="104">
                  <c:v>27/02/2022</c:v>
                </c:pt>
                <c:pt idx="105">
                  <c:v>28/02/2022</c:v>
                </c:pt>
                <c:pt idx="106">
                  <c:v>01/03/2022</c:v>
                </c:pt>
                <c:pt idx="107">
                  <c:v>02/03/2022</c:v>
                </c:pt>
                <c:pt idx="108">
                  <c:v>03/03/2022</c:v>
                </c:pt>
                <c:pt idx="109">
                  <c:v>04/03/2022</c:v>
                </c:pt>
                <c:pt idx="110">
                  <c:v>05/03/2022</c:v>
                </c:pt>
                <c:pt idx="111">
                  <c:v>06/03/2022</c:v>
                </c:pt>
                <c:pt idx="112">
                  <c:v>07/03/2022</c:v>
                </c:pt>
                <c:pt idx="113">
                  <c:v>08/03/2022</c:v>
                </c:pt>
                <c:pt idx="114">
                  <c:v>09/03/2022</c:v>
                </c:pt>
                <c:pt idx="115">
                  <c:v>10/03/2022</c:v>
                </c:pt>
                <c:pt idx="116">
                  <c:v>11/03/2022</c:v>
                </c:pt>
                <c:pt idx="117">
                  <c:v>12/03/2022</c:v>
                </c:pt>
                <c:pt idx="118">
                  <c:v>13/03/2022</c:v>
                </c:pt>
                <c:pt idx="119">
                  <c:v>14/03/2022</c:v>
                </c:pt>
                <c:pt idx="120">
                  <c:v>15/03/2022</c:v>
                </c:pt>
                <c:pt idx="121">
                  <c:v>16/03/2022</c:v>
                </c:pt>
                <c:pt idx="122">
                  <c:v>17/03/2022</c:v>
                </c:pt>
                <c:pt idx="123">
                  <c:v>18/03/2022</c:v>
                </c:pt>
                <c:pt idx="124">
                  <c:v>19/03/2022</c:v>
                </c:pt>
                <c:pt idx="125">
                  <c:v>20/03/2022</c:v>
                </c:pt>
                <c:pt idx="126">
                  <c:v>21/03/2022</c:v>
                </c:pt>
                <c:pt idx="127">
                  <c:v>22/03/2022</c:v>
                </c:pt>
                <c:pt idx="128">
                  <c:v>23/03/2022</c:v>
                </c:pt>
                <c:pt idx="129">
                  <c:v>24/03/2022</c:v>
                </c:pt>
                <c:pt idx="130">
                  <c:v>25/03/2022</c:v>
                </c:pt>
                <c:pt idx="131">
                  <c:v>26/03/2022</c:v>
                </c:pt>
                <c:pt idx="132">
                  <c:v>27/03/2022</c:v>
                </c:pt>
                <c:pt idx="133">
                  <c:v>28/03/2022</c:v>
                </c:pt>
                <c:pt idx="134">
                  <c:v>29/03/2022</c:v>
                </c:pt>
                <c:pt idx="135">
                  <c:v>30/03/2022</c:v>
                </c:pt>
                <c:pt idx="136">
                  <c:v>31/03/2022</c:v>
                </c:pt>
                <c:pt idx="137">
                  <c:v>01/04/2022</c:v>
                </c:pt>
                <c:pt idx="138">
                  <c:v>02/04/2022</c:v>
                </c:pt>
                <c:pt idx="139">
                  <c:v>03/04/2022</c:v>
                </c:pt>
                <c:pt idx="140">
                  <c:v>04/04/2022</c:v>
                </c:pt>
                <c:pt idx="141">
                  <c:v>05/04/2022</c:v>
                </c:pt>
                <c:pt idx="142">
                  <c:v>06/04/2022</c:v>
                </c:pt>
                <c:pt idx="143">
                  <c:v>07/04/2022</c:v>
                </c:pt>
                <c:pt idx="144">
                  <c:v>08/04/2022</c:v>
                </c:pt>
                <c:pt idx="145">
                  <c:v>09/04/2022</c:v>
                </c:pt>
                <c:pt idx="146">
                  <c:v>10/04/2022</c:v>
                </c:pt>
                <c:pt idx="147">
                  <c:v>11/04/2022</c:v>
                </c:pt>
                <c:pt idx="148">
                  <c:v>12/04/2022</c:v>
                </c:pt>
                <c:pt idx="149">
                  <c:v>13/04/2022</c:v>
                </c:pt>
                <c:pt idx="150">
                  <c:v>14/04/2022</c:v>
                </c:pt>
                <c:pt idx="151">
                  <c:v>15/04/2022</c:v>
                </c:pt>
                <c:pt idx="152">
                  <c:v>16/04/2022</c:v>
                </c:pt>
                <c:pt idx="153">
                  <c:v>17/04/2022</c:v>
                </c:pt>
                <c:pt idx="154">
                  <c:v>18/04/2022</c:v>
                </c:pt>
                <c:pt idx="155">
                  <c:v>19/04/2022</c:v>
                </c:pt>
                <c:pt idx="156">
                  <c:v>20/04/2022</c:v>
                </c:pt>
                <c:pt idx="157">
                  <c:v>21/04/2022</c:v>
                </c:pt>
                <c:pt idx="158">
                  <c:v>22/04/2022</c:v>
                </c:pt>
                <c:pt idx="159">
                  <c:v>23/04/2022</c:v>
                </c:pt>
                <c:pt idx="160">
                  <c:v>24/04/2022</c:v>
                </c:pt>
                <c:pt idx="161">
                  <c:v>25/04/2022</c:v>
                </c:pt>
                <c:pt idx="162">
                  <c:v>26/04/2022</c:v>
                </c:pt>
                <c:pt idx="163">
                  <c:v>27/04/2022</c:v>
                </c:pt>
                <c:pt idx="164">
                  <c:v>28/04/2022</c:v>
                </c:pt>
                <c:pt idx="165">
                  <c:v>29/04/2022</c:v>
                </c:pt>
                <c:pt idx="166">
                  <c:v>30/04/2022</c:v>
                </c:pt>
                <c:pt idx="167">
                  <c:v>01/05/2022</c:v>
                </c:pt>
                <c:pt idx="168">
                  <c:v>02/05/2022</c:v>
                </c:pt>
                <c:pt idx="169">
                  <c:v>03/05/2022</c:v>
                </c:pt>
                <c:pt idx="170">
                  <c:v>04/05/2022</c:v>
                </c:pt>
                <c:pt idx="171">
                  <c:v>05/05/2022</c:v>
                </c:pt>
                <c:pt idx="172">
                  <c:v>06/05/2022</c:v>
                </c:pt>
                <c:pt idx="173">
                  <c:v>07/05/2022</c:v>
                </c:pt>
                <c:pt idx="174">
                  <c:v>08/05/2022</c:v>
                </c:pt>
                <c:pt idx="175">
                  <c:v>09/05/2022</c:v>
                </c:pt>
                <c:pt idx="176">
                  <c:v>10/05/2022</c:v>
                </c:pt>
                <c:pt idx="177">
                  <c:v>11/05/2022</c:v>
                </c:pt>
                <c:pt idx="178">
                  <c:v>12/05/2022</c:v>
                </c:pt>
                <c:pt idx="179">
                  <c:v>13/05/2022</c:v>
                </c:pt>
                <c:pt idx="180">
                  <c:v>14/05/2022</c:v>
                </c:pt>
                <c:pt idx="181">
                  <c:v>15/05/2022</c:v>
                </c:pt>
                <c:pt idx="182">
                  <c:v>16/05/2022</c:v>
                </c:pt>
                <c:pt idx="183">
                  <c:v>17/05/2022</c:v>
                </c:pt>
                <c:pt idx="184">
                  <c:v>18/05/2022</c:v>
                </c:pt>
                <c:pt idx="185">
                  <c:v>19/05/2022</c:v>
                </c:pt>
                <c:pt idx="186">
                  <c:v>20/05/2022</c:v>
                </c:pt>
                <c:pt idx="187">
                  <c:v>21/05/2022</c:v>
                </c:pt>
                <c:pt idx="188">
                  <c:v>22/05/2022</c:v>
                </c:pt>
                <c:pt idx="189">
                  <c:v>23/05/2022</c:v>
                </c:pt>
                <c:pt idx="190">
                  <c:v>24/05/2022</c:v>
                </c:pt>
                <c:pt idx="191">
                  <c:v>25/05/2022</c:v>
                </c:pt>
                <c:pt idx="192">
                  <c:v>26/05/2022</c:v>
                </c:pt>
                <c:pt idx="193">
                  <c:v>27/05/2022</c:v>
                </c:pt>
                <c:pt idx="194">
                  <c:v>28/05/2022</c:v>
                </c:pt>
                <c:pt idx="195">
                  <c:v>29/05/2022</c:v>
                </c:pt>
                <c:pt idx="196">
                  <c:v>30/05/2022</c:v>
                </c:pt>
                <c:pt idx="197">
                  <c:v>31/05/2022</c:v>
                </c:pt>
                <c:pt idx="198">
                  <c:v>01/06/2022</c:v>
                </c:pt>
                <c:pt idx="199">
                  <c:v>02/06/2022</c:v>
                </c:pt>
                <c:pt idx="200">
                  <c:v>03/06/2022</c:v>
                </c:pt>
                <c:pt idx="201">
                  <c:v>04/06/2022</c:v>
                </c:pt>
                <c:pt idx="202">
                  <c:v>05/06/2022</c:v>
                </c:pt>
                <c:pt idx="203">
                  <c:v>06/06/2022</c:v>
                </c:pt>
                <c:pt idx="204">
                  <c:v>07/06/2022</c:v>
                </c:pt>
                <c:pt idx="205">
                  <c:v>08/06/2022</c:v>
                </c:pt>
                <c:pt idx="206">
                  <c:v>09/06/2022</c:v>
                </c:pt>
                <c:pt idx="207">
                  <c:v>10/06/2022</c:v>
                </c:pt>
                <c:pt idx="208">
                  <c:v>11/06/2022</c:v>
                </c:pt>
                <c:pt idx="209">
                  <c:v>12/06/2022</c:v>
                </c:pt>
                <c:pt idx="210">
                  <c:v>13/06/2022</c:v>
                </c:pt>
                <c:pt idx="211">
                  <c:v>14/06/2022</c:v>
                </c:pt>
                <c:pt idx="212">
                  <c:v>15/06/2022</c:v>
                </c:pt>
                <c:pt idx="213">
                  <c:v>16/06/2022</c:v>
                </c:pt>
                <c:pt idx="214">
                  <c:v>17/06/2022</c:v>
                </c:pt>
                <c:pt idx="215">
                  <c:v>18/06/2022</c:v>
                </c:pt>
                <c:pt idx="216">
                  <c:v>19/06/2022</c:v>
                </c:pt>
                <c:pt idx="217">
                  <c:v>20/06/2022</c:v>
                </c:pt>
                <c:pt idx="218">
                  <c:v>21/06/2022</c:v>
                </c:pt>
                <c:pt idx="219">
                  <c:v>22/06/2022</c:v>
                </c:pt>
                <c:pt idx="220">
                  <c:v>23/06/2022</c:v>
                </c:pt>
                <c:pt idx="221">
                  <c:v>24/06/2022</c:v>
                </c:pt>
                <c:pt idx="222">
                  <c:v>25/06/2022</c:v>
                </c:pt>
                <c:pt idx="223">
                  <c:v>26/06/2022</c:v>
                </c:pt>
                <c:pt idx="224">
                  <c:v>27/06/2022</c:v>
                </c:pt>
                <c:pt idx="225">
                  <c:v>28/06/2022</c:v>
                </c:pt>
                <c:pt idx="226">
                  <c:v>29/06/2022</c:v>
                </c:pt>
                <c:pt idx="227">
                  <c:v>30/06/2022</c:v>
                </c:pt>
                <c:pt idx="228">
                  <c:v>01/07/2022</c:v>
                </c:pt>
                <c:pt idx="229">
                  <c:v>02/07/2022</c:v>
                </c:pt>
                <c:pt idx="230">
                  <c:v>03/07/2022</c:v>
                </c:pt>
                <c:pt idx="231">
                  <c:v>04/07/2022</c:v>
                </c:pt>
                <c:pt idx="232">
                  <c:v>05/07/2022</c:v>
                </c:pt>
                <c:pt idx="233">
                  <c:v>06/07/2022</c:v>
                </c:pt>
                <c:pt idx="234">
                  <c:v>07/07/2022</c:v>
                </c:pt>
                <c:pt idx="235">
                  <c:v>08/07/2022</c:v>
                </c:pt>
                <c:pt idx="236">
                  <c:v>09/07/2022</c:v>
                </c:pt>
                <c:pt idx="237">
                  <c:v>10/07/2022</c:v>
                </c:pt>
                <c:pt idx="238">
                  <c:v>11/07/2022</c:v>
                </c:pt>
                <c:pt idx="239">
                  <c:v>12/07/2022</c:v>
                </c:pt>
                <c:pt idx="240">
                  <c:v>13/07/2022</c:v>
                </c:pt>
                <c:pt idx="241">
                  <c:v>14/07/2022</c:v>
                </c:pt>
                <c:pt idx="242">
                  <c:v>15/07/2022</c:v>
                </c:pt>
                <c:pt idx="243">
                  <c:v>16/07/2022</c:v>
                </c:pt>
                <c:pt idx="244">
                  <c:v>17/07/2022</c:v>
                </c:pt>
                <c:pt idx="245">
                  <c:v>18/07/2022</c:v>
                </c:pt>
                <c:pt idx="246">
                  <c:v>19/07/2022</c:v>
                </c:pt>
                <c:pt idx="247">
                  <c:v>20/07/2022</c:v>
                </c:pt>
                <c:pt idx="248">
                  <c:v>21/07/2022</c:v>
                </c:pt>
                <c:pt idx="249">
                  <c:v>22/07/2022</c:v>
                </c:pt>
                <c:pt idx="250">
                  <c:v>23/07/2022</c:v>
                </c:pt>
                <c:pt idx="251">
                  <c:v>24/07/2022</c:v>
                </c:pt>
                <c:pt idx="252">
                  <c:v>25/07/2022</c:v>
                </c:pt>
                <c:pt idx="253">
                  <c:v>26/07/2022</c:v>
                </c:pt>
                <c:pt idx="254">
                  <c:v>27/07/2022</c:v>
                </c:pt>
                <c:pt idx="255">
                  <c:v>28/07/2022</c:v>
                </c:pt>
                <c:pt idx="256">
                  <c:v>29/07/2022</c:v>
                </c:pt>
                <c:pt idx="257">
                  <c:v>30/07/2022</c:v>
                </c:pt>
                <c:pt idx="258">
                  <c:v>31/07/2022</c:v>
                </c:pt>
                <c:pt idx="259">
                  <c:v>01/08/2022</c:v>
                </c:pt>
                <c:pt idx="260">
                  <c:v>02/08/2022</c:v>
                </c:pt>
                <c:pt idx="261">
                  <c:v>03/08/2022</c:v>
                </c:pt>
                <c:pt idx="262">
                  <c:v>04/08/2022</c:v>
                </c:pt>
                <c:pt idx="263">
                  <c:v>05/08/2022</c:v>
                </c:pt>
                <c:pt idx="264">
                  <c:v>06/08/2022</c:v>
                </c:pt>
                <c:pt idx="265">
                  <c:v>07/08/2022</c:v>
                </c:pt>
                <c:pt idx="266">
                  <c:v>08/08/2022</c:v>
                </c:pt>
                <c:pt idx="267">
                  <c:v>09/08/2022</c:v>
                </c:pt>
                <c:pt idx="268">
                  <c:v>10/08/2022</c:v>
                </c:pt>
                <c:pt idx="269">
                  <c:v>11/08/2022</c:v>
                </c:pt>
                <c:pt idx="270">
                  <c:v>12/08/2022</c:v>
                </c:pt>
                <c:pt idx="271">
                  <c:v>13/08/2022</c:v>
                </c:pt>
                <c:pt idx="272">
                  <c:v>14/08/2022</c:v>
                </c:pt>
                <c:pt idx="273">
                  <c:v>15/08/2022</c:v>
                </c:pt>
                <c:pt idx="274">
                  <c:v>16/08/2022</c:v>
                </c:pt>
                <c:pt idx="275">
                  <c:v>17/08/2022</c:v>
                </c:pt>
                <c:pt idx="276">
                  <c:v>18/08/2022</c:v>
                </c:pt>
                <c:pt idx="277">
                  <c:v>19/08/2022</c:v>
                </c:pt>
                <c:pt idx="278">
                  <c:v>20/08/2022</c:v>
                </c:pt>
                <c:pt idx="279">
                  <c:v>21/08/2022</c:v>
                </c:pt>
                <c:pt idx="280">
                  <c:v>22/08/2022</c:v>
                </c:pt>
                <c:pt idx="281">
                  <c:v>23/08/2022</c:v>
                </c:pt>
                <c:pt idx="282">
                  <c:v>24/08/2022</c:v>
                </c:pt>
                <c:pt idx="283">
                  <c:v>25/08/2022</c:v>
                </c:pt>
                <c:pt idx="284">
                  <c:v>26/08/2022</c:v>
                </c:pt>
                <c:pt idx="285">
                  <c:v>27/08/2022</c:v>
                </c:pt>
                <c:pt idx="286">
                  <c:v>28/08/2022</c:v>
                </c:pt>
                <c:pt idx="287">
                  <c:v>29/08/2022</c:v>
                </c:pt>
                <c:pt idx="288">
                  <c:v>30/08/2022</c:v>
                </c:pt>
                <c:pt idx="289">
                  <c:v>31/08/2022</c:v>
                </c:pt>
                <c:pt idx="290">
                  <c:v>01/09/2022</c:v>
                </c:pt>
                <c:pt idx="291">
                  <c:v>02/09/2022</c:v>
                </c:pt>
                <c:pt idx="292">
                  <c:v>03/09/2022</c:v>
                </c:pt>
                <c:pt idx="293">
                  <c:v>04/09/2022</c:v>
                </c:pt>
                <c:pt idx="294">
                  <c:v>05/09/2022</c:v>
                </c:pt>
                <c:pt idx="295">
                  <c:v>06/09/2022</c:v>
                </c:pt>
                <c:pt idx="296">
                  <c:v>07/09/2022</c:v>
                </c:pt>
                <c:pt idx="297">
                  <c:v>08/09/2022</c:v>
                </c:pt>
                <c:pt idx="298">
                  <c:v>09/09/2022</c:v>
                </c:pt>
                <c:pt idx="299">
                  <c:v>10/09/2022</c:v>
                </c:pt>
                <c:pt idx="300">
                  <c:v>11/09/2022</c:v>
                </c:pt>
                <c:pt idx="301">
                  <c:v>12/09/2022</c:v>
                </c:pt>
                <c:pt idx="302">
                  <c:v>13/09/2022</c:v>
                </c:pt>
                <c:pt idx="303">
                  <c:v>14/09/2022</c:v>
                </c:pt>
                <c:pt idx="304">
                  <c:v>15/09/2022</c:v>
                </c:pt>
                <c:pt idx="305">
                  <c:v>16/09/2022</c:v>
                </c:pt>
                <c:pt idx="306">
                  <c:v>17/09/2022</c:v>
                </c:pt>
                <c:pt idx="307">
                  <c:v>18/09/2022</c:v>
                </c:pt>
                <c:pt idx="308">
                  <c:v>19/09/2022</c:v>
                </c:pt>
                <c:pt idx="309">
                  <c:v>20/09/2022</c:v>
                </c:pt>
                <c:pt idx="310">
                  <c:v>21/09/2022</c:v>
                </c:pt>
                <c:pt idx="311">
                  <c:v>22/09/2022</c:v>
                </c:pt>
                <c:pt idx="312">
                  <c:v>23/09/2022</c:v>
                </c:pt>
                <c:pt idx="313">
                  <c:v>24/09/2022</c:v>
                </c:pt>
                <c:pt idx="314">
                  <c:v>25/09/2022</c:v>
                </c:pt>
                <c:pt idx="315">
                  <c:v>26/09/2022</c:v>
                </c:pt>
                <c:pt idx="316">
                  <c:v>27/09/2022</c:v>
                </c:pt>
                <c:pt idx="317">
                  <c:v>28/09/2022</c:v>
                </c:pt>
                <c:pt idx="318">
                  <c:v>29/09/2022</c:v>
                </c:pt>
                <c:pt idx="319">
                  <c:v>30/09/2022</c:v>
                </c:pt>
                <c:pt idx="320">
                  <c:v>01/10/2022</c:v>
                </c:pt>
                <c:pt idx="321">
                  <c:v>02/10/2022</c:v>
                </c:pt>
                <c:pt idx="322">
                  <c:v>03/10/2022</c:v>
                </c:pt>
                <c:pt idx="323">
                  <c:v>04/10/2022</c:v>
                </c:pt>
                <c:pt idx="324">
                  <c:v>05/10/2022</c:v>
                </c:pt>
                <c:pt idx="325">
                  <c:v>06/10/2022</c:v>
                </c:pt>
                <c:pt idx="326">
                  <c:v>07/10/2022</c:v>
                </c:pt>
                <c:pt idx="327">
                  <c:v>08/10/2022</c:v>
                </c:pt>
                <c:pt idx="328">
                  <c:v>09/10/2022</c:v>
                </c:pt>
                <c:pt idx="329">
                  <c:v>10/10/2022</c:v>
                </c:pt>
                <c:pt idx="330">
                  <c:v>11/10/2022</c:v>
                </c:pt>
                <c:pt idx="331">
                  <c:v>12/10/2022</c:v>
                </c:pt>
                <c:pt idx="332">
                  <c:v>13/10/2022</c:v>
                </c:pt>
                <c:pt idx="333">
                  <c:v>14/10/2022</c:v>
                </c:pt>
                <c:pt idx="334">
                  <c:v>15/10/2022</c:v>
                </c:pt>
                <c:pt idx="335">
                  <c:v>16/10/2022</c:v>
                </c:pt>
                <c:pt idx="336">
                  <c:v>17/10/2022</c:v>
                </c:pt>
                <c:pt idx="337">
                  <c:v>18/10/2022</c:v>
                </c:pt>
                <c:pt idx="338">
                  <c:v>19/10/2022</c:v>
                </c:pt>
                <c:pt idx="339">
                  <c:v>20/10/2022</c:v>
                </c:pt>
                <c:pt idx="340">
                  <c:v>21/10/2022</c:v>
                </c:pt>
                <c:pt idx="341">
                  <c:v>22/10/2022</c:v>
                </c:pt>
                <c:pt idx="342">
                  <c:v>23/10/2022</c:v>
                </c:pt>
                <c:pt idx="343">
                  <c:v>24/10/2022</c:v>
                </c:pt>
                <c:pt idx="344">
                  <c:v>25/10/2022</c:v>
                </c:pt>
                <c:pt idx="345">
                  <c:v>26/10/2022</c:v>
                </c:pt>
                <c:pt idx="346">
                  <c:v>27/10/2022</c:v>
                </c:pt>
                <c:pt idx="347">
                  <c:v>28/10/2022</c:v>
                </c:pt>
                <c:pt idx="348">
                  <c:v>29/10/2022</c:v>
                </c:pt>
                <c:pt idx="349">
                  <c:v>30/10/2022</c:v>
                </c:pt>
                <c:pt idx="350">
                  <c:v>31/10/2022</c:v>
                </c:pt>
              </c:strCache>
            </c:strRef>
          </c:cat>
          <c:val>
            <c:numRef>
              <c:f>'Sommario 10GG'!$E$2:$E$352</c:f>
              <c:numCache>
                <c:formatCode>0%</c:formatCode>
                <c:ptCount val="351"/>
                <c:pt idx="0">
                  <c:v>0.79929121649890478</c:v>
                </c:pt>
                <c:pt idx="1">
                  <c:v>0.64281290155584114</c:v>
                </c:pt>
                <c:pt idx="2">
                  <c:v>0.5183619047619048</c:v>
                </c:pt>
                <c:pt idx="3">
                  <c:v>0.43992612071124471</c:v>
                </c:pt>
                <c:pt idx="4">
                  <c:v>0.41165447621350421</c:v>
                </c:pt>
                <c:pt idx="5">
                  <c:v>0.62361339359079704</c:v>
                </c:pt>
                <c:pt idx="6">
                  <c:v>0.72031739098784309</c:v>
                </c:pt>
                <c:pt idx="7">
                  <c:v>0.3448807456497856</c:v>
                </c:pt>
                <c:pt idx="8">
                  <c:v>0.33617921774664333</c:v>
                </c:pt>
                <c:pt idx="9">
                  <c:v>0.31954219218172952</c:v>
                </c:pt>
                <c:pt idx="10">
                  <c:v>0.31488944177734168</c:v>
                </c:pt>
                <c:pt idx="11">
                  <c:v>0.33355290443777597</c:v>
                </c:pt>
                <c:pt idx="12">
                  <c:v>0.54623367927686639</c:v>
                </c:pt>
                <c:pt idx="13">
                  <c:v>0.66677835483330539</c:v>
                </c:pt>
                <c:pt idx="14">
                  <c:v>0.31969842469811821</c:v>
                </c:pt>
                <c:pt idx="15">
                  <c:v>0.30035640377098183</c:v>
                </c:pt>
                <c:pt idx="16">
                  <c:v>0.29947975571137753</c:v>
                </c:pt>
                <c:pt idx="17">
                  <c:v>0.30154741963787191</c:v>
                </c:pt>
                <c:pt idx="18">
                  <c:v>0.28187904485605891</c:v>
                </c:pt>
                <c:pt idx="19">
                  <c:v>0.50761046253879116</c:v>
                </c:pt>
                <c:pt idx="20">
                  <c:v>0.64938961307676391</c:v>
                </c:pt>
                <c:pt idx="21">
                  <c:v>0.29786406972462048</c:v>
                </c:pt>
                <c:pt idx="22">
                  <c:v>0.30086679382862108</c:v>
                </c:pt>
                <c:pt idx="23">
                  <c:v>0.62563377940320841</c:v>
                </c:pt>
                <c:pt idx="24">
                  <c:v>0.29083805259229994</c:v>
                </c:pt>
                <c:pt idx="25">
                  <c:v>0.28514932847127705</c:v>
                </c:pt>
                <c:pt idx="26">
                  <c:v>0.48163785549271093</c:v>
                </c:pt>
                <c:pt idx="27">
                  <c:v>0.59119565217391301</c:v>
                </c:pt>
                <c:pt idx="28">
                  <c:v>0.28457911861705659</c:v>
                </c:pt>
                <c:pt idx="29">
                  <c:v>0.28200968845829072</c:v>
                </c:pt>
                <c:pt idx="30">
                  <c:v>0.29382470119521914</c:v>
                </c:pt>
                <c:pt idx="31">
                  <c:v>0.27570348244553494</c:v>
                </c:pt>
                <c:pt idx="32">
                  <c:v>0.27696978059886851</c:v>
                </c:pt>
                <c:pt idx="33">
                  <c:v>0.47144802541988196</c:v>
                </c:pt>
                <c:pt idx="34">
                  <c:v>0.59605478075135065</c:v>
                </c:pt>
                <c:pt idx="35">
                  <c:v>0.25852128814377034</c:v>
                </c:pt>
                <c:pt idx="36">
                  <c:v>0.27873063845863244</c:v>
                </c:pt>
                <c:pt idx="37">
                  <c:v>0.29460592998194207</c:v>
                </c:pt>
                <c:pt idx="38">
                  <c:v>0.27098674521354932</c:v>
                </c:pt>
                <c:pt idx="39">
                  <c:v>0.30986027310257225</c:v>
                </c:pt>
                <c:pt idx="40">
                  <c:v>0.64010223048327142</c:v>
                </c:pt>
                <c:pt idx="41">
                  <c:v>0.66391116594694632</c:v>
                </c:pt>
                <c:pt idx="42">
                  <c:v>0.35177583946183227</c:v>
                </c:pt>
                <c:pt idx="43">
                  <c:v>0.30499795165915611</c:v>
                </c:pt>
                <c:pt idx="44">
                  <c:v>0.36149588543649513</c:v>
                </c:pt>
                <c:pt idx="45">
                  <c:v>0.34977360931435963</c:v>
                </c:pt>
                <c:pt idx="46">
                  <c:v>0.50821544122311746</c:v>
                </c:pt>
                <c:pt idx="47">
                  <c:v>0.59789893135301575</c:v>
                </c:pt>
                <c:pt idx="48">
                  <c:v>0.60109409190371987</c:v>
                </c:pt>
                <c:pt idx="49">
                  <c:v>0.35981129364433162</c:v>
                </c:pt>
                <c:pt idx="50">
                  <c:v>0.29583754795121858</c:v>
                </c:pt>
                <c:pt idx="51">
                  <c:v>0.26225377462253774</c:v>
                </c:pt>
                <c:pt idx="52">
                  <c:v>0.60507641921397382</c:v>
                </c:pt>
                <c:pt idx="53">
                  <c:v>0.276855480939661</c:v>
                </c:pt>
                <c:pt idx="54">
                  <c:v>0.34757935804220608</c:v>
                </c:pt>
                <c:pt idx="55">
                  <c:v>0.59837074926588996</c:v>
                </c:pt>
                <c:pt idx="56">
                  <c:v>0.2672495692639647</c:v>
                </c:pt>
                <c:pt idx="57">
                  <c:v>0.27698242329357459</c:v>
                </c:pt>
                <c:pt idx="58">
                  <c:v>0.27358583860759494</c:v>
                </c:pt>
                <c:pt idx="59">
                  <c:v>0.24959428756897112</c:v>
                </c:pt>
                <c:pt idx="60">
                  <c:v>0.25089995500224987</c:v>
                </c:pt>
                <c:pt idx="61">
                  <c:v>0.34597745079304415</c:v>
                </c:pt>
                <c:pt idx="62">
                  <c:v>0.62886411023479283</c:v>
                </c:pt>
                <c:pt idx="63">
                  <c:v>0.27291317789514363</c:v>
                </c:pt>
                <c:pt idx="64">
                  <c:v>0.24470299880402202</c:v>
                </c:pt>
                <c:pt idx="65">
                  <c:v>0.27858414889760924</c:v>
                </c:pt>
                <c:pt idx="66">
                  <c:v>0.26432831450631078</c:v>
                </c:pt>
                <c:pt idx="67">
                  <c:v>0.27342397541382196</c:v>
                </c:pt>
                <c:pt idx="68">
                  <c:v>0.47104449757975159</c:v>
                </c:pt>
                <c:pt idx="69">
                  <c:v>0.60159807543603405</c:v>
                </c:pt>
                <c:pt idx="70">
                  <c:v>0.28242165525000829</c:v>
                </c:pt>
                <c:pt idx="71">
                  <c:v>0.28337422906028253</c:v>
                </c:pt>
                <c:pt idx="72">
                  <c:v>0.29514868036676178</c:v>
                </c:pt>
                <c:pt idx="73">
                  <c:v>0.25956042186619432</c:v>
                </c:pt>
                <c:pt idx="74">
                  <c:v>0.26968037276220058</c:v>
                </c:pt>
                <c:pt idx="75">
                  <c:v>0.44301075268817203</c:v>
                </c:pt>
                <c:pt idx="76">
                  <c:v>0.58226890756302518</c:v>
                </c:pt>
                <c:pt idx="77">
                  <c:v>0.27129110534683293</c:v>
                </c:pt>
                <c:pt idx="78">
                  <c:v>0.29969210314544625</c:v>
                </c:pt>
                <c:pt idx="79">
                  <c:v>0.30233263796700172</c:v>
                </c:pt>
                <c:pt idx="80">
                  <c:v>0.28492507672865136</c:v>
                </c:pt>
                <c:pt idx="81">
                  <c:v>0.28864599598483159</c:v>
                </c:pt>
                <c:pt idx="82">
                  <c:v>0.43932540708193329</c:v>
                </c:pt>
                <c:pt idx="83">
                  <c:v>0.60619311083348204</c:v>
                </c:pt>
                <c:pt idx="84">
                  <c:v>0.28707959055776061</c:v>
                </c:pt>
                <c:pt idx="85">
                  <c:v>0.27699753757323597</c:v>
                </c:pt>
                <c:pt idx="86">
                  <c:v>0.3036836880997022</c:v>
                </c:pt>
                <c:pt idx="87">
                  <c:v>0.28301478543094122</c:v>
                </c:pt>
                <c:pt idx="88">
                  <c:v>0.28088423750533958</c:v>
                </c:pt>
                <c:pt idx="89">
                  <c:v>0.46399176954732513</c:v>
                </c:pt>
                <c:pt idx="90">
                  <c:v>0.60507074351913404</c:v>
                </c:pt>
                <c:pt idx="91">
                  <c:v>0.26022907610570623</c:v>
                </c:pt>
                <c:pt idx="92">
                  <c:v>0.22453123942327219</c:v>
                </c:pt>
                <c:pt idx="93">
                  <c:v>0.20652297292184288</c:v>
                </c:pt>
                <c:pt idx="94">
                  <c:v>0.1947079317447804</c:v>
                </c:pt>
                <c:pt idx="95">
                  <c:v>0.20018895979183446</c:v>
                </c:pt>
                <c:pt idx="96">
                  <c:v>0.2528654806272414</c:v>
                </c:pt>
                <c:pt idx="97">
                  <c:v>0.49420234937476315</c:v>
                </c:pt>
                <c:pt idx="98">
                  <c:v>0.24837305117280772</c:v>
                </c:pt>
                <c:pt idx="99">
                  <c:v>0.23866456453826165</c:v>
                </c:pt>
                <c:pt idx="100">
                  <c:v>0.28229079077249297</c:v>
                </c:pt>
                <c:pt idx="101">
                  <c:v>0.2472466960352423</c:v>
                </c:pt>
                <c:pt idx="102">
                  <c:v>0.18210531510635147</c:v>
                </c:pt>
                <c:pt idx="103">
                  <c:v>0.4577328457732846</c:v>
                </c:pt>
                <c:pt idx="104">
                  <c:v>0.5857964289317058</c:v>
                </c:pt>
                <c:pt idx="105">
                  <c:v>0.26543374371546841</c:v>
                </c:pt>
                <c:pt idx="106">
                  <c:v>0.27220657276995303</c:v>
                </c:pt>
                <c:pt idx="107">
                  <c:v>0.28425865704881847</c:v>
                </c:pt>
                <c:pt idx="108">
                  <c:v>0.26704693732990342</c:v>
                </c:pt>
                <c:pt idx="109">
                  <c:v>0.26660123575204658</c:v>
                </c:pt>
                <c:pt idx="110">
                  <c:v>0.45032689027856737</c:v>
                </c:pt>
                <c:pt idx="111">
                  <c:v>0.51540111540111544</c:v>
                </c:pt>
                <c:pt idx="112">
                  <c:v>0.2646271836386877</c:v>
                </c:pt>
                <c:pt idx="113">
                  <c:v>0.26484713387339387</c:v>
                </c:pt>
                <c:pt idx="114">
                  <c:v>0.29704797047970477</c:v>
                </c:pt>
                <c:pt idx="115">
                  <c:v>0.26650653760023119</c:v>
                </c:pt>
                <c:pt idx="116">
                  <c:v>0.27517564402810302</c:v>
                </c:pt>
                <c:pt idx="117">
                  <c:v>0.44297965837408748</c:v>
                </c:pt>
                <c:pt idx="118">
                  <c:v>0.59565427329792375</c:v>
                </c:pt>
                <c:pt idx="119">
                  <c:v>0.27284378497418682</c:v>
                </c:pt>
                <c:pt idx="120">
                  <c:v>0.2782437458974546</c:v>
                </c:pt>
                <c:pt idx="121">
                  <c:v>0.29360465116279072</c:v>
                </c:pt>
                <c:pt idx="122">
                  <c:v>0.27311416305822445</c:v>
                </c:pt>
                <c:pt idx="123">
                  <c:v>0.28358838555459209</c:v>
                </c:pt>
                <c:pt idx="124">
                  <c:v>0.43423150510204084</c:v>
                </c:pt>
                <c:pt idx="125">
                  <c:v>0.60652651396297463</c:v>
                </c:pt>
                <c:pt idx="126">
                  <c:v>0.26197471814144174</c:v>
                </c:pt>
                <c:pt idx="127">
                  <c:v>0.27814569536423839</c:v>
                </c:pt>
                <c:pt idx="128">
                  <c:v>0.28469070472585412</c:v>
                </c:pt>
                <c:pt idx="129">
                  <c:v>0.24615299150047221</c:v>
                </c:pt>
                <c:pt idx="130">
                  <c:v>0.24110933333333334</c:v>
                </c:pt>
                <c:pt idx="131">
                  <c:v>0.43717907573812581</c:v>
                </c:pt>
                <c:pt idx="132">
                  <c:v>0.59971661353170391</c:v>
                </c:pt>
                <c:pt idx="133">
                  <c:v>0.27480171751073446</c:v>
                </c:pt>
                <c:pt idx="134">
                  <c:v>0.2419950427436896</c:v>
                </c:pt>
                <c:pt idx="135">
                  <c:v>0.18998519595875646</c:v>
                </c:pt>
                <c:pt idx="136">
                  <c:v>0.29328711962893111</c:v>
                </c:pt>
                <c:pt idx="137">
                  <c:v>0.26305771453173504</c:v>
                </c:pt>
                <c:pt idx="138">
                  <c:v>0.43138552002940095</c:v>
                </c:pt>
                <c:pt idx="139">
                  <c:v>0.57374042507282341</c:v>
                </c:pt>
                <c:pt idx="140">
                  <c:v>0.24860441168500352</c:v>
                </c:pt>
                <c:pt idx="141">
                  <c:v>0.27729080661275424</c:v>
                </c:pt>
                <c:pt idx="142">
                  <c:v>0.28085476696963835</c:v>
                </c:pt>
                <c:pt idx="143">
                  <c:v>0.24749033379447341</c:v>
                </c:pt>
                <c:pt idx="144">
                  <c:v>0.22456213079075552</c:v>
                </c:pt>
                <c:pt idx="145">
                  <c:v>0.43899341112963403</c:v>
                </c:pt>
                <c:pt idx="146">
                  <c:v>0.58203756686154995</c:v>
                </c:pt>
                <c:pt idx="147">
                  <c:v>0.26283731543117916</c:v>
                </c:pt>
                <c:pt idx="148">
                  <c:v>0.26979831301977364</c:v>
                </c:pt>
                <c:pt idx="149">
                  <c:v>0.26143565860078971</c:v>
                </c:pt>
                <c:pt idx="150">
                  <c:v>0.26323322177206271</c:v>
                </c:pt>
                <c:pt idx="151">
                  <c:v>0.2612604320078547</c:v>
                </c:pt>
                <c:pt idx="152">
                  <c:v>0.4532174789069387</c:v>
                </c:pt>
                <c:pt idx="153">
                  <c:v>0.58566844919786099</c:v>
                </c:pt>
                <c:pt idx="154">
                  <c:v>0.60514827638115309</c:v>
                </c:pt>
                <c:pt idx="155">
                  <c:v>0.28366906324019536</c:v>
                </c:pt>
                <c:pt idx="156">
                  <c:v>0.29477138657915403</c:v>
                </c:pt>
                <c:pt idx="157">
                  <c:v>0.26612561099326754</c:v>
                </c:pt>
                <c:pt idx="158">
                  <c:v>0.27501313338745881</c:v>
                </c:pt>
                <c:pt idx="159">
                  <c:v>0.42048002657586581</c:v>
                </c:pt>
                <c:pt idx="160">
                  <c:v>0.59436040534586576</c:v>
                </c:pt>
                <c:pt idx="161">
                  <c:v>0.54197177119813222</c:v>
                </c:pt>
                <c:pt idx="162">
                  <c:v>0.25606512597491282</c:v>
                </c:pt>
                <c:pt idx="163">
                  <c:v>0.25745157172195599</c:v>
                </c:pt>
                <c:pt idx="164">
                  <c:v>0.21432758990491171</c:v>
                </c:pt>
                <c:pt idx="165">
                  <c:v>0.21874716089761062</c:v>
                </c:pt>
                <c:pt idx="166">
                  <c:v>0.43508134575896384</c:v>
                </c:pt>
                <c:pt idx="167">
                  <c:v>0.60419916016796638</c:v>
                </c:pt>
                <c:pt idx="168">
                  <c:v>0.28004405882239269</c:v>
                </c:pt>
                <c:pt idx="169">
                  <c:v>0.2670748677984971</c:v>
                </c:pt>
                <c:pt idx="170">
                  <c:v>0.28595067684762454</c:v>
                </c:pt>
                <c:pt idx="171">
                  <c:v>0.27295304468359549</c:v>
                </c:pt>
                <c:pt idx="172">
                  <c:v>0.26219609816343803</c:v>
                </c:pt>
                <c:pt idx="173">
                  <c:v>0.39272208348198356</c:v>
                </c:pt>
                <c:pt idx="174">
                  <c:v>0.67159326041974576</c:v>
                </c:pt>
                <c:pt idx="175">
                  <c:v>0.27006224607700624</c:v>
                </c:pt>
                <c:pt idx="176">
                  <c:v>0.26946543851361993</c:v>
                </c:pt>
                <c:pt idx="177">
                  <c:v>0.2842508095378275</c:v>
                </c:pt>
                <c:pt idx="178">
                  <c:v>0.25351454423091302</c:v>
                </c:pt>
                <c:pt idx="179">
                  <c:v>0.25568746157120559</c:v>
                </c:pt>
                <c:pt idx="180">
                  <c:v>0.41850614971084144</c:v>
                </c:pt>
                <c:pt idx="181">
                  <c:v>0.624293059125964</c:v>
                </c:pt>
                <c:pt idx="182">
                  <c:v>0.28064352376117774</c:v>
                </c:pt>
                <c:pt idx="183">
                  <c:v>0.28877951242021072</c:v>
                </c:pt>
                <c:pt idx="184">
                  <c:v>0.29350706273783195</c:v>
                </c:pt>
                <c:pt idx="185">
                  <c:v>0.24886508080624659</c:v>
                </c:pt>
                <c:pt idx="186">
                  <c:v>0.27860484900042537</c:v>
                </c:pt>
                <c:pt idx="187">
                  <c:v>0.42602107463206479</c:v>
                </c:pt>
                <c:pt idx="188">
                  <c:v>0.57621758380771659</c:v>
                </c:pt>
                <c:pt idx="189">
                  <c:v>0.2388659914231841</c:v>
                </c:pt>
                <c:pt idx="190">
                  <c:v>0.26806280817306816</c:v>
                </c:pt>
                <c:pt idx="191">
                  <c:v>0.28500496524329694</c:v>
                </c:pt>
                <c:pt idx="192">
                  <c:v>0.28714976651100732</c:v>
                </c:pt>
                <c:pt idx="193">
                  <c:v>0.27535853295368462</c:v>
                </c:pt>
                <c:pt idx="194">
                  <c:v>0.34924658498802985</c:v>
                </c:pt>
                <c:pt idx="195">
                  <c:v>0.61176757217687905</c:v>
                </c:pt>
                <c:pt idx="196">
                  <c:v>0.29416274893565503</c:v>
                </c:pt>
                <c:pt idx="197">
                  <c:v>0.27436633383191172</c:v>
                </c:pt>
                <c:pt idx="198">
                  <c:v>0.24957812666880275</c:v>
                </c:pt>
                <c:pt idx="199">
                  <c:v>0.48348027428978535</c:v>
                </c:pt>
                <c:pt idx="200">
                  <c:v>0.23574954030775186</c:v>
                </c:pt>
                <c:pt idx="201">
                  <c:v>0.36378723032579263</c:v>
                </c:pt>
                <c:pt idx="202">
                  <c:v>0.44840241796200347</c:v>
                </c:pt>
                <c:pt idx="203">
                  <c:v>0.25333190025795355</c:v>
                </c:pt>
                <c:pt idx="204">
                  <c:v>0.30644833197721727</c:v>
                </c:pt>
                <c:pt idx="205">
                  <c:v>0.27859368913128163</c:v>
                </c:pt>
                <c:pt idx="206">
                  <c:v>0.2829863923537988</c:v>
                </c:pt>
                <c:pt idx="207">
                  <c:v>0.26396162580525562</c:v>
                </c:pt>
                <c:pt idx="208">
                  <c:v>0.39214944788988049</c:v>
                </c:pt>
                <c:pt idx="209">
                  <c:v>0.46411385276953004</c:v>
                </c:pt>
                <c:pt idx="210">
                  <c:v>0.29799973966242893</c:v>
                </c:pt>
                <c:pt idx="211">
                  <c:v>0.27861556997940068</c:v>
                </c:pt>
                <c:pt idx="212">
                  <c:v>0.29672117809779514</c:v>
                </c:pt>
                <c:pt idx="213">
                  <c:v>0.27477292343101395</c:v>
                </c:pt>
                <c:pt idx="214">
                  <c:v>0.27010440353064868</c:v>
                </c:pt>
                <c:pt idx="215">
                  <c:v>0.26700518353961705</c:v>
                </c:pt>
                <c:pt idx="216">
                  <c:v>0.54571393127403545</c:v>
                </c:pt>
                <c:pt idx="217">
                  <c:v>0.23719949923141531</c:v>
                </c:pt>
                <c:pt idx="218">
                  <c:v>0.24143534640002653</c:v>
                </c:pt>
                <c:pt idx="219">
                  <c:v>0.29579249044691808</c:v>
                </c:pt>
                <c:pt idx="220">
                  <c:v>0.28411585880763385</c:v>
                </c:pt>
                <c:pt idx="221">
                  <c:v>0.29360920533736695</c:v>
                </c:pt>
                <c:pt idx="222">
                  <c:v>0.44263659055190901</c:v>
                </c:pt>
                <c:pt idx="223">
                  <c:v>0.63531698564593297</c:v>
                </c:pt>
                <c:pt idx="224">
                  <c:v>0.30314768852497043</c:v>
                </c:pt>
                <c:pt idx="225">
                  <c:v>0.2860058834123792</c:v>
                </c:pt>
                <c:pt idx="226">
                  <c:v>0.28750689160877713</c:v>
                </c:pt>
                <c:pt idx="227">
                  <c:v>0.30866903304190391</c:v>
                </c:pt>
                <c:pt idx="228">
                  <c:v>0.26401401401401403</c:v>
                </c:pt>
                <c:pt idx="229">
                  <c:v>0.42390918765519686</c:v>
                </c:pt>
                <c:pt idx="230">
                  <c:v>0.56465517241379315</c:v>
                </c:pt>
                <c:pt idx="231">
                  <c:v>0.26945262152915905</c:v>
                </c:pt>
                <c:pt idx="232">
                  <c:v>0.24628784586411706</c:v>
                </c:pt>
                <c:pt idx="233">
                  <c:v>0.27957481330476569</c:v>
                </c:pt>
                <c:pt idx="234">
                  <c:v>0.26731172069825437</c:v>
                </c:pt>
                <c:pt idx="235">
                  <c:v>0.28568430991973981</c:v>
                </c:pt>
                <c:pt idx="236">
                  <c:v>0.42024977698483496</c:v>
                </c:pt>
                <c:pt idx="237">
                  <c:v>0.55318615153035622</c:v>
                </c:pt>
                <c:pt idx="238">
                  <c:v>0.27290899114211803</c:v>
                </c:pt>
                <c:pt idx="239">
                  <c:v>0.26719321903294163</c:v>
                </c:pt>
                <c:pt idx="240">
                  <c:v>0.28269111889552856</c:v>
                </c:pt>
                <c:pt idx="241">
                  <c:v>0.24753977206425765</c:v>
                </c:pt>
                <c:pt idx="242">
                  <c:v>0.25713725105464535</c:v>
                </c:pt>
                <c:pt idx="243">
                  <c:v>0.41291358244894322</c:v>
                </c:pt>
                <c:pt idx="244">
                  <c:v>0.54261785762528703</c:v>
                </c:pt>
                <c:pt idx="245">
                  <c:v>0.26236025822705084</c:v>
                </c:pt>
                <c:pt idx="246">
                  <c:v>0.26028677115509286</c:v>
                </c:pt>
                <c:pt idx="247">
                  <c:v>0.26418252836505673</c:v>
                </c:pt>
                <c:pt idx="248">
                  <c:v>0.2359667560114927</c:v>
                </c:pt>
                <c:pt idx="249">
                  <c:v>0.25165133727161693</c:v>
                </c:pt>
                <c:pt idx="250">
                  <c:v>0.40844640951364536</c:v>
                </c:pt>
                <c:pt idx="251">
                  <c:v>0.55699517574086832</c:v>
                </c:pt>
                <c:pt idx="252">
                  <c:v>0.25418134694042849</c:v>
                </c:pt>
                <c:pt idx="253">
                  <c:v>0.24079678222562728</c:v>
                </c:pt>
                <c:pt idx="254">
                  <c:v>0.2510301992713953</c:v>
                </c:pt>
                <c:pt idx="255">
                  <c:v>0.24349964143018132</c:v>
                </c:pt>
                <c:pt idx="256">
                  <c:v>0.26000217734472808</c:v>
                </c:pt>
                <c:pt idx="257">
                  <c:v>0.43879860111088254</c:v>
                </c:pt>
                <c:pt idx="258">
                  <c:v>0.56088782243551294</c:v>
                </c:pt>
                <c:pt idx="259">
                  <c:v>0.28098323808612896</c:v>
                </c:pt>
                <c:pt idx="260">
                  <c:v>0.2742610150585611</c:v>
                </c:pt>
                <c:pt idx="261">
                  <c:v>0.28337956368543371</c:v>
                </c:pt>
                <c:pt idx="262">
                  <c:v>0.26398819940997048</c:v>
                </c:pt>
                <c:pt idx="263">
                  <c:v>0.27462734412566114</c:v>
                </c:pt>
                <c:pt idx="264">
                  <c:v>0.40172999014562577</c:v>
                </c:pt>
                <c:pt idx="265">
                  <c:v>0.57598336510136894</c:v>
                </c:pt>
                <c:pt idx="266">
                  <c:v>0.2848926960680449</c:v>
                </c:pt>
                <c:pt idx="267">
                  <c:v>0.25075545452025172</c:v>
                </c:pt>
                <c:pt idx="268">
                  <c:v>0.27429048950599427</c:v>
                </c:pt>
                <c:pt idx="269">
                  <c:v>0.21271810989487375</c:v>
                </c:pt>
                <c:pt idx="270">
                  <c:v>0.24947033898305085</c:v>
                </c:pt>
                <c:pt idx="271">
                  <c:v>0.40915208613728127</c:v>
                </c:pt>
                <c:pt idx="272">
                  <c:v>0.52543834435182524</c:v>
                </c:pt>
                <c:pt idx="273">
                  <c:v>0.50505702603830427</c:v>
                </c:pt>
                <c:pt idx="274">
                  <c:v>0.24318979028285692</c:v>
                </c:pt>
                <c:pt idx="275">
                  <c:v>0.24308827288996018</c:v>
                </c:pt>
                <c:pt idx="276">
                  <c:v>0.1938950734249171</c:v>
                </c:pt>
                <c:pt idx="277">
                  <c:v>0.2433186912434829</c:v>
                </c:pt>
                <c:pt idx="278">
                  <c:v>0.21990822449699965</c:v>
                </c:pt>
                <c:pt idx="279">
                  <c:v>0.14417230453027319</c:v>
                </c:pt>
                <c:pt idx="280">
                  <c:v>0.20807039762429855</c:v>
                </c:pt>
                <c:pt idx="281">
                  <c:v>0.21596623955919009</c:v>
                </c:pt>
                <c:pt idx="282">
                  <c:v>0.20873527359303806</c:v>
                </c:pt>
                <c:pt idx="283">
                  <c:v>0.29143581280207476</c:v>
                </c:pt>
                <c:pt idx="284">
                  <c:v>0.2815573354962993</c:v>
                </c:pt>
                <c:pt idx="285">
                  <c:v>0.42254706067935638</c:v>
                </c:pt>
                <c:pt idx="286">
                  <c:v>0.54082073434125266</c:v>
                </c:pt>
                <c:pt idx="287">
                  <c:v>0.26171981732308053</c:v>
                </c:pt>
                <c:pt idx="288">
                  <c:v>0.27039608801955989</c:v>
                </c:pt>
                <c:pt idx="289">
                  <c:v>0.30021994134897362</c:v>
                </c:pt>
                <c:pt idx="290">
                  <c:v>0.30514352567584507</c:v>
                </c:pt>
                <c:pt idx="291">
                  <c:v>0.30568047634600409</c:v>
                </c:pt>
                <c:pt idx="292">
                  <c:v>0.46926781487225533</c:v>
                </c:pt>
                <c:pt idx="293">
                  <c:v>0.55155412647374058</c:v>
                </c:pt>
                <c:pt idx="294">
                  <c:v>0.29796150294765256</c:v>
                </c:pt>
                <c:pt idx="295">
                  <c:v>0.304002824336365</c:v>
                </c:pt>
                <c:pt idx="296">
                  <c:v>0.32223447135425637</c:v>
                </c:pt>
                <c:pt idx="297">
                  <c:v>0.30503427740461186</c:v>
                </c:pt>
                <c:pt idx="298">
                  <c:v>0.30688448074679114</c:v>
                </c:pt>
                <c:pt idx="299">
                  <c:v>0.38371689603330633</c:v>
                </c:pt>
                <c:pt idx="300">
                  <c:v>0.61130958456670415</c:v>
                </c:pt>
                <c:pt idx="301">
                  <c:v>0.30625864040552303</c:v>
                </c:pt>
                <c:pt idx="302">
                  <c:v>0.31230294112891488</c:v>
                </c:pt>
                <c:pt idx="303">
                  <c:v>0.31058935296712248</c:v>
                </c:pt>
                <c:pt idx="304">
                  <c:v>0.30152143845089902</c:v>
                </c:pt>
                <c:pt idx="305">
                  <c:v>0.30571618544861073</c:v>
                </c:pt>
                <c:pt idx="306">
                  <c:v>0.45785186588369009</c:v>
                </c:pt>
                <c:pt idx="307">
                  <c:v>0.5869175627240143</c:v>
                </c:pt>
                <c:pt idx="308">
                  <c:v>0.2997577843643433</c:v>
                </c:pt>
                <c:pt idx="309">
                  <c:v>0.28048442568173299</c:v>
                </c:pt>
                <c:pt idx="310">
                  <c:v>0.32001810569197692</c:v>
                </c:pt>
                <c:pt idx="311">
                  <c:v>0.3054207385059356</c:v>
                </c:pt>
                <c:pt idx="312">
                  <c:v>0.27811481855971237</c:v>
                </c:pt>
                <c:pt idx="313">
                  <c:v>0.43486432514977091</c:v>
                </c:pt>
                <c:pt idx="314">
                  <c:v>0.4995890308600463</c:v>
                </c:pt>
                <c:pt idx="315">
                  <c:v>0.33960378917433659</c:v>
                </c:pt>
                <c:pt idx="316">
                  <c:v>0.25830604942876484</c:v>
                </c:pt>
                <c:pt idx="317">
                  <c:v>0.27900464679794756</c:v>
                </c:pt>
                <c:pt idx="318">
                  <c:v>0.24888556555750482</c:v>
                </c:pt>
                <c:pt idx="319">
                  <c:v>0.25583986333419989</c:v>
                </c:pt>
                <c:pt idx="320">
                  <c:v>0.28939904272292144</c:v>
                </c:pt>
                <c:pt idx="321">
                  <c:v>0.60274796911042017</c:v>
                </c:pt>
                <c:pt idx="322">
                  <c:v>0.28432372152302055</c:v>
                </c:pt>
                <c:pt idx="323">
                  <c:v>0.25918358660026392</c:v>
                </c:pt>
                <c:pt idx="324">
                  <c:v>0.25964261881812117</c:v>
                </c:pt>
                <c:pt idx="325">
                  <c:v>0.25255386728474549</c:v>
                </c:pt>
                <c:pt idx="326">
                  <c:v>0.27110687302868042</c:v>
                </c:pt>
                <c:pt idx="327">
                  <c:v>0.4549191374663073</c:v>
                </c:pt>
                <c:pt idx="328">
                  <c:v>0.61679374195464898</c:v>
                </c:pt>
                <c:pt idx="329">
                  <c:v>0.28920449213251165</c:v>
                </c:pt>
                <c:pt idx="330">
                  <c:v>0.29191125418165753</c:v>
                </c:pt>
                <c:pt idx="331">
                  <c:v>0.27953302180188516</c:v>
                </c:pt>
                <c:pt idx="332">
                  <c:v>0.27606843166590778</c:v>
                </c:pt>
                <c:pt idx="333">
                  <c:v>0.26071679550245958</c:v>
                </c:pt>
                <c:pt idx="334">
                  <c:v>0.41828045598132124</c:v>
                </c:pt>
                <c:pt idx="335">
                  <c:v>0.61481086840703247</c:v>
                </c:pt>
                <c:pt idx="336">
                  <c:v>0.25319869977176845</c:v>
                </c:pt>
                <c:pt idx="337">
                  <c:v>0.24190137074319984</c:v>
                </c:pt>
                <c:pt idx="338">
                  <c:v>0.27922418312074088</c:v>
                </c:pt>
                <c:pt idx="339">
                  <c:v>0.25812610376593004</c:v>
                </c:pt>
                <c:pt idx="340">
                  <c:v>0.28396847356726618</c:v>
                </c:pt>
                <c:pt idx="341">
                  <c:v>0.44663227494005669</c:v>
                </c:pt>
                <c:pt idx="342">
                  <c:v>0.55414321754317875</c:v>
                </c:pt>
                <c:pt idx="343">
                  <c:v>0.25173213686170376</c:v>
                </c:pt>
                <c:pt idx="344">
                  <c:v>0.24413023936129691</c:v>
                </c:pt>
                <c:pt idx="345">
                  <c:v>0.25856284877346292</c:v>
                </c:pt>
                <c:pt idx="346">
                  <c:v>0.27989248087747148</c:v>
                </c:pt>
                <c:pt idx="347">
                  <c:v>0.28060997328584147</c:v>
                </c:pt>
                <c:pt idx="348">
                  <c:v>0.44941552434614412</c:v>
                </c:pt>
                <c:pt idx="349">
                  <c:v>0.59261234831310838</c:v>
                </c:pt>
                <c:pt idx="350">
                  <c:v>0.26336135816820305</c:v>
                </c:pt>
              </c:numCache>
            </c:numRef>
          </c:val>
          <c:extLst>
            <c:ext xmlns:c16="http://schemas.microsoft.com/office/drawing/2014/chart" uri="{C3380CC4-5D6E-409C-BE32-E72D297353CC}">
              <c16:uniqueId val="{00000000-04B1-4EEE-ADFB-17564485BF66}"/>
            </c:ext>
          </c:extLst>
        </c:ser>
        <c:ser>
          <c:idx val="1"/>
          <c:order val="1"/>
          <c:tx>
            <c:v>Comuni</c:v>
          </c:tx>
          <c:spPr>
            <a:solidFill>
              <a:schemeClr val="accent1">
                <a:lumMod val="20000"/>
                <a:lumOff val="80000"/>
              </a:schemeClr>
            </a:solidFill>
            <a:ln>
              <a:noFill/>
            </a:ln>
            <a:effectLst/>
          </c:spPr>
          <c:cat>
            <c:strRef>
              <c:f>'Sommario 10GG'!$A$2:$A$352</c:f>
              <c:strCache>
                <c:ptCount val="351"/>
                <c:pt idx="0">
                  <c:v>15/11/2021</c:v>
                </c:pt>
                <c:pt idx="1">
                  <c:v>16/11/2021</c:v>
                </c:pt>
                <c:pt idx="2">
                  <c:v>17/11/2021</c:v>
                </c:pt>
                <c:pt idx="3">
                  <c:v>18/11/2021</c:v>
                </c:pt>
                <c:pt idx="4">
                  <c:v>19/11/2021</c:v>
                </c:pt>
                <c:pt idx="5">
                  <c:v>20/11/2021</c:v>
                </c:pt>
                <c:pt idx="6">
                  <c:v>21/11/2021</c:v>
                </c:pt>
                <c:pt idx="7">
                  <c:v>22/11/2021</c:v>
                </c:pt>
                <c:pt idx="8">
                  <c:v>23/11/2021</c:v>
                </c:pt>
                <c:pt idx="9">
                  <c:v>24/11/2021</c:v>
                </c:pt>
                <c:pt idx="10">
                  <c:v>25/11/2021</c:v>
                </c:pt>
                <c:pt idx="11">
                  <c:v>26/11/2021</c:v>
                </c:pt>
                <c:pt idx="12">
                  <c:v>27/11/2021</c:v>
                </c:pt>
                <c:pt idx="13">
                  <c:v>28/11/2021</c:v>
                </c:pt>
                <c:pt idx="14">
                  <c:v>29/11/2021</c:v>
                </c:pt>
                <c:pt idx="15">
                  <c:v>30/11/2021</c:v>
                </c:pt>
                <c:pt idx="16">
                  <c:v>01/12/2021</c:v>
                </c:pt>
                <c:pt idx="17">
                  <c:v>02/12/2021</c:v>
                </c:pt>
                <c:pt idx="18">
                  <c:v>03/12/2021</c:v>
                </c:pt>
                <c:pt idx="19">
                  <c:v>04/12/2021</c:v>
                </c:pt>
                <c:pt idx="20">
                  <c:v>05/12/2021</c:v>
                </c:pt>
                <c:pt idx="21">
                  <c:v>06/12/2021</c:v>
                </c:pt>
                <c:pt idx="22">
                  <c:v>07/12/2021</c:v>
                </c:pt>
                <c:pt idx="23">
                  <c:v>08/12/2021</c:v>
                </c:pt>
                <c:pt idx="24">
                  <c:v>09/12/2021</c:v>
                </c:pt>
                <c:pt idx="25">
                  <c:v>10/12/2021</c:v>
                </c:pt>
                <c:pt idx="26">
                  <c:v>11/12/2021</c:v>
                </c:pt>
                <c:pt idx="27">
                  <c:v>12/12/2021</c:v>
                </c:pt>
                <c:pt idx="28">
                  <c:v>13/12/2021</c:v>
                </c:pt>
                <c:pt idx="29">
                  <c:v>14/12/2021</c:v>
                </c:pt>
                <c:pt idx="30">
                  <c:v>15/12/2021</c:v>
                </c:pt>
                <c:pt idx="31">
                  <c:v>16/12/2021</c:v>
                </c:pt>
                <c:pt idx="32">
                  <c:v>17/12/2021</c:v>
                </c:pt>
                <c:pt idx="33">
                  <c:v>18/12/2021</c:v>
                </c:pt>
                <c:pt idx="34">
                  <c:v>19/12/2021</c:v>
                </c:pt>
                <c:pt idx="35">
                  <c:v>20/12/2021</c:v>
                </c:pt>
                <c:pt idx="36">
                  <c:v>21/12/2021</c:v>
                </c:pt>
                <c:pt idx="37">
                  <c:v>22/12/2021</c:v>
                </c:pt>
                <c:pt idx="38">
                  <c:v>23/12/2021</c:v>
                </c:pt>
                <c:pt idx="39">
                  <c:v>24/12/2021</c:v>
                </c:pt>
                <c:pt idx="40">
                  <c:v>25/12/2021</c:v>
                </c:pt>
                <c:pt idx="41">
                  <c:v>26/12/2021</c:v>
                </c:pt>
                <c:pt idx="42">
                  <c:v>27/12/2021</c:v>
                </c:pt>
                <c:pt idx="43">
                  <c:v>28/12/2021</c:v>
                </c:pt>
                <c:pt idx="44">
                  <c:v>29/12/2021</c:v>
                </c:pt>
                <c:pt idx="45">
                  <c:v>30/12/2021</c:v>
                </c:pt>
                <c:pt idx="46">
                  <c:v>31/12/2021</c:v>
                </c:pt>
                <c:pt idx="47">
                  <c:v>01/01/2022</c:v>
                </c:pt>
                <c:pt idx="48">
                  <c:v>02/01/2022</c:v>
                </c:pt>
                <c:pt idx="49">
                  <c:v>03/01/2022</c:v>
                </c:pt>
                <c:pt idx="50">
                  <c:v>04/01/2022</c:v>
                </c:pt>
                <c:pt idx="51">
                  <c:v>05/01/2022</c:v>
                </c:pt>
                <c:pt idx="52">
                  <c:v>06/01/2022</c:v>
                </c:pt>
                <c:pt idx="53">
                  <c:v>07/01/2022</c:v>
                </c:pt>
                <c:pt idx="54">
                  <c:v>08/01/2022</c:v>
                </c:pt>
                <c:pt idx="55">
                  <c:v>09/01/2022</c:v>
                </c:pt>
                <c:pt idx="56">
                  <c:v>10/01/2022</c:v>
                </c:pt>
                <c:pt idx="57">
                  <c:v>11/01/2022</c:v>
                </c:pt>
                <c:pt idx="58">
                  <c:v>12/01/2022</c:v>
                </c:pt>
                <c:pt idx="59">
                  <c:v>13/01/2022</c:v>
                </c:pt>
                <c:pt idx="60">
                  <c:v>14/01/2022</c:v>
                </c:pt>
                <c:pt idx="61">
                  <c:v>15/01/2022</c:v>
                </c:pt>
                <c:pt idx="62">
                  <c:v>16/01/2022</c:v>
                </c:pt>
                <c:pt idx="63">
                  <c:v>17/01/2022</c:v>
                </c:pt>
                <c:pt idx="64">
                  <c:v>18/01/2022</c:v>
                </c:pt>
                <c:pt idx="65">
                  <c:v>19/01/2022</c:v>
                </c:pt>
                <c:pt idx="66">
                  <c:v>20/01/2022</c:v>
                </c:pt>
                <c:pt idx="67">
                  <c:v>21/01/2022</c:v>
                </c:pt>
                <c:pt idx="68">
                  <c:v>22/01/2022</c:v>
                </c:pt>
                <c:pt idx="69">
                  <c:v>23/01/2022</c:v>
                </c:pt>
                <c:pt idx="70">
                  <c:v>24/01/2022</c:v>
                </c:pt>
                <c:pt idx="71">
                  <c:v>25/01/2022</c:v>
                </c:pt>
                <c:pt idx="72">
                  <c:v>26/01/2022</c:v>
                </c:pt>
                <c:pt idx="73">
                  <c:v>27/01/2022</c:v>
                </c:pt>
                <c:pt idx="74">
                  <c:v>28/01/2022</c:v>
                </c:pt>
                <c:pt idx="75">
                  <c:v>29/01/2022</c:v>
                </c:pt>
                <c:pt idx="76">
                  <c:v>30/01/2022</c:v>
                </c:pt>
                <c:pt idx="77">
                  <c:v>31/01/2022</c:v>
                </c:pt>
                <c:pt idx="78">
                  <c:v>01/02/2022</c:v>
                </c:pt>
                <c:pt idx="79">
                  <c:v>02/02/2022</c:v>
                </c:pt>
                <c:pt idx="80">
                  <c:v>03/02/2022</c:v>
                </c:pt>
                <c:pt idx="81">
                  <c:v>04/02/2022</c:v>
                </c:pt>
                <c:pt idx="82">
                  <c:v>05/02/2022</c:v>
                </c:pt>
                <c:pt idx="83">
                  <c:v>06/02/2022</c:v>
                </c:pt>
                <c:pt idx="84">
                  <c:v>07/02/2022</c:v>
                </c:pt>
                <c:pt idx="85">
                  <c:v>08/02/2022</c:v>
                </c:pt>
                <c:pt idx="86">
                  <c:v>09/02/2022</c:v>
                </c:pt>
                <c:pt idx="87">
                  <c:v>10/02/2022</c:v>
                </c:pt>
                <c:pt idx="88">
                  <c:v>11/02/2022</c:v>
                </c:pt>
                <c:pt idx="89">
                  <c:v>12/02/2022</c:v>
                </c:pt>
                <c:pt idx="90">
                  <c:v>13/02/2022</c:v>
                </c:pt>
                <c:pt idx="91">
                  <c:v>14/02/2022</c:v>
                </c:pt>
                <c:pt idx="92">
                  <c:v>15/02/2022</c:v>
                </c:pt>
                <c:pt idx="93">
                  <c:v>16/02/2022</c:v>
                </c:pt>
                <c:pt idx="94">
                  <c:v>17/02/2022</c:v>
                </c:pt>
                <c:pt idx="95">
                  <c:v>18/02/2022</c:v>
                </c:pt>
                <c:pt idx="96">
                  <c:v>19/02/2022</c:v>
                </c:pt>
                <c:pt idx="97">
                  <c:v>20/02/2022</c:v>
                </c:pt>
                <c:pt idx="98">
                  <c:v>21/02/2022</c:v>
                </c:pt>
                <c:pt idx="99">
                  <c:v>22/02/2022</c:v>
                </c:pt>
                <c:pt idx="100">
                  <c:v>23/02/2022</c:v>
                </c:pt>
                <c:pt idx="101">
                  <c:v>24/02/2022</c:v>
                </c:pt>
                <c:pt idx="102">
                  <c:v>25/02/2022</c:v>
                </c:pt>
                <c:pt idx="103">
                  <c:v>26/02/2022</c:v>
                </c:pt>
                <c:pt idx="104">
                  <c:v>27/02/2022</c:v>
                </c:pt>
                <c:pt idx="105">
                  <c:v>28/02/2022</c:v>
                </c:pt>
                <c:pt idx="106">
                  <c:v>01/03/2022</c:v>
                </c:pt>
                <c:pt idx="107">
                  <c:v>02/03/2022</c:v>
                </c:pt>
                <c:pt idx="108">
                  <c:v>03/03/2022</c:v>
                </c:pt>
                <c:pt idx="109">
                  <c:v>04/03/2022</c:v>
                </c:pt>
                <c:pt idx="110">
                  <c:v>05/03/2022</c:v>
                </c:pt>
                <c:pt idx="111">
                  <c:v>06/03/2022</c:v>
                </c:pt>
                <c:pt idx="112">
                  <c:v>07/03/2022</c:v>
                </c:pt>
                <c:pt idx="113">
                  <c:v>08/03/2022</c:v>
                </c:pt>
                <c:pt idx="114">
                  <c:v>09/03/2022</c:v>
                </c:pt>
                <c:pt idx="115">
                  <c:v>10/03/2022</c:v>
                </c:pt>
                <c:pt idx="116">
                  <c:v>11/03/2022</c:v>
                </c:pt>
                <c:pt idx="117">
                  <c:v>12/03/2022</c:v>
                </c:pt>
                <c:pt idx="118">
                  <c:v>13/03/2022</c:v>
                </c:pt>
                <c:pt idx="119">
                  <c:v>14/03/2022</c:v>
                </c:pt>
                <c:pt idx="120">
                  <c:v>15/03/2022</c:v>
                </c:pt>
                <c:pt idx="121">
                  <c:v>16/03/2022</c:v>
                </c:pt>
                <c:pt idx="122">
                  <c:v>17/03/2022</c:v>
                </c:pt>
                <c:pt idx="123">
                  <c:v>18/03/2022</c:v>
                </c:pt>
                <c:pt idx="124">
                  <c:v>19/03/2022</c:v>
                </c:pt>
                <c:pt idx="125">
                  <c:v>20/03/2022</c:v>
                </c:pt>
                <c:pt idx="126">
                  <c:v>21/03/2022</c:v>
                </c:pt>
                <c:pt idx="127">
                  <c:v>22/03/2022</c:v>
                </c:pt>
                <c:pt idx="128">
                  <c:v>23/03/2022</c:v>
                </c:pt>
                <c:pt idx="129">
                  <c:v>24/03/2022</c:v>
                </c:pt>
                <c:pt idx="130">
                  <c:v>25/03/2022</c:v>
                </c:pt>
                <c:pt idx="131">
                  <c:v>26/03/2022</c:v>
                </c:pt>
                <c:pt idx="132">
                  <c:v>27/03/2022</c:v>
                </c:pt>
                <c:pt idx="133">
                  <c:v>28/03/2022</c:v>
                </c:pt>
                <c:pt idx="134">
                  <c:v>29/03/2022</c:v>
                </c:pt>
                <c:pt idx="135">
                  <c:v>30/03/2022</c:v>
                </c:pt>
                <c:pt idx="136">
                  <c:v>31/03/2022</c:v>
                </c:pt>
                <c:pt idx="137">
                  <c:v>01/04/2022</c:v>
                </c:pt>
                <c:pt idx="138">
                  <c:v>02/04/2022</c:v>
                </c:pt>
                <c:pt idx="139">
                  <c:v>03/04/2022</c:v>
                </c:pt>
                <c:pt idx="140">
                  <c:v>04/04/2022</c:v>
                </c:pt>
                <c:pt idx="141">
                  <c:v>05/04/2022</c:v>
                </c:pt>
                <c:pt idx="142">
                  <c:v>06/04/2022</c:v>
                </c:pt>
                <c:pt idx="143">
                  <c:v>07/04/2022</c:v>
                </c:pt>
                <c:pt idx="144">
                  <c:v>08/04/2022</c:v>
                </c:pt>
                <c:pt idx="145">
                  <c:v>09/04/2022</c:v>
                </c:pt>
                <c:pt idx="146">
                  <c:v>10/04/2022</c:v>
                </c:pt>
                <c:pt idx="147">
                  <c:v>11/04/2022</c:v>
                </c:pt>
                <c:pt idx="148">
                  <c:v>12/04/2022</c:v>
                </c:pt>
                <c:pt idx="149">
                  <c:v>13/04/2022</c:v>
                </c:pt>
                <c:pt idx="150">
                  <c:v>14/04/2022</c:v>
                </c:pt>
                <c:pt idx="151">
                  <c:v>15/04/2022</c:v>
                </c:pt>
                <c:pt idx="152">
                  <c:v>16/04/2022</c:v>
                </c:pt>
                <c:pt idx="153">
                  <c:v>17/04/2022</c:v>
                </c:pt>
                <c:pt idx="154">
                  <c:v>18/04/2022</c:v>
                </c:pt>
                <c:pt idx="155">
                  <c:v>19/04/2022</c:v>
                </c:pt>
                <c:pt idx="156">
                  <c:v>20/04/2022</c:v>
                </c:pt>
                <c:pt idx="157">
                  <c:v>21/04/2022</c:v>
                </c:pt>
                <c:pt idx="158">
                  <c:v>22/04/2022</c:v>
                </c:pt>
                <c:pt idx="159">
                  <c:v>23/04/2022</c:v>
                </c:pt>
                <c:pt idx="160">
                  <c:v>24/04/2022</c:v>
                </c:pt>
                <c:pt idx="161">
                  <c:v>25/04/2022</c:v>
                </c:pt>
                <c:pt idx="162">
                  <c:v>26/04/2022</c:v>
                </c:pt>
                <c:pt idx="163">
                  <c:v>27/04/2022</c:v>
                </c:pt>
                <c:pt idx="164">
                  <c:v>28/04/2022</c:v>
                </c:pt>
                <c:pt idx="165">
                  <c:v>29/04/2022</c:v>
                </c:pt>
                <c:pt idx="166">
                  <c:v>30/04/2022</c:v>
                </c:pt>
                <c:pt idx="167">
                  <c:v>01/05/2022</c:v>
                </c:pt>
                <c:pt idx="168">
                  <c:v>02/05/2022</c:v>
                </c:pt>
                <c:pt idx="169">
                  <c:v>03/05/2022</c:v>
                </c:pt>
                <c:pt idx="170">
                  <c:v>04/05/2022</c:v>
                </c:pt>
                <c:pt idx="171">
                  <c:v>05/05/2022</c:v>
                </c:pt>
                <c:pt idx="172">
                  <c:v>06/05/2022</c:v>
                </c:pt>
                <c:pt idx="173">
                  <c:v>07/05/2022</c:v>
                </c:pt>
                <c:pt idx="174">
                  <c:v>08/05/2022</c:v>
                </c:pt>
                <c:pt idx="175">
                  <c:v>09/05/2022</c:v>
                </c:pt>
                <c:pt idx="176">
                  <c:v>10/05/2022</c:v>
                </c:pt>
                <c:pt idx="177">
                  <c:v>11/05/2022</c:v>
                </c:pt>
                <c:pt idx="178">
                  <c:v>12/05/2022</c:v>
                </c:pt>
                <c:pt idx="179">
                  <c:v>13/05/2022</c:v>
                </c:pt>
                <c:pt idx="180">
                  <c:v>14/05/2022</c:v>
                </c:pt>
                <c:pt idx="181">
                  <c:v>15/05/2022</c:v>
                </c:pt>
                <c:pt idx="182">
                  <c:v>16/05/2022</c:v>
                </c:pt>
                <c:pt idx="183">
                  <c:v>17/05/2022</c:v>
                </c:pt>
                <c:pt idx="184">
                  <c:v>18/05/2022</c:v>
                </c:pt>
                <c:pt idx="185">
                  <c:v>19/05/2022</c:v>
                </c:pt>
                <c:pt idx="186">
                  <c:v>20/05/2022</c:v>
                </c:pt>
                <c:pt idx="187">
                  <c:v>21/05/2022</c:v>
                </c:pt>
                <c:pt idx="188">
                  <c:v>22/05/2022</c:v>
                </c:pt>
                <c:pt idx="189">
                  <c:v>23/05/2022</c:v>
                </c:pt>
                <c:pt idx="190">
                  <c:v>24/05/2022</c:v>
                </c:pt>
                <c:pt idx="191">
                  <c:v>25/05/2022</c:v>
                </c:pt>
                <c:pt idx="192">
                  <c:v>26/05/2022</c:v>
                </c:pt>
                <c:pt idx="193">
                  <c:v>27/05/2022</c:v>
                </c:pt>
                <c:pt idx="194">
                  <c:v>28/05/2022</c:v>
                </c:pt>
                <c:pt idx="195">
                  <c:v>29/05/2022</c:v>
                </c:pt>
                <c:pt idx="196">
                  <c:v>30/05/2022</c:v>
                </c:pt>
                <c:pt idx="197">
                  <c:v>31/05/2022</c:v>
                </c:pt>
                <c:pt idx="198">
                  <c:v>01/06/2022</c:v>
                </c:pt>
                <c:pt idx="199">
                  <c:v>02/06/2022</c:v>
                </c:pt>
                <c:pt idx="200">
                  <c:v>03/06/2022</c:v>
                </c:pt>
                <c:pt idx="201">
                  <c:v>04/06/2022</c:v>
                </c:pt>
                <c:pt idx="202">
                  <c:v>05/06/2022</c:v>
                </c:pt>
                <c:pt idx="203">
                  <c:v>06/06/2022</c:v>
                </c:pt>
                <c:pt idx="204">
                  <c:v>07/06/2022</c:v>
                </c:pt>
                <c:pt idx="205">
                  <c:v>08/06/2022</c:v>
                </c:pt>
                <c:pt idx="206">
                  <c:v>09/06/2022</c:v>
                </c:pt>
                <c:pt idx="207">
                  <c:v>10/06/2022</c:v>
                </c:pt>
                <c:pt idx="208">
                  <c:v>11/06/2022</c:v>
                </c:pt>
                <c:pt idx="209">
                  <c:v>12/06/2022</c:v>
                </c:pt>
                <c:pt idx="210">
                  <c:v>13/06/2022</c:v>
                </c:pt>
                <c:pt idx="211">
                  <c:v>14/06/2022</c:v>
                </c:pt>
                <c:pt idx="212">
                  <c:v>15/06/2022</c:v>
                </c:pt>
                <c:pt idx="213">
                  <c:v>16/06/2022</c:v>
                </c:pt>
                <c:pt idx="214">
                  <c:v>17/06/2022</c:v>
                </c:pt>
                <c:pt idx="215">
                  <c:v>18/06/2022</c:v>
                </c:pt>
                <c:pt idx="216">
                  <c:v>19/06/2022</c:v>
                </c:pt>
                <c:pt idx="217">
                  <c:v>20/06/2022</c:v>
                </c:pt>
                <c:pt idx="218">
                  <c:v>21/06/2022</c:v>
                </c:pt>
                <c:pt idx="219">
                  <c:v>22/06/2022</c:v>
                </c:pt>
                <c:pt idx="220">
                  <c:v>23/06/2022</c:v>
                </c:pt>
                <c:pt idx="221">
                  <c:v>24/06/2022</c:v>
                </c:pt>
                <c:pt idx="222">
                  <c:v>25/06/2022</c:v>
                </c:pt>
                <c:pt idx="223">
                  <c:v>26/06/2022</c:v>
                </c:pt>
                <c:pt idx="224">
                  <c:v>27/06/2022</c:v>
                </c:pt>
                <c:pt idx="225">
                  <c:v>28/06/2022</c:v>
                </c:pt>
                <c:pt idx="226">
                  <c:v>29/06/2022</c:v>
                </c:pt>
                <c:pt idx="227">
                  <c:v>30/06/2022</c:v>
                </c:pt>
                <c:pt idx="228">
                  <c:v>01/07/2022</c:v>
                </c:pt>
                <c:pt idx="229">
                  <c:v>02/07/2022</c:v>
                </c:pt>
                <c:pt idx="230">
                  <c:v>03/07/2022</c:v>
                </c:pt>
                <c:pt idx="231">
                  <c:v>04/07/2022</c:v>
                </c:pt>
                <c:pt idx="232">
                  <c:v>05/07/2022</c:v>
                </c:pt>
                <c:pt idx="233">
                  <c:v>06/07/2022</c:v>
                </c:pt>
                <c:pt idx="234">
                  <c:v>07/07/2022</c:v>
                </c:pt>
                <c:pt idx="235">
                  <c:v>08/07/2022</c:v>
                </c:pt>
                <c:pt idx="236">
                  <c:v>09/07/2022</c:v>
                </c:pt>
                <c:pt idx="237">
                  <c:v>10/07/2022</c:v>
                </c:pt>
                <c:pt idx="238">
                  <c:v>11/07/2022</c:v>
                </c:pt>
                <c:pt idx="239">
                  <c:v>12/07/2022</c:v>
                </c:pt>
                <c:pt idx="240">
                  <c:v>13/07/2022</c:v>
                </c:pt>
                <c:pt idx="241">
                  <c:v>14/07/2022</c:v>
                </c:pt>
                <c:pt idx="242">
                  <c:v>15/07/2022</c:v>
                </c:pt>
                <c:pt idx="243">
                  <c:v>16/07/2022</c:v>
                </c:pt>
                <c:pt idx="244">
                  <c:v>17/07/2022</c:v>
                </c:pt>
                <c:pt idx="245">
                  <c:v>18/07/2022</c:v>
                </c:pt>
                <c:pt idx="246">
                  <c:v>19/07/2022</c:v>
                </c:pt>
                <c:pt idx="247">
                  <c:v>20/07/2022</c:v>
                </c:pt>
                <c:pt idx="248">
                  <c:v>21/07/2022</c:v>
                </c:pt>
                <c:pt idx="249">
                  <c:v>22/07/2022</c:v>
                </c:pt>
                <c:pt idx="250">
                  <c:v>23/07/2022</c:v>
                </c:pt>
                <c:pt idx="251">
                  <c:v>24/07/2022</c:v>
                </c:pt>
                <c:pt idx="252">
                  <c:v>25/07/2022</c:v>
                </c:pt>
                <c:pt idx="253">
                  <c:v>26/07/2022</c:v>
                </c:pt>
                <c:pt idx="254">
                  <c:v>27/07/2022</c:v>
                </c:pt>
                <c:pt idx="255">
                  <c:v>28/07/2022</c:v>
                </c:pt>
                <c:pt idx="256">
                  <c:v>29/07/2022</c:v>
                </c:pt>
                <c:pt idx="257">
                  <c:v>30/07/2022</c:v>
                </c:pt>
                <c:pt idx="258">
                  <c:v>31/07/2022</c:v>
                </c:pt>
                <c:pt idx="259">
                  <c:v>01/08/2022</c:v>
                </c:pt>
                <c:pt idx="260">
                  <c:v>02/08/2022</c:v>
                </c:pt>
                <c:pt idx="261">
                  <c:v>03/08/2022</c:v>
                </c:pt>
                <c:pt idx="262">
                  <c:v>04/08/2022</c:v>
                </c:pt>
                <c:pt idx="263">
                  <c:v>05/08/2022</c:v>
                </c:pt>
                <c:pt idx="264">
                  <c:v>06/08/2022</c:v>
                </c:pt>
                <c:pt idx="265">
                  <c:v>07/08/2022</c:v>
                </c:pt>
                <c:pt idx="266">
                  <c:v>08/08/2022</c:v>
                </c:pt>
                <c:pt idx="267">
                  <c:v>09/08/2022</c:v>
                </c:pt>
                <c:pt idx="268">
                  <c:v>10/08/2022</c:v>
                </c:pt>
                <c:pt idx="269">
                  <c:v>11/08/2022</c:v>
                </c:pt>
                <c:pt idx="270">
                  <c:v>12/08/2022</c:v>
                </c:pt>
                <c:pt idx="271">
                  <c:v>13/08/2022</c:v>
                </c:pt>
                <c:pt idx="272">
                  <c:v>14/08/2022</c:v>
                </c:pt>
                <c:pt idx="273">
                  <c:v>15/08/2022</c:v>
                </c:pt>
                <c:pt idx="274">
                  <c:v>16/08/2022</c:v>
                </c:pt>
                <c:pt idx="275">
                  <c:v>17/08/2022</c:v>
                </c:pt>
                <c:pt idx="276">
                  <c:v>18/08/2022</c:v>
                </c:pt>
                <c:pt idx="277">
                  <c:v>19/08/2022</c:v>
                </c:pt>
                <c:pt idx="278">
                  <c:v>20/08/2022</c:v>
                </c:pt>
                <c:pt idx="279">
                  <c:v>21/08/2022</c:v>
                </c:pt>
                <c:pt idx="280">
                  <c:v>22/08/2022</c:v>
                </c:pt>
                <c:pt idx="281">
                  <c:v>23/08/2022</c:v>
                </c:pt>
                <c:pt idx="282">
                  <c:v>24/08/2022</c:v>
                </c:pt>
                <c:pt idx="283">
                  <c:v>25/08/2022</c:v>
                </c:pt>
                <c:pt idx="284">
                  <c:v>26/08/2022</c:v>
                </c:pt>
                <c:pt idx="285">
                  <c:v>27/08/2022</c:v>
                </c:pt>
                <c:pt idx="286">
                  <c:v>28/08/2022</c:v>
                </c:pt>
                <c:pt idx="287">
                  <c:v>29/08/2022</c:v>
                </c:pt>
                <c:pt idx="288">
                  <c:v>30/08/2022</c:v>
                </c:pt>
                <c:pt idx="289">
                  <c:v>31/08/2022</c:v>
                </c:pt>
                <c:pt idx="290">
                  <c:v>01/09/2022</c:v>
                </c:pt>
                <c:pt idx="291">
                  <c:v>02/09/2022</c:v>
                </c:pt>
                <c:pt idx="292">
                  <c:v>03/09/2022</c:v>
                </c:pt>
                <c:pt idx="293">
                  <c:v>04/09/2022</c:v>
                </c:pt>
                <c:pt idx="294">
                  <c:v>05/09/2022</c:v>
                </c:pt>
                <c:pt idx="295">
                  <c:v>06/09/2022</c:v>
                </c:pt>
                <c:pt idx="296">
                  <c:v>07/09/2022</c:v>
                </c:pt>
                <c:pt idx="297">
                  <c:v>08/09/2022</c:v>
                </c:pt>
                <c:pt idx="298">
                  <c:v>09/09/2022</c:v>
                </c:pt>
                <c:pt idx="299">
                  <c:v>10/09/2022</c:v>
                </c:pt>
                <c:pt idx="300">
                  <c:v>11/09/2022</c:v>
                </c:pt>
                <c:pt idx="301">
                  <c:v>12/09/2022</c:v>
                </c:pt>
                <c:pt idx="302">
                  <c:v>13/09/2022</c:v>
                </c:pt>
                <c:pt idx="303">
                  <c:v>14/09/2022</c:v>
                </c:pt>
                <c:pt idx="304">
                  <c:v>15/09/2022</c:v>
                </c:pt>
                <c:pt idx="305">
                  <c:v>16/09/2022</c:v>
                </c:pt>
                <c:pt idx="306">
                  <c:v>17/09/2022</c:v>
                </c:pt>
                <c:pt idx="307">
                  <c:v>18/09/2022</c:v>
                </c:pt>
                <c:pt idx="308">
                  <c:v>19/09/2022</c:v>
                </c:pt>
                <c:pt idx="309">
                  <c:v>20/09/2022</c:v>
                </c:pt>
                <c:pt idx="310">
                  <c:v>21/09/2022</c:v>
                </c:pt>
                <c:pt idx="311">
                  <c:v>22/09/2022</c:v>
                </c:pt>
                <c:pt idx="312">
                  <c:v>23/09/2022</c:v>
                </c:pt>
                <c:pt idx="313">
                  <c:v>24/09/2022</c:v>
                </c:pt>
                <c:pt idx="314">
                  <c:v>25/09/2022</c:v>
                </c:pt>
                <c:pt idx="315">
                  <c:v>26/09/2022</c:v>
                </c:pt>
                <c:pt idx="316">
                  <c:v>27/09/2022</c:v>
                </c:pt>
                <c:pt idx="317">
                  <c:v>28/09/2022</c:v>
                </c:pt>
                <c:pt idx="318">
                  <c:v>29/09/2022</c:v>
                </c:pt>
                <c:pt idx="319">
                  <c:v>30/09/2022</c:v>
                </c:pt>
                <c:pt idx="320">
                  <c:v>01/10/2022</c:v>
                </c:pt>
                <c:pt idx="321">
                  <c:v>02/10/2022</c:v>
                </c:pt>
                <c:pt idx="322">
                  <c:v>03/10/2022</c:v>
                </c:pt>
                <c:pt idx="323">
                  <c:v>04/10/2022</c:v>
                </c:pt>
                <c:pt idx="324">
                  <c:v>05/10/2022</c:v>
                </c:pt>
                <c:pt idx="325">
                  <c:v>06/10/2022</c:v>
                </c:pt>
                <c:pt idx="326">
                  <c:v>07/10/2022</c:v>
                </c:pt>
                <c:pt idx="327">
                  <c:v>08/10/2022</c:v>
                </c:pt>
                <c:pt idx="328">
                  <c:v>09/10/2022</c:v>
                </c:pt>
                <c:pt idx="329">
                  <c:v>10/10/2022</c:v>
                </c:pt>
                <c:pt idx="330">
                  <c:v>11/10/2022</c:v>
                </c:pt>
                <c:pt idx="331">
                  <c:v>12/10/2022</c:v>
                </c:pt>
                <c:pt idx="332">
                  <c:v>13/10/2022</c:v>
                </c:pt>
                <c:pt idx="333">
                  <c:v>14/10/2022</c:v>
                </c:pt>
                <c:pt idx="334">
                  <c:v>15/10/2022</c:v>
                </c:pt>
                <c:pt idx="335">
                  <c:v>16/10/2022</c:v>
                </c:pt>
                <c:pt idx="336">
                  <c:v>17/10/2022</c:v>
                </c:pt>
                <c:pt idx="337">
                  <c:v>18/10/2022</c:v>
                </c:pt>
                <c:pt idx="338">
                  <c:v>19/10/2022</c:v>
                </c:pt>
                <c:pt idx="339">
                  <c:v>20/10/2022</c:v>
                </c:pt>
                <c:pt idx="340">
                  <c:v>21/10/2022</c:v>
                </c:pt>
                <c:pt idx="341">
                  <c:v>22/10/2022</c:v>
                </c:pt>
                <c:pt idx="342">
                  <c:v>23/10/2022</c:v>
                </c:pt>
                <c:pt idx="343">
                  <c:v>24/10/2022</c:v>
                </c:pt>
                <c:pt idx="344">
                  <c:v>25/10/2022</c:v>
                </c:pt>
                <c:pt idx="345">
                  <c:v>26/10/2022</c:v>
                </c:pt>
                <c:pt idx="346">
                  <c:v>27/10/2022</c:v>
                </c:pt>
                <c:pt idx="347">
                  <c:v>28/10/2022</c:v>
                </c:pt>
                <c:pt idx="348">
                  <c:v>29/10/2022</c:v>
                </c:pt>
                <c:pt idx="349">
                  <c:v>30/10/2022</c:v>
                </c:pt>
                <c:pt idx="350">
                  <c:v>31/10/2022</c:v>
                </c:pt>
              </c:strCache>
            </c:strRef>
          </c:cat>
          <c:val>
            <c:numRef>
              <c:f>'Sommario 10GG'!$G$2:$G$352</c:f>
              <c:numCache>
                <c:formatCode>0%</c:formatCode>
                <c:ptCount val="351"/>
                <c:pt idx="0">
                  <c:v>0.20070878350109517</c:v>
                </c:pt>
                <c:pt idx="1">
                  <c:v>0.35718709844415891</c:v>
                </c:pt>
                <c:pt idx="2">
                  <c:v>0.48163809523809525</c:v>
                </c:pt>
                <c:pt idx="3">
                  <c:v>0.56007387928875529</c:v>
                </c:pt>
                <c:pt idx="4">
                  <c:v>0.58834552378649585</c:v>
                </c:pt>
                <c:pt idx="5">
                  <c:v>0.37638660640920296</c:v>
                </c:pt>
                <c:pt idx="6">
                  <c:v>0.27968260901215697</c:v>
                </c:pt>
                <c:pt idx="7">
                  <c:v>0.65511925435021445</c:v>
                </c:pt>
                <c:pt idx="8">
                  <c:v>0.66382078225335672</c:v>
                </c:pt>
                <c:pt idx="9">
                  <c:v>0.68045780781827048</c:v>
                </c:pt>
                <c:pt idx="10">
                  <c:v>0.68511055822265832</c:v>
                </c:pt>
                <c:pt idx="11">
                  <c:v>0.66644709556222403</c:v>
                </c:pt>
                <c:pt idx="12">
                  <c:v>0.45376632072313355</c:v>
                </c:pt>
                <c:pt idx="13">
                  <c:v>0.33322164516669461</c:v>
                </c:pt>
                <c:pt idx="14">
                  <c:v>0.68030157530188173</c:v>
                </c:pt>
                <c:pt idx="15">
                  <c:v>0.69964359622901817</c:v>
                </c:pt>
                <c:pt idx="16">
                  <c:v>0.70052024428862247</c:v>
                </c:pt>
                <c:pt idx="17">
                  <c:v>0.69845258036212809</c:v>
                </c:pt>
                <c:pt idx="18">
                  <c:v>0.71812095514394103</c:v>
                </c:pt>
                <c:pt idx="19">
                  <c:v>0.49238953746120878</c:v>
                </c:pt>
                <c:pt idx="20">
                  <c:v>0.35061038692323609</c:v>
                </c:pt>
                <c:pt idx="21">
                  <c:v>0.70213593027537957</c:v>
                </c:pt>
                <c:pt idx="22">
                  <c:v>0.69913320617137886</c:v>
                </c:pt>
                <c:pt idx="23">
                  <c:v>0.37436622059679164</c:v>
                </c:pt>
                <c:pt idx="24">
                  <c:v>0.70916194740770011</c:v>
                </c:pt>
                <c:pt idx="25">
                  <c:v>0.71485067152872295</c:v>
                </c:pt>
                <c:pt idx="26">
                  <c:v>0.51836214450728912</c:v>
                </c:pt>
                <c:pt idx="27">
                  <c:v>0.40880434782608693</c:v>
                </c:pt>
                <c:pt idx="28">
                  <c:v>0.71542088138294335</c:v>
                </c:pt>
                <c:pt idx="29">
                  <c:v>0.71799031154170923</c:v>
                </c:pt>
                <c:pt idx="30">
                  <c:v>0.70617529880478092</c:v>
                </c:pt>
                <c:pt idx="31">
                  <c:v>0.72429651755446511</c:v>
                </c:pt>
                <c:pt idx="32">
                  <c:v>0.72303021940113155</c:v>
                </c:pt>
                <c:pt idx="33">
                  <c:v>0.52855197458011804</c:v>
                </c:pt>
                <c:pt idx="34">
                  <c:v>0.40394521924864935</c:v>
                </c:pt>
                <c:pt idx="35">
                  <c:v>0.7414787118562296</c:v>
                </c:pt>
                <c:pt idx="36">
                  <c:v>0.72126936154136756</c:v>
                </c:pt>
                <c:pt idx="37">
                  <c:v>0.70539407001805787</c:v>
                </c:pt>
                <c:pt idx="38">
                  <c:v>0.72901325478645063</c:v>
                </c:pt>
                <c:pt idx="39">
                  <c:v>0.69013972689742775</c:v>
                </c:pt>
                <c:pt idx="40">
                  <c:v>0.35989776951672864</c:v>
                </c:pt>
                <c:pt idx="41">
                  <c:v>0.33608883405305368</c:v>
                </c:pt>
                <c:pt idx="42">
                  <c:v>0.64822416053816767</c:v>
                </c:pt>
                <c:pt idx="43">
                  <c:v>0.69500204834084389</c:v>
                </c:pt>
                <c:pt idx="44">
                  <c:v>0.63850411456350487</c:v>
                </c:pt>
                <c:pt idx="45">
                  <c:v>0.65022639068564037</c:v>
                </c:pt>
                <c:pt idx="46">
                  <c:v>0.4917845587768826</c:v>
                </c:pt>
                <c:pt idx="47">
                  <c:v>0.40210106864698425</c:v>
                </c:pt>
                <c:pt idx="48">
                  <c:v>0.39890590809628007</c:v>
                </c:pt>
                <c:pt idx="49">
                  <c:v>0.64018870635566838</c:v>
                </c:pt>
                <c:pt idx="50">
                  <c:v>0.70416245204878147</c:v>
                </c:pt>
                <c:pt idx="51">
                  <c:v>0.73774622537746226</c:v>
                </c:pt>
                <c:pt idx="52">
                  <c:v>0.39492358078602618</c:v>
                </c:pt>
                <c:pt idx="53">
                  <c:v>0.72314451906033905</c:v>
                </c:pt>
                <c:pt idx="54">
                  <c:v>0.65242064195779392</c:v>
                </c:pt>
                <c:pt idx="55">
                  <c:v>0.40162925073411004</c:v>
                </c:pt>
                <c:pt idx="56">
                  <c:v>0.7327504307360353</c:v>
                </c:pt>
                <c:pt idx="57">
                  <c:v>0.72301757670642541</c:v>
                </c:pt>
                <c:pt idx="58">
                  <c:v>0.72641416139240511</c:v>
                </c:pt>
                <c:pt idx="59">
                  <c:v>0.75040571243102894</c:v>
                </c:pt>
                <c:pt idx="60">
                  <c:v>0.74910004499775007</c:v>
                </c:pt>
                <c:pt idx="61">
                  <c:v>0.65402254920695591</c:v>
                </c:pt>
                <c:pt idx="62">
                  <c:v>0.37113588976520712</c:v>
                </c:pt>
                <c:pt idx="63">
                  <c:v>0.72708682210485642</c:v>
                </c:pt>
                <c:pt idx="64">
                  <c:v>0.75529700119597798</c:v>
                </c:pt>
                <c:pt idx="65">
                  <c:v>0.7214158511023907</c:v>
                </c:pt>
                <c:pt idx="66">
                  <c:v>0.73567168549368922</c:v>
                </c:pt>
                <c:pt idx="67">
                  <c:v>0.72657602458617809</c:v>
                </c:pt>
                <c:pt idx="68">
                  <c:v>0.52895550242024847</c:v>
                </c:pt>
                <c:pt idx="69">
                  <c:v>0.398401924563966</c:v>
                </c:pt>
                <c:pt idx="70">
                  <c:v>0.71757834474999171</c:v>
                </c:pt>
                <c:pt idx="71">
                  <c:v>0.71662577093971747</c:v>
                </c:pt>
                <c:pt idx="72">
                  <c:v>0.70485131963323822</c:v>
                </c:pt>
                <c:pt idx="73">
                  <c:v>0.74043957813380568</c:v>
                </c:pt>
                <c:pt idx="74">
                  <c:v>0.73031962723779942</c:v>
                </c:pt>
                <c:pt idx="75">
                  <c:v>0.55698924731182797</c:v>
                </c:pt>
                <c:pt idx="76">
                  <c:v>0.41773109243697482</c:v>
                </c:pt>
                <c:pt idx="77">
                  <c:v>0.72870889465316713</c:v>
                </c:pt>
                <c:pt idx="78">
                  <c:v>0.70030789685455375</c:v>
                </c:pt>
                <c:pt idx="79">
                  <c:v>0.69766736203299828</c:v>
                </c:pt>
                <c:pt idx="80">
                  <c:v>0.71507492327134858</c:v>
                </c:pt>
                <c:pt idx="81">
                  <c:v>0.71135400401516846</c:v>
                </c:pt>
                <c:pt idx="82">
                  <c:v>0.56067459291806665</c:v>
                </c:pt>
                <c:pt idx="83">
                  <c:v>0.39380688916651796</c:v>
                </c:pt>
                <c:pt idx="84">
                  <c:v>0.71292040944223944</c:v>
                </c:pt>
                <c:pt idx="85">
                  <c:v>0.72300246242676403</c:v>
                </c:pt>
                <c:pt idx="86">
                  <c:v>0.69631631190029775</c:v>
                </c:pt>
                <c:pt idx="87">
                  <c:v>0.71698521456905873</c:v>
                </c:pt>
                <c:pt idx="88">
                  <c:v>0.71911576249466036</c:v>
                </c:pt>
                <c:pt idx="89">
                  <c:v>0.53600823045267487</c:v>
                </c:pt>
                <c:pt idx="90">
                  <c:v>0.39492925648086602</c:v>
                </c:pt>
                <c:pt idx="91">
                  <c:v>0.73977092389429377</c:v>
                </c:pt>
                <c:pt idx="92">
                  <c:v>0.77546876057672787</c:v>
                </c:pt>
                <c:pt idx="93">
                  <c:v>0.79347702707815715</c:v>
                </c:pt>
                <c:pt idx="94">
                  <c:v>0.8052920682552196</c:v>
                </c:pt>
                <c:pt idx="95">
                  <c:v>0.79981104020816551</c:v>
                </c:pt>
                <c:pt idx="96">
                  <c:v>0.74713451937275854</c:v>
                </c:pt>
                <c:pt idx="97">
                  <c:v>0.50579765062523685</c:v>
                </c:pt>
                <c:pt idx="98">
                  <c:v>0.75162694882719228</c:v>
                </c:pt>
                <c:pt idx="99">
                  <c:v>0.76133543546173832</c:v>
                </c:pt>
                <c:pt idx="100">
                  <c:v>0.71770920922750703</c:v>
                </c:pt>
                <c:pt idx="101">
                  <c:v>0.7527533039647577</c:v>
                </c:pt>
                <c:pt idx="102">
                  <c:v>0.81789468489364847</c:v>
                </c:pt>
                <c:pt idx="103">
                  <c:v>0.54226715422671545</c:v>
                </c:pt>
                <c:pt idx="104">
                  <c:v>0.41420357106829414</c:v>
                </c:pt>
                <c:pt idx="105">
                  <c:v>0.73456625628453165</c:v>
                </c:pt>
                <c:pt idx="106">
                  <c:v>0.72779342723004692</c:v>
                </c:pt>
                <c:pt idx="107">
                  <c:v>0.71574134295118153</c:v>
                </c:pt>
                <c:pt idx="108">
                  <c:v>0.73295306267009652</c:v>
                </c:pt>
                <c:pt idx="109">
                  <c:v>0.73339876424795347</c:v>
                </c:pt>
                <c:pt idx="110">
                  <c:v>0.54967310972143268</c:v>
                </c:pt>
                <c:pt idx="111">
                  <c:v>0.48459888459888462</c:v>
                </c:pt>
                <c:pt idx="112">
                  <c:v>0.73537281636131235</c:v>
                </c:pt>
                <c:pt idx="113">
                  <c:v>0.73515286612660613</c:v>
                </c:pt>
                <c:pt idx="114">
                  <c:v>0.70295202952029523</c:v>
                </c:pt>
                <c:pt idx="115">
                  <c:v>0.73349346239976887</c:v>
                </c:pt>
                <c:pt idx="116">
                  <c:v>0.72482435597189698</c:v>
                </c:pt>
                <c:pt idx="117">
                  <c:v>0.55702034162591252</c:v>
                </c:pt>
                <c:pt idx="118">
                  <c:v>0.4043457267020763</c:v>
                </c:pt>
                <c:pt idx="119">
                  <c:v>0.72715621502581318</c:v>
                </c:pt>
                <c:pt idx="120">
                  <c:v>0.7217562541025454</c:v>
                </c:pt>
                <c:pt idx="121">
                  <c:v>0.70639534883720934</c:v>
                </c:pt>
                <c:pt idx="122">
                  <c:v>0.72688583694177555</c:v>
                </c:pt>
                <c:pt idx="123">
                  <c:v>0.71641161444540791</c:v>
                </c:pt>
                <c:pt idx="124">
                  <c:v>0.56576849489795922</c:v>
                </c:pt>
                <c:pt idx="125">
                  <c:v>0.39347348603702542</c:v>
                </c:pt>
                <c:pt idx="126">
                  <c:v>0.7380252818585582</c:v>
                </c:pt>
                <c:pt idx="127">
                  <c:v>0.72185430463576161</c:v>
                </c:pt>
                <c:pt idx="128">
                  <c:v>0.71530929527414588</c:v>
                </c:pt>
                <c:pt idx="129">
                  <c:v>0.75384700849952779</c:v>
                </c:pt>
                <c:pt idx="130">
                  <c:v>0.75889066666666671</c:v>
                </c:pt>
                <c:pt idx="131">
                  <c:v>0.56282092426187424</c:v>
                </c:pt>
                <c:pt idx="132">
                  <c:v>0.40028338646829614</c:v>
                </c:pt>
                <c:pt idx="133">
                  <c:v>0.72519828248926554</c:v>
                </c:pt>
                <c:pt idx="134">
                  <c:v>0.75800495725631034</c:v>
                </c:pt>
                <c:pt idx="135">
                  <c:v>0.81001480404124349</c:v>
                </c:pt>
                <c:pt idx="136">
                  <c:v>0.70671288037106883</c:v>
                </c:pt>
                <c:pt idx="137">
                  <c:v>0.7369422854682649</c:v>
                </c:pt>
                <c:pt idx="138">
                  <c:v>0.568614479970599</c:v>
                </c:pt>
                <c:pt idx="139">
                  <c:v>0.42625957492717659</c:v>
                </c:pt>
                <c:pt idx="140">
                  <c:v>0.75139558831499653</c:v>
                </c:pt>
                <c:pt idx="141">
                  <c:v>0.72270919338724571</c:v>
                </c:pt>
                <c:pt idx="142">
                  <c:v>0.7191452330303616</c:v>
                </c:pt>
                <c:pt idx="143">
                  <c:v>0.75250966620552662</c:v>
                </c:pt>
                <c:pt idx="144">
                  <c:v>0.77543786920924451</c:v>
                </c:pt>
                <c:pt idx="145">
                  <c:v>0.56100658887036592</c:v>
                </c:pt>
                <c:pt idx="146">
                  <c:v>0.41796243313845005</c:v>
                </c:pt>
                <c:pt idx="147">
                  <c:v>0.73716268456882084</c:v>
                </c:pt>
                <c:pt idx="148">
                  <c:v>0.73020168698022636</c:v>
                </c:pt>
                <c:pt idx="149">
                  <c:v>0.73856434139921023</c:v>
                </c:pt>
                <c:pt idx="150">
                  <c:v>0.73676677822793724</c:v>
                </c:pt>
                <c:pt idx="151">
                  <c:v>0.73873956799214535</c:v>
                </c:pt>
                <c:pt idx="152">
                  <c:v>0.54678252109306136</c:v>
                </c:pt>
                <c:pt idx="153">
                  <c:v>0.41433155080213901</c:v>
                </c:pt>
                <c:pt idx="154">
                  <c:v>0.39485172361884691</c:v>
                </c:pt>
                <c:pt idx="155">
                  <c:v>0.71633093675980464</c:v>
                </c:pt>
                <c:pt idx="156">
                  <c:v>0.70522861342084597</c:v>
                </c:pt>
                <c:pt idx="157">
                  <c:v>0.73387438900673241</c:v>
                </c:pt>
                <c:pt idx="158">
                  <c:v>0.72498686661254119</c:v>
                </c:pt>
                <c:pt idx="159">
                  <c:v>0.57951997342413419</c:v>
                </c:pt>
                <c:pt idx="160">
                  <c:v>0.40563959465413424</c:v>
                </c:pt>
                <c:pt idx="161">
                  <c:v>0.45802822880186778</c:v>
                </c:pt>
                <c:pt idx="162">
                  <c:v>0.74393487402508718</c:v>
                </c:pt>
                <c:pt idx="163">
                  <c:v>0.74254842827804401</c:v>
                </c:pt>
                <c:pt idx="164">
                  <c:v>0.78567241009508826</c:v>
                </c:pt>
                <c:pt idx="165">
                  <c:v>0.78125283910238941</c:v>
                </c:pt>
                <c:pt idx="166">
                  <c:v>0.56491865424103616</c:v>
                </c:pt>
                <c:pt idx="167">
                  <c:v>0.39580083983203357</c:v>
                </c:pt>
                <c:pt idx="168">
                  <c:v>0.71995594117760731</c:v>
                </c:pt>
                <c:pt idx="169">
                  <c:v>0.7329251322015029</c:v>
                </c:pt>
                <c:pt idx="170">
                  <c:v>0.71404932315237546</c:v>
                </c:pt>
                <c:pt idx="171">
                  <c:v>0.72704695531640451</c:v>
                </c:pt>
                <c:pt idx="172">
                  <c:v>0.73780390183656197</c:v>
                </c:pt>
                <c:pt idx="173">
                  <c:v>0.60727791651801644</c:v>
                </c:pt>
                <c:pt idx="174">
                  <c:v>0.32840673958025424</c:v>
                </c:pt>
                <c:pt idx="175">
                  <c:v>0.72993775392299376</c:v>
                </c:pt>
                <c:pt idx="176">
                  <c:v>0.73053456148638007</c:v>
                </c:pt>
                <c:pt idx="177">
                  <c:v>0.71574919046217256</c:v>
                </c:pt>
                <c:pt idx="178">
                  <c:v>0.74648545576908698</c:v>
                </c:pt>
                <c:pt idx="179">
                  <c:v>0.74431253842879441</c:v>
                </c:pt>
                <c:pt idx="180">
                  <c:v>0.58149385028915856</c:v>
                </c:pt>
                <c:pt idx="181">
                  <c:v>0.375706940874036</c:v>
                </c:pt>
                <c:pt idx="182">
                  <c:v>0.71935647623882226</c:v>
                </c:pt>
                <c:pt idx="183">
                  <c:v>0.71122048757978928</c:v>
                </c:pt>
                <c:pt idx="184">
                  <c:v>0.706492937262168</c:v>
                </c:pt>
                <c:pt idx="185">
                  <c:v>0.75113491919375341</c:v>
                </c:pt>
                <c:pt idx="186">
                  <c:v>0.72139515099957463</c:v>
                </c:pt>
                <c:pt idx="187">
                  <c:v>0.57397892536793516</c:v>
                </c:pt>
                <c:pt idx="188">
                  <c:v>0.42378241619228335</c:v>
                </c:pt>
                <c:pt idx="189">
                  <c:v>0.7611340085768159</c:v>
                </c:pt>
                <c:pt idx="190">
                  <c:v>0.73193719182693184</c:v>
                </c:pt>
                <c:pt idx="191">
                  <c:v>0.71499503475670312</c:v>
                </c:pt>
                <c:pt idx="192">
                  <c:v>0.71285023348899268</c:v>
                </c:pt>
                <c:pt idx="193">
                  <c:v>0.72464146704631538</c:v>
                </c:pt>
                <c:pt idx="194">
                  <c:v>0.65075341501197015</c:v>
                </c:pt>
                <c:pt idx="195">
                  <c:v>0.38823242782312095</c:v>
                </c:pt>
                <c:pt idx="196">
                  <c:v>0.70583725106434492</c:v>
                </c:pt>
                <c:pt idx="197">
                  <c:v>0.72563366616808833</c:v>
                </c:pt>
                <c:pt idx="198">
                  <c:v>0.75042187333119725</c:v>
                </c:pt>
                <c:pt idx="199">
                  <c:v>0.51651972571021465</c:v>
                </c:pt>
                <c:pt idx="200">
                  <c:v>0.76425045969224814</c:v>
                </c:pt>
                <c:pt idx="201">
                  <c:v>0.63621276967420737</c:v>
                </c:pt>
                <c:pt idx="202">
                  <c:v>0.55159758203799658</c:v>
                </c:pt>
                <c:pt idx="203">
                  <c:v>0.7466680997420464</c:v>
                </c:pt>
                <c:pt idx="204">
                  <c:v>0.69355166802278279</c:v>
                </c:pt>
                <c:pt idx="205">
                  <c:v>0.72140631086871831</c:v>
                </c:pt>
                <c:pt idx="206">
                  <c:v>0.71701360764620115</c:v>
                </c:pt>
                <c:pt idx="207">
                  <c:v>0.73603837419474438</c:v>
                </c:pt>
                <c:pt idx="208">
                  <c:v>0.60785055211011951</c:v>
                </c:pt>
                <c:pt idx="209">
                  <c:v>0.5358861472304699</c:v>
                </c:pt>
                <c:pt idx="210">
                  <c:v>0.70200026033757101</c:v>
                </c:pt>
                <c:pt idx="211">
                  <c:v>0.72138443002059938</c:v>
                </c:pt>
                <c:pt idx="212">
                  <c:v>0.70327882190220492</c:v>
                </c:pt>
                <c:pt idx="213">
                  <c:v>0.72522707656898611</c:v>
                </c:pt>
                <c:pt idx="214">
                  <c:v>0.72989559646935132</c:v>
                </c:pt>
                <c:pt idx="215">
                  <c:v>0.73299481646038289</c:v>
                </c:pt>
                <c:pt idx="216">
                  <c:v>0.4542860687259645</c:v>
                </c:pt>
                <c:pt idx="217">
                  <c:v>0.76280050076858474</c:v>
                </c:pt>
                <c:pt idx="218">
                  <c:v>0.75856465359997349</c:v>
                </c:pt>
                <c:pt idx="219">
                  <c:v>0.70420750955308187</c:v>
                </c:pt>
                <c:pt idx="220">
                  <c:v>0.71588414119236621</c:v>
                </c:pt>
                <c:pt idx="221">
                  <c:v>0.70639079466263299</c:v>
                </c:pt>
                <c:pt idx="222">
                  <c:v>0.55736340944809093</c:v>
                </c:pt>
                <c:pt idx="223">
                  <c:v>0.36468301435406697</c:v>
                </c:pt>
                <c:pt idx="224">
                  <c:v>0.69685231147502957</c:v>
                </c:pt>
                <c:pt idx="225">
                  <c:v>0.7139941165876208</c:v>
                </c:pt>
                <c:pt idx="226">
                  <c:v>0.71249310839122282</c:v>
                </c:pt>
                <c:pt idx="227">
                  <c:v>0.69133096695809615</c:v>
                </c:pt>
                <c:pt idx="228">
                  <c:v>0.73598598598598597</c:v>
                </c:pt>
                <c:pt idx="229">
                  <c:v>0.57609081234480308</c:v>
                </c:pt>
                <c:pt idx="230">
                  <c:v>0.43534482758620691</c:v>
                </c:pt>
                <c:pt idx="231">
                  <c:v>0.73054737847084095</c:v>
                </c:pt>
                <c:pt idx="232">
                  <c:v>0.75371215413588299</c:v>
                </c:pt>
                <c:pt idx="233">
                  <c:v>0.72042518669523437</c:v>
                </c:pt>
                <c:pt idx="234">
                  <c:v>0.73268827930174563</c:v>
                </c:pt>
                <c:pt idx="235">
                  <c:v>0.71431569008026019</c:v>
                </c:pt>
                <c:pt idx="236">
                  <c:v>0.57975022301516499</c:v>
                </c:pt>
                <c:pt idx="237">
                  <c:v>0.44681384846964373</c:v>
                </c:pt>
                <c:pt idx="238">
                  <c:v>0.72709100885788192</c:v>
                </c:pt>
                <c:pt idx="239">
                  <c:v>0.73280678096705842</c:v>
                </c:pt>
                <c:pt idx="240">
                  <c:v>0.71730888110447144</c:v>
                </c:pt>
                <c:pt idx="241">
                  <c:v>0.7524602279357423</c:v>
                </c:pt>
                <c:pt idx="242">
                  <c:v>0.74286274894535465</c:v>
                </c:pt>
                <c:pt idx="243">
                  <c:v>0.58708641755105684</c:v>
                </c:pt>
                <c:pt idx="244">
                  <c:v>0.45738214237471297</c:v>
                </c:pt>
                <c:pt idx="245">
                  <c:v>0.73763974177294911</c:v>
                </c:pt>
                <c:pt idx="246">
                  <c:v>0.73971322884490709</c:v>
                </c:pt>
                <c:pt idx="247">
                  <c:v>0.73581747163494327</c:v>
                </c:pt>
                <c:pt idx="248">
                  <c:v>0.76403324398850725</c:v>
                </c:pt>
                <c:pt idx="249">
                  <c:v>0.74834866272838307</c:v>
                </c:pt>
                <c:pt idx="250">
                  <c:v>0.59155359048635459</c:v>
                </c:pt>
                <c:pt idx="251">
                  <c:v>0.44300482425913162</c:v>
                </c:pt>
                <c:pt idx="252">
                  <c:v>0.74581865305957151</c:v>
                </c:pt>
                <c:pt idx="253">
                  <c:v>0.75920321777437272</c:v>
                </c:pt>
                <c:pt idx="254">
                  <c:v>0.74896980072860475</c:v>
                </c:pt>
                <c:pt idx="255">
                  <c:v>0.75650035856981868</c:v>
                </c:pt>
                <c:pt idx="256">
                  <c:v>0.73999782265527192</c:v>
                </c:pt>
                <c:pt idx="257">
                  <c:v>0.56120139888911746</c:v>
                </c:pt>
                <c:pt idx="258">
                  <c:v>0.43911217756448712</c:v>
                </c:pt>
                <c:pt idx="259">
                  <c:v>0.71901676191387098</c:v>
                </c:pt>
                <c:pt idx="260">
                  <c:v>0.72573898494143896</c:v>
                </c:pt>
                <c:pt idx="261">
                  <c:v>0.71662043631456629</c:v>
                </c:pt>
                <c:pt idx="262">
                  <c:v>0.73601180059002946</c:v>
                </c:pt>
                <c:pt idx="263">
                  <c:v>0.72537265587433886</c:v>
                </c:pt>
                <c:pt idx="264">
                  <c:v>0.59827000985437429</c:v>
                </c:pt>
                <c:pt idx="265">
                  <c:v>0.42401663489863106</c:v>
                </c:pt>
                <c:pt idx="266">
                  <c:v>0.7151073039319551</c:v>
                </c:pt>
                <c:pt idx="267">
                  <c:v>0.74924454547974828</c:v>
                </c:pt>
                <c:pt idx="268">
                  <c:v>0.72570951049400567</c:v>
                </c:pt>
                <c:pt idx="269">
                  <c:v>0.78728189010512628</c:v>
                </c:pt>
                <c:pt idx="270">
                  <c:v>0.75052966101694918</c:v>
                </c:pt>
                <c:pt idx="271">
                  <c:v>0.59084791386271873</c:v>
                </c:pt>
                <c:pt idx="272">
                  <c:v>0.47456165564817476</c:v>
                </c:pt>
                <c:pt idx="273">
                  <c:v>0.49494297396169573</c:v>
                </c:pt>
                <c:pt idx="274">
                  <c:v>0.75681020971714308</c:v>
                </c:pt>
                <c:pt idx="275">
                  <c:v>0.75691172711003984</c:v>
                </c:pt>
                <c:pt idx="276">
                  <c:v>0.80610492657508293</c:v>
                </c:pt>
                <c:pt idx="277">
                  <c:v>0.75668130875651707</c:v>
                </c:pt>
                <c:pt idx="278">
                  <c:v>0.78009177550300035</c:v>
                </c:pt>
                <c:pt idx="279">
                  <c:v>0.85582769546972681</c:v>
                </c:pt>
                <c:pt idx="280">
                  <c:v>0.79192960237570142</c:v>
                </c:pt>
                <c:pt idx="281">
                  <c:v>0.78403376044080986</c:v>
                </c:pt>
                <c:pt idx="282">
                  <c:v>0.79126472640696199</c:v>
                </c:pt>
                <c:pt idx="283">
                  <c:v>0.70856418719792524</c:v>
                </c:pt>
                <c:pt idx="284">
                  <c:v>0.71844266450370065</c:v>
                </c:pt>
                <c:pt idx="285">
                  <c:v>0.57745293932064357</c:v>
                </c:pt>
                <c:pt idx="286">
                  <c:v>0.45917926565874728</c:v>
                </c:pt>
                <c:pt idx="287">
                  <c:v>0.73828018267691953</c:v>
                </c:pt>
                <c:pt idx="288">
                  <c:v>0.72960391198044006</c:v>
                </c:pt>
                <c:pt idx="289">
                  <c:v>0.69978005865102644</c:v>
                </c:pt>
                <c:pt idx="290">
                  <c:v>0.69485647432415498</c:v>
                </c:pt>
                <c:pt idx="291">
                  <c:v>0.69431952365399596</c:v>
                </c:pt>
                <c:pt idx="292">
                  <c:v>0.53073218512774467</c:v>
                </c:pt>
                <c:pt idx="293">
                  <c:v>0.44844587352625936</c:v>
                </c:pt>
                <c:pt idx="294">
                  <c:v>0.70203849705234744</c:v>
                </c:pt>
                <c:pt idx="295">
                  <c:v>0.69599717566363495</c:v>
                </c:pt>
                <c:pt idx="296">
                  <c:v>0.67776552864574358</c:v>
                </c:pt>
                <c:pt idx="297">
                  <c:v>0.69496572259538814</c:v>
                </c:pt>
                <c:pt idx="298">
                  <c:v>0.69311551925320891</c:v>
                </c:pt>
                <c:pt idx="299">
                  <c:v>0.61628310396669361</c:v>
                </c:pt>
                <c:pt idx="300">
                  <c:v>0.38869041543329591</c:v>
                </c:pt>
                <c:pt idx="301">
                  <c:v>0.69374135959447691</c:v>
                </c:pt>
                <c:pt idx="302">
                  <c:v>0.68769705887108512</c:v>
                </c:pt>
                <c:pt idx="303">
                  <c:v>0.68941064703287758</c:v>
                </c:pt>
                <c:pt idx="304">
                  <c:v>0.69847856154910093</c:v>
                </c:pt>
                <c:pt idx="305">
                  <c:v>0.69428381455138921</c:v>
                </c:pt>
                <c:pt idx="306">
                  <c:v>0.54214813411630991</c:v>
                </c:pt>
                <c:pt idx="307">
                  <c:v>0.41308243727598565</c:v>
                </c:pt>
                <c:pt idx="308">
                  <c:v>0.7002422156356567</c:v>
                </c:pt>
                <c:pt idx="309">
                  <c:v>0.71951557431826707</c:v>
                </c:pt>
                <c:pt idx="310">
                  <c:v>0.67998189430802314</c:v>
                </c:pt>
                <c:pt idx="311">
                  <c:v>0.69457926149406446</c:v>
                </c:pt>
                <c:pt idx="312">
                  <c:v>0.72188518144028757</c:v>
                </c:pt>
                <c:pt idx="313">
                  <c:v>0.56513567485022909</c:v>
                </c:pt>
                <c:pt idx="314">
                  <c:v>0.50041096913995364</c:v>
                </c:pt>
                <c:pt idx="315">
                  <c:v>0.66039621082566335</c:v>
                </c:pt>
                <c:pt idx="316">
                  <c:v>0.74169395057123522</c:v>
                </c:pt>
                <c:pt idx="317">
                  <c:v>0.72099535320205244</c:v>
                </c:pt>
                <c:pt idx="318">
                  <c:v>0.75111443444249515</c:v>
                </c:pt>
                <c:pt idx="319">
                  <c:v>0.74416013666580016</c:v>
                </c:pt>
                <c:pt idx="320">
                  <c:v>0.7106009572770785</c:v>
                </c:pt>
                <c:pt idx="321">
                  <c:v>0.39725203088957978</c:v>
                </c:pt>
                <c:pt idx="322">
                  <c:v>0.71567627847697945</c:v>
                </c:pt>
                <c:pt idx="323">
                  <c:v>0.74081641339973614</c:v>
                </c:pt>
                <c:pt idx="324">
                  <c:v>0.74035738118187888</c:v>
                </c:pt>
                <c:pt idx="325">
                  <c:v>0.74744613271525451</c:v>
                </c:pt>
                <c:pt idx="326">
                  <c:v>0.72889312697131958</c:v>
                </c:pt>
                <c:pt idx="327">
                  <c:v>0.5450808625336927</c:v>
                </c:pt>
                <c:pt idx="328">
                  <c:v>0.38320625804535102</c:v>
                </c:pt>
                <c:pt idx="329">
                  <c:v>0.71079550786748835</c:v>
                </c:pt>
                <c:pt idx="330">
                  <c:v>0.70808874581834247</c:v>
                </c:pt>
                <c:pt idx="331">
                  <c:v>0.72046697819811489</c:v>
                </c:pt>
                <c:pt idx="332">
                  <c:v>0.72393156833409222</c:v>
                </c:pt>
                <c:pt idx="333">
                  <c:v>0.73928320449754037</c:v>
                </c:pt>
                <c:pt idx="334">
                  <c:v>0.58171954401867876</c:v>
                </c:pt>
                <c:pt idx="335">
                  <c:v>0.38518913159296753</c:v>
                </c:pt>
                <c:pt idx="336">
                  <c:v>0.74680130022823155</c:v>
                </c:pt>
                <c:pt idx="337">
                  <c:v>0.75809862925680016</c:v>
                </c:pt>
                <c:pt idx="338">
                  <c:v>0.72077581687925918</c:v>
                </c:pt>
                <c:pt idx="339">
                  <c:v>0.74187389623406996</c:v>
                </c:pt>
                <c:pt idx="340">
                  <c:v>0.71603152643273382</c:v>
                </c:pt>
                <c:pt idx="341">
                  <c:v>0.55336772505994336</c:v>
                </c:pt>
                <c:pt idx="342">
                  <c:v>0.44585678245682125</c:v>
                </c:pt>
                <c:pt idx="343">
                  <c:v>0.7482678631382963</c:v>
                </c:pt>
                <c:pt idx="344">
                  <c:v>0.75586976063870304</c:v>
                </c:pt>
                <c:pt idx="345">
                  <c:v>0.74143715122653708</c:v>
                </c:pt>
                <c:pt idx="346">
                  <c:v>0.72010751912252846</c:v>
                </c:pt>
                <c:pt idx="347">
                  <c:v>0.71939002671415853</c:v>
                </c:pt>
                <c:pt idx="348">
                  <c:v>0.55058447565385582</c:v>
                </c:pt>
                <c:pt idx="349">
                  <c:v>0.40738765168689156</c:v>
                </c:pt>
                <c:pt idx="350">
                  <c:v>0.73663864183179695</c:v>
                </c:pt>
              </c:numCache>
            </c:numRef>
          </c:val>
          <c:extLst>
            <c:ext xmlns:c16="http://schemas.microsoft.com/office/drawing/2014/chart" uri="{C3380CC4-5D6E-409C-BE32-E72D297353CC}">
              <c16:uniqueId val="{00000001-04B1-4EEE-ADFB-17564485BF66}"/>
            </c:ext>
          </c:extLst>
        </c:ser>
        <c:dLbls>
          <c:showLegendKey val="0"/>
          <c:showVal val="0"/>
          <c:showCatName val="0"/>
          <c:showSerName val="0"/>
          <c:showPercent val="0"/>
          <c:showBubbleSize val="0"/>
        </c:dLbls>
        <c:axId val="548767328"/>
        <c:axId val="548767656"/>
      </c:areaChart>
      <c:catAx>
        <c:axId val="54876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48767656"/>
        <c:crosses val="autoZero"/>
        <c:auto val="1"/>
        <c:lblAlgn val="ctr"/>
        <c:lblOffset val="100"/>
        <c:noMultiLvlLbl val="0"/>
      </c:catAx>
      <c:valAx>
        <c:axId val="5487676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48767328"/>
        <c:crosses val="autoZero"/>
        <c:crossBetween val="midCat"/>
      </c:valAx>
      <c:spPr>
        <a:noFill/>
        <a:ln>
          <a:noFill/>
        </a:ln>
        <a:effectLst/>
      </c:spPr>
    </c:plotArea>
    <c:legend>
      <c:legendPos val="t"/>
      <c:layout>
        <c:manualLayout>
          <c:xMode val="edge"/>
          <c:yMode val="edge"/>
          <c:x val="0.3974242229945178"/>
          <c:y val="0.11038524637235775"/>
          <c:w val="0.20515155401096441"/>
          <c:h val="5.929378482844396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n-lt"/>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Totale richieste mensili e cumulate</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servizi'!$G$13:$Y$13</c:f>
              <c:numCache>
                <c:formatCode>#,##0</c:formatCode>
                <c:ptCount val="19"/>
                <c:pt idx="0">
                  <c:v>21</c:v>
                </c:pt>
                <c:pt idx="1">
                  <c:v>14</c:v>
                </c:pt>
                <c:pt idx="2">
                  <c:v>101</c:v>
                </c:pt>
                <c:pt idx="3">
                  <c:v>204</c:v>
                </c:pt>
                <c:pt idx="4">
                  <c:v>188</c:v>
                </c:pt>
                <c:pt idx="5">
                  <c:v>267</c:v>
                </c:pt>
                <c:pt idx="6">
                  <c:v>500</c:v>
                </c:pt>
                <c:pt idx="7">
                  <c:v>6183</c:v>
                </c:pt>
                <c:pt idx="8">
                  <c:v>1949</c:v>
                </c:pt>
                <c:pt idx="9">
                  <c:v>2411</c:v>
                </c:pt>
                <c:pt idx="10">
                  <c:v>2035</c:v>
                </c:pt>
                <c:pt idx="11">
                  <c:v>1764</c:v>
                </c:pt>
                <c:pt idx="12">
                  <c:v>1628</c:v>
                </c:pt>
                <c:pt idx="13">
                  <c:v>2093</c:v>
                </c:pt>
                <c:pt idx="14">
                  <c:v>1975</c:v>
                </c:pt>
                <c:pt idx="15">
                  <c:v>2082</c:v>
                </c:pt>
                <c:pt idx="16">
                  <c:v>1720</c:v>
                </c:pt>
                <c:pt idx="17">
                  <c:v>2269</c:v>
                </c:pt>
                <c:pt idx="18">
                  <c:v>2385</c:v>
                </c:pt>
              </c:numCache>
            </c:numRef>
          </c:val>
          <c:extLst>
            <c:ext xmlns:c16="http://schemas.microsoft.com/office/drawing/2014/chart" uri="{C3380CC4-5D6E-409C-BE32-E72D297353CC}">
              <c16:uniqueId val="{00000000-7A20-44C0-95DB-5B41D19892BB}"/>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20-44C0-95DB-5B41D19892BB}"/>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servizi'!$G$14:$Y$14</c:f>
              <c:numCache>
                <c:formatCode>#,##0</c:formatCode>
                <c:ptCount val="19"/>
                <c:pt idx="0">
                  <c:v>21</c:v>
                </c:pt>
                <c:pt idx="1">
                  <c:v>35</c:v>
                </c:pt>
                <c:pt idx="2">
                  <c:v>136</c:v>
                </c:pt>
                <c:pt idx="3">
                  <c:v>340</c:v>
                </c:pt>
                <c:pt idx="4">
                  <c:v>528</c:v>
                </c:pt>
                <c:pt idx="5">
                  <c:v>795</c:v>
                </c:pt>
                <c:pt idx="6">
                  <c:v>1295</c:v>
                </c:pt>
                <c:pt idx="7">
                  <c:v>7478</c:v>
                </c:pt>
                <c:pt idx="8">
                  <c:v>9427</c:v>
                </c:pt>
                <c:pt idx="9">
                  <c:v>11838</c:v>
                </c:pt>
                <c:pt idx="10">
                  <c:v>13873</c:v>
                </c:pt>
                <c:pt idx="11">
                  <c:v>15637</c:v>
                </c:pt>
                <c:pt idx="12">
                  <c:v>17265</c:v>
                </c:pt>
                <c:pt idx="13">
                  <c:v>19358</c:v>
                </c:pt>
                <c:pt idx="14">
                  <c:v>21333</c:v>
                </c:pt>
                <c:pt idx="15">
                  <c:v>23415</c:v>
                </c:pt>
                <c:pt idx="16">
                  <c:v>25135</c:v>
                </c:pt>
                <c:pt idx="17">
                  <c:v>27404</c:v>
                </c:pt>
                <c:pt idx="18">
                  <c:v>29789</c:v>
                </c:pt>
              </c:numCache>
            </c:numRef>
          </c:val>
          <c:smooth val="0"/>
          <c:extLst>
            <c:ext xmlns:c16="http://schemas.microsoft.com/office/drawing/2014/chart" uri="{C3380CC4-5D6E-409C-BE32-E72D297353CC}">
              <c16:uniqueId val="{00000002-7A20-44C0-95DB-5B41D19892BB}"/>
            </c:ext>
          </c:extLst>
        </c:ser>
        <c:dLbls>
          <c:showLegendKey val="0"/>
          <c:showVal val="0"/>
          <c:showCatName val="0"/>
          <c:showSerName val="0"/>
          <c:showPercent val="0"/>
          <c:showBubbleSize val="0"/>
        </c:dLbls>
        <c:marker val="1"/>
        <c:smooth val="0"/>
        <c:axId val="583553712"/>
        <c:axId val="58355305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73312"/>
        <c:crosses val="autoZero"/>
        <c:crossBetween val="between"/>
      </c:valAx>
      <c:valAx>
        <c:axId val="583553056"/>
        <c:scaling>
          <c:orientation val="minMax"/>
        </c:scaling>
        <c:delete val="1"/>
        <c:axPos val="r"/>
        <c:numFmt formatCode="#,##0" sourceLinked="1"/>
        <c:majorTickMark val="out"/>
        <c:minorTickMark val="none"/>
        <c:tickLblPos val="nextTo"/>
        <c:crossAx val="583553712"/>
        <c:crosses val="max"/>
        <c:crossBetween val="between"/>
      </c:valAx>
      <c:catAx>
        <c:axId val="583553712"/>
        <c:scaling>
          <c:orientation val="minMax"/>
        </c:scaling>
        <c:delete val="1"/>
        <c:axPos val="b"/>
        <c:numFmt formatCode="mmm\-yy" sourceLinked="1"/>
        <c:majorTickMark val="out"/>
        <c:minorTickMark val="none"/>
        <c:tickLblPos val="nextTo"/>
        <c:crossAx val="583553056"/>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Rettifiche - Stato delle pratiche al 31/10</a:t>
            </a:r>
          </a:p>
        </c:rich>
      </c:tx>
      <c:layout>
        <c:manualLayout>
          <c:xMode val="edge"/>
          <c:yMode val="edge"/>
          <c:x val="0.18252998684971705"/>
          <c:y val="0"/>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578B-45AC-B422-3CEB0E63E98A}"/>
              </c:ext>
            </c:extLst>
          </c:dPt>
          <c:dPt>
            <c:idx val="1"/>
            <c:bubble3D val="0"/>
            <c:spPr>
              <a:solidFill>
                <a:srgbClr val="0066CC"/>
              </a:solidFill>
              <a:ln w="19050">
                <a:solidFill>
                  <a:schemeClr val="lt1"/>
                </a:solidFill>
              </a:ln>
              <a:effectLst/>
            </c:spPr>
            <c:extLst>
              <c:ext xmlns:c16="http://schemas.microsoft.com/office/drawing/2014/chart" uri="{C3380CC4-5D6E-409C-BE32-E72D297353CC}">
                <c16:uniqueId val="{00000003-578B-45AC-B422-3CEB0E63E98A}"/>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578B-45AC-B422-3CEB0E63E9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578B-45AC-B422-3CEB0E63E98A}"/>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578B-45AC-B422-3CEB0E63E98A}"/>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578B-45AC-B422-3CEB0E63E9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78B-45AC-B422-3CEB0E63E9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78B-45AC-B422-3CEB0E63E9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78B-45AC-B422-3CEB0E63E98A}"/>
              </c:ext>
            </c:extLst>
          </c:dPt>
          <c:dLbls>
            <c:dLbl>
              <c:idx val="0"/>
              <c:layout>
                <c:manualLayout>
                  <c:x val="-0.21737340008225098"/>
                  <c:y val="2.4525192412939618E-2"/>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0869795462369786"/>
                      <c:h val="8.5804830908346841E-2"/>
                    </c:manualLayout>
                  </c15:layout>
                </c:ext>
                <c:ext xmlns:c16="http://schemas.microsoft.com/office/drawing/2014/chart" uri="{C3380CC4-5D6E-409C-BE32-E72D297353CC}">
                  <c16:uniqueId val="{00000001-578B-45AC-B422-3CEB0E63E98A}"/>
                </c:ext>
              </c:extLst>
            </c:dLbl>
            <c:dLbl>
              <c:idx val="1"/>
              <c:layout>
                <c:manualLayout>
                  <c:x val="0.13921205592422423"/>
                  <c:y val="-0.21289918597370061"/>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78B-45AC-B422-3CEB0E63E98A}"/>
                </c:ext>
              </c:extLst>
            </c:dLbl>
            <c:dLbl>
              <c:idx val="2"/>
              <c:layout>
                <c:manualLayout>
                  <c:x val="0.2067763828457676"/>
                  <c:y val="0.10436234606553955"/>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578B-45AC-B422-3CEB0E63E98A}"/>
                </c:ext>
              </c:extLst>
            </c:dLbl>
            <c:dLbl>
              <c:idx val="3"/>
              <c:layout>
                <c:manualLayout>
                  <c:x val="-0.15638600647510073"/>
                  <c:y val="0.2003757044458359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8B-45AC-B422-3CEB0E63E98A}"/>
                </c:ext>
              </c:extLst>
            </c:dLbl>
            <c:dLbl>
              <c:idx val="4"/>
              <c:layout>
                <c:manualLayout>
                  <c:x val="-0.22777855909435582"/>
                  <c:y val="9.18388645376748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78B-45AC-B422-3CEB0E63E98A}"/>
                </c:ext>
              </c:extLst>
            </c:dLbl>
            <c:dLbl>
              <c:idx val="5"/>
              <c:layout>
                <c:manualLayout>
                  <c:x val="-2.2606533288120265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78B-45AC-B422-3CEB0E63E98A}"/>
                </c:ext>
              </c:extLst>
            </c:dLbl>
            <c:dLbl>
              <c:idx val="6"/>
              <c:layout>
                <c:manualLayout>
                  <c:x val="0.10399005312535323"/>
                  <c:y val="1.669797537048632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78B-45AC-B422-3CEB0E63E98A}"/>
                </c:ext>
              </c:extLst>
            </c:dLbl>
            <c:dLbl>
              <c:idx val="7"/>
              <c:delete val="1"/>
              <c:extLst>
                <c:ext xmlns:c15="http://schemas.microsoft.com/office/drawing/2012/chart" uri="{CE6537A1-D6FC-4f65-9D91-7224C49458BB}"/>
                <c:ext xmlns:c16="http://schemas.microsoft.com/office/drawing/2014/chart" uri="{C3380CC4-5D6E-409C-BE32-E72D297353CC}">
                  <c16:uniqueId val="{0000000F-578B-45AC-B422-3CEB0E63E98A}"/>
                </c:ext>
              </c:extLst>
            </c:dLbl>
            <c:dLbl>
              <c:idx val="8"/>
              <c:delete val="1"/>
              <c:extLst>
                <c:ext xmlns:c15="http://schemas.microsoft.com/office/drawing/2012/chart" uri="{CE6537A1-D6FC-4f65-9D91-7224C49458BB}"/>
                <c:ext xmlns:c16="http://schemas.microsoft.com/office/drawing/2014/chart" uri="{C3380CC4-5D6E-409C-BE32-E72D297353CC}">
                  <c16:uniqueId val="{00000011-578B-45AC-B422-3CEB0E63E98A}"/>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dk1">
                        <a:lumMod val="65000"/>
                        <a:lumOff val="35000"/>
                      </a:schemeClr>
                    </a:solidFill>
                    <a:latin typeface="Titillium Web" panose="00000500000000000000" pitchFamily="2" charset="0"/>
                    <a:ea typeface="+mn-ea"/>
                    <a:cs typeface="+mn-cs"/>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'Rettifiche - LAV'!$A$2:$A$10</c:f>
              <c:strCache>
                <c:ptCount val="9"/>
                <c:pt idx="0">
                  <c:v>EVASA</c:v>
                </c:pt>
                <c:pt idx="1">
                  <c:v>APERTA</c:v>
                </c:pt>
                <c:pt idx="2">
                  <c:v>IRRICEVIBILE</c:v>
                </c:pt>
                <c:pt idx="3">
                  <c:v>RESPINTA</c:v>
                </c:pt>
                <c:pt idx="4">
                  <c:v>IN LAVORAZIONE</c:v>
                </c:pt>
                <c:pt idx="5">
                  <c:v>SOSPESA</c:v>
                </c:pt>
                <c:pt idx="6">
                  <c:v>INTEGRATA</c:v>
                </c:pt>
                <c:pt idx="7">
                  <c:v>BOZZA</c:v>
                </c:pt>
                <c:pt idx="8">
                  <c:v>IN VERIFICA</c:v>
                </c:pt>
              </c:strCache>
            </c:strRef>
          </c:cat>
          <c:val>
            <c:numRef>
              <c:f>'Rettifiche - LAV'!$N$2:$N$10</c:f>
              <c:numCache>
                <c:formatCode>0.0%</c:formatCode>
                <c:ptCount val="9"/>
                <c:pt idx="0">
                  <c:v>0.42522407600120848</c:v>
                </c:pt>
                <c:pt idx="1">
                  <c:v>0.29873443217294976</c:v>
                </c:pt>
                <c:pt idx="2">
                  <c:v>0.18543757762932625</c:v>
                </c:pt>
                <c:pt idx="3">
                  <c:v>4.2532478431635837E-2</c:v>
                </c:pt>
                <c:pt idx="4">
                  <c:v>2.7795494981368962E-2</c:v>
                </c:pt>
                <c:pt idx="5">
                  <c:v>1.8060357850213166E-2</c:v>
                </c:pt>
                <c:pt idx="6">
                  <c:v>2.0813051797643426E-3</c:v>
                </c:pt>
                <c:pt idx="7">
                  <c:v>1.3427775353318339E-4</c:v>
                </c:pt>
                <c:pt idx="8">
                  <c:v>0</c:v>
                </c:pt>
              </c:numCache>
            </c:numRef>
          </c:val>
          <c:extLst>
            <c:ext xmlns:c16="http://schemas.microsoft.com/office/drawing/2014/chart" uri="{C3380CC4-5D6E-409C-BE32-E72D297353CC}">
              <c16:uniqueId val="{00000012-578B-45AC-B422-3CEB0E63E98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Totale richieste mensili e cumulate</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servizi'!$Q$1:$Y$1</c:f>
              <c:numCache>
                <c:formatCode>mmm\-yy</c:formatCode>
                <c:ptCount val="9"/>
                <c:pt idx="0">
                  <c:v>44593</c:v>
                </c:pt>
                <c:pt idx="1">
                  <c:v>44621</c:v>
                </c:pt>
                <c:pt idx="2">
                  <c:v>44652</c:v>
                </c:pt>
                <c:pt idx="3">
                  <c:v>44682</c:v>
                </c:pt>
                <c:pt idx="4">
                  <c:v>44713</c:v>
                </c:pt>
                <c:pt idx="5">
                  <c:v>44743</c:v>
                </c:pt>
                <c:pt idx="6">
                  <c:v>44774</c:v>
                </c:pt>
                <c:pt idx="7">
                  <c:v>44805</c:v>
                </c:pt>
                <c:pt idx="8">
                  <c:v>44835</c:v>
                </c:pt>
              </c:numCache>
            </c:numRef>
          </c:cat>
          <c:val>
            <c:numRef>
              <c:f>'Cruscotto servizi'!$Q$23:$Y$23</c:f>
              <c:numCache>
                <c:formatCode>#,##0</c:formatCode>
                <c:ptCount val="9"/>
                <c:pt idx="0">
                  <c:v>1330</c:v>
                </c:pt>
                <c:pt idx="1">
                  <c:v>1543</c:v>
                </c:pt>
                <c:pt idx="2">
                  <c:v>3575</c:v>
                </c:pt>
                <c:pt idx="3">
                  <c:v>14972</c:v>
                </c:pt>
                <c:pt idx="4">
                  <c:v>15433</c:v>
                </c:pt>
                <c:pt idx="5">
                  <c:v>16555</c:v>
                </c:pt>
                <c:pt idx="6">
                  <c:v>14222</c:v>
                </c:pt>
                <c:pt idx="7">
                  <c:v>18701</c:v>
                </c:pt>
                <c:pt idx="8">
                  <c:v>21945</c:v>
                </c:pt>
              </c:numCache>
            </c:numRef>
          </c:val>
          <c:extLst>
            <c:ext xmlns:c16="http://schemas.microsoft.com/office/drawing/2014/chart" uri="{C3380CC4-5D6E-409C-BE32-E72D297353CC}">
              <c16:uniqueId val="{00000000-19EA-49F7-BF85-66545359CBD4}"/>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EA-49F7-BF85-66545359CBD4}"/>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EA-49F7-BF85-66545359CBD4}"/>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servizi'!$Q$24:$Y$24</c:f>
              <c:numCache>
                <c:formatCode>#,##0</c:formatCode>
                <c:ptCount val="9"/>
                <c:pt idx="0">
                  <c:v>1330</c:v>
                </c:pt>
                <c:pt idx="1">
                  <c:v>2873</c:v>
                </c:pt>
                <c:pt idx="2">
                  <c:v>6448</c:v>
                </c:pt>
                <c:pt idx="3">
                  <c:v>21420</c:v>
                </c:pt>
                <c:pt idx="4">
                  <c:v>36853</c:v>
                </c:pt>
                <c:pt idx="5">
                  <c:v>53408</c:v>
                </c:pt>
                <c:pt idx="6">
                  <c:v>67630</c:v>
                </c:pt>
                <c:pt idx="7">
                  <c:v>86331</c:v>
                </c:pt>
                <c:pt idx="8">
                  <c:v>108276</c:v>
                </c:pt>
              </c:numCache>
            </c:numRef>
          </c:val>
          <c:smooth val="0"/>
          <c:extLst>
            <c:ext xmlns:c16="http://schemas.microsoft.com/office/drawing/2014/chart" uri="{C3380CC4-5D6E-409C-BE32-E72D297353CC}">
              <c16:uniqueId val="{00000003-19EA-49F7-BF85-66545359CBD4}"/>
            </c:ext>
          </c:extLst>
        </c:ser>
        <c:dLbls>
          <c:showLegendKey val="0"/>
          <c:showVal val="0"/>
          <c:showCatName val="0"/>
          <c:showSerName val="0"/>
          <c:showPercent val="0"/>
          <c:showBubbleSize val="0"/>
        </c:dLbls>
        <c:marker val="1"/>
        <c:smooth val="0"/>
        <c:axId val="583553712"/>
        <c:axId val="58355305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73312"/>
        <c:crosses val="autoZero"/>
        <c:crossBetween val="between"/>
      </c:valAx>
      <c:valAx>
        <c:axId val="583553056"/>
        <c:scaling>
          <c:orientation val="minMax"/>
        </c:scaling>
        <c:delete val="1"/>
        <c:axPos val="r"/>
        <c:numFmt formatCode="#,##0" sourceLinked="1"/>
        <c:majorTickMark val="out"/>
        <c:minorTickMark val="none"/>
        <c:tickLblPos val="nextTo"/>
        <c:crossAx val="583553712"/>
        <c:crosses val="max"/>
        <c:crossBetween val="between"/>
      </c:valAx>
      <c:catAx>
        <c:axId val="583553712"/>
        <c:scaling>
          <c:orientation val="minMax"/>
        </c:scaling>
        <c:delete val="1"/>
        <c:axPos val="b"/>
        <c:numFmt formatCode="mmm\-yy" sourceLinked="1"/>
        <c:majorTickMark val="out"/>
        <c:minorTickMark val="none"/>
        <c:tickLblPos val="nextTo"/>
        <c:crossAx val="583553056"/>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Cambio di residenza - Stato delle pratiche al 31/10</a:t>
            </a:r>
          </a:p>
        </c:rich>
      </c:tx>
      <c:layout>
        <c:manualLayout>
          <c:xMode val="edge"/>
          <c:yMode val="edge"/>
          <c:x val="0.10509132869888264"/>
          <c:y val="4.1604151242555475E-3"/>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4FB0-4D4D-892A-1F0D9BD9F814}"/>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4FB0-4D4D-892A-1F0D9BD9F81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4FB0-4D4D-892A-1F0D9BD9F814}"/>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FB0-4D4D-892A-1F0D9BD9F81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4FB0-4D4D-892A-1F0D9BD9F814}"/>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4FB0-4D4D-892A-1F0D9BD9F8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FB0-4D4D-892A-1F0D9BD9F8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FB0-4D4D-892A-1F0D9BD9F81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FB0-4D4D-892A-1F0D9BD9F814}"/>
              </c:ext>
            </c:extLst>
          </c:dPt>
          <c:dLbls>
            <c:dLbl>
              <c:idx val="0"/>
              <c:layout>
                <c:manualLayout>
                  <c:x val="-0.23327309436237295"/>
                  <c:y val="0"/>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536751450549477"/>
                      <c:h val="0.20397274158915962"/>
                    </c:manualLayout>
                  </c15:layout>
                </c:ext>
                <c:ext xmlns:c16="http://schemas.microsoft.com/office/drawing/2014/chart" uri="{C3380CC4-5D6E-409C-BE32-E72D297353CC}">
                  <c16:uniqueId val="{00000001-4FB0-4D4D-892A-1F0D9BD9F814}"/>
                </c:ext>
              </c:extLst>
            </c:dLbl>
            <c:dLbl>
              <c:idx val="1"/>
              <c:layout>
                <c:manualLayout>
                  <c:x val="0.14297374124004386"/>
                  <c:y val="-0.19551265566575593"/>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4FB0-4D4D-892A-1F0D9BD9F814}"/>
                </c:ext>
              </c:extLst>
            </c:dLbl>
            <c:dLbl>
              <c:idx val="2"/>
              <c:layout>
                <c:manualLayout>
                  <c:x val="0.16021502830343445"/>
                  <c:y val="-4.4434543894017516E-3"/>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4FB0-4D4D-892A-1F0D9BD9F814}"/>
                </c:ext>
              </c:extLst>
            </c:dLbl>
            <c:dLbl>
              <c:idx val="3"/>
              <c:layout>
                <c:manualLayout>
                  <c:x val="0.15802360873899587"/>
                  <c:y val="0.14219102230236791"/>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4FB0-4D4D-892A-1F0D9BD9F814}"/>
                </c:ext>
              </c:extLst>
            </c:dLbl>
            <c:dLbl>
              <c:idx val="4"/>
              <c:layout>
                <c:manualLayout>
                  <c:x val="-0.16742977592584088"/>
                  <c:y val="0.1532996959197404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811836661536478"/>
                      <c:h val="0.11621911832469306"/>
                    </c:manualLayout>
                  </c15:layout>
                </c:ext>
                <c:ext xmlns:c16="http://schemas.microsoft.com/office/drawing/2014/chart" uri="{C3380CC4-5D6E-409C-BE32-E72D297353CC}">
                  <c16:uniqueId val="{00000009-4FB0-4D4D-892A-1F0D9BD9F814}"/>
                </c:ext>
              </c:extLst>
            </c:dLbl>
            <c:dLbl>
              <c:idx val="5"/>
              <c:layout>
                <c:manualLayout>
                  <c:x val="-0.24079787998323185"/>
                  <c:y val="3.1104286128642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FB0-4D4D-892A-1F0D9BD9F814}"/>
                </c:ext>
              </c:extLst>
            </c:dLbl>
            <c:dLbl>
              <c:idx val="7"/>
              <c:layout>
                <c:manualLayout>
                  <c:x val="0.1730734762379478"/>
                  <c:y val="1.777387778779599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FB0-4D4D-892A-1F0D9BD9F814}"/>
                </c:ext>
              </c:extLst>
            </c:dLbl>
            <c:dLbl>
              <c:idx val="8"/>
              <c:delete val="1"/>
              <c:extLst>
                <c:ext xmlns:c15="http://schemas.microsoft.com/office/drawing/2012/chart" uri="{CE6537A1-D6FC-4f65-9D91-7224C49458BB}"/>
                <c:ext xmlns:c16="http://schemas.microsoft.com/office/drawing/2014/chart" uri="{C3380CC4-5D6E-409C-BE32-E72D297353CC}">
                  <c16:uniqueId val="{00000011-4FB0-4D4D-892A-1F0D9BD9F814}"/>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dk1">
                        <a:lumMod val="65000"/>
                        <a:lumOff val="35000"/>
                      </a:schemeClr>
                    </a:solidFill>
                    <a:latin typeface="Titillium Web" panose="00000500000000000000" pitchFamily="2" charset="0"/>
                    <a:ea typeface="+mn-ea"/>
                    <a:cs typeface="+mn-cs"/>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'Residenza - LAV'!$B$2:$B$10</c:f>
              <c:strCache>
                <c:ptCount val="9"/>
                <c:pt idx="0">
                  <c:v>ACCOLTA DEFINITIVAMENTE</c:v>
                </c:pt>
                <c:pt idx="1">
                  <c:v>ACCOLTA CON RISERVA</c:v>
                </c:pt>
                <c:pt idx="2">
                  <c:v>APERTA</c:v>
                </c:pt>
                <c:pt idx="3">
                  <c:v>IRRICEVIBILE</c:v>
                </c:pt>
                <c:pt idx="4">
                  <c:v>IN LAVORAZIONE</c:v>
                </c:pt>
                <c:pt idx="5">
                  <c:v>ANNULLATA</c:v>
                </c:pt>
                <c:pt idx="6">
                  <c:v>SOSPESA</c:v>
                </c:pt>
                <c:pt idx="7">
                  <c:v>INTEGRATA</c:v>
                </c:pt>
                <c:pt idx="8">
                  <c:v>IN VERIFICA</c:v>
                </c:pt>
              </c:strCache>
            </c:strRef>
          </c:cat>
          <c:val>
            <c:numRef>
              <c:f>'Residenza - LAV'!$O$2:$O$10</c:f>
              <c:numCache>
                <c:formatCode>0.0%</c:formatCode>
                <c:ptCount val="9"/>
                <c:pt idx="0">
                  <c:v>0.48578632383907794</c:v>
                </c:pt>
                <c:pt idx="1">
                  <c:v>0.20461598138091544</c:v>
                </c:pt>
                <c:pt idx="2">
                  <c:v>0.11317374117994754</c:v>
                </c:pt>
                <c:pt idx="3">
                  <c:v>0.12664856477889838</c:v>
                </c:pt>
                <c:pt idx="4">
                  <c:v>5.0583693523957293E-2</c:v>
                </c:pt>
                <c:pt idx="5">
                  <c:v>1.4056669991503196E-2</c:v>
                </c:pt>
                <c:pt idx="6">
                  <c:v>3.7589124090287784E-3</c:v>
                </c:pt>
                <c:pt idx="7">
                  <c:v>1.348405925597547E-3</c:v>
                </c:pt>
                <c:pt idx="8">
                  <c:v>2.77069710739222E-5</c:v>
                </c:pt>
              </c:numCache>
            </c:numRef>
          </c:val>
          <c:extLst>
            <c:ext xmlns:c16="http://schemas.microsoft.com/office/drawing/2014/chart" uri="{C3380CC4-5D6E-409C-BE32-E72D297353CC}">
              <c16:uniqueId val="{00000012-4FB0-4D4D-892A-1F0D9BD9F81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0.15619</cdr:x>
      <cdr:y>0.31337</cdr:y>
    </cdr:from>
    <cdr:to>
      <cdr:x>0.6375</cdr:x>
      <cdr:y>0.45334</cdr:y>
    </cdr:to>
    <cdr:sp macro="" textlink="">
      <cdr:nvSpPr>
        <cdr:cNvPr id="2" name="Rettangolo 1"/>
        <cdr:cNvSpPr/>
      </cdr:nvSpPr>
      <cdr:spPr>
        <a:xfrm xmlns:a="http://schemas.openxmlformats.org/drawingml/2006/main">
          <a:off x="1128958" y="1309195"/>
          <a:ext cx="3478961" cy="584775"/>
        </a:xfrm>
        <a:prstGeom xmlns:a="http://schemas.openxmlformats.org/drawingml/2006/main" prst="rect">
          <a:avLst/>
        </a:prstGeom>
      </cdr:spPr>
      <cdr:txBody>
        <a:bodyPr xmlns:a="http://schemas.openxmlformats.org/drawingml/2006/main" wrap="square">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lvl="0">
            <a:buSzPts val="2000"/>
          </a:pPr>
          <a:r>
            <a:rPr lang="it-IT" sz="1600" b="1" i="1" dirty="0">
              <a:solidFill>
                <a:srgbClr val="0066CC"/>
              </a:solidFill>
              <a:latin typeface="+mn-lt"/>
              <a:ea typeface="Titillium Web SemiBold"/>
              <a:cs typeface="Titillium Web SemiBold"/>
              <a:sym typeface="Titillium Web SemiBold"/>
            </a:rPr>
            <a:t>Servizio di interazione con il Comune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8" name="Google Shape;125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123: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35" name="Google Shape;2235;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p124: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47" name="Google Shape;2247;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125: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55" name="Google Shape;2255;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126: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63" name="Google Shape;2263;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9" name="Google Shape;2269;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it"/>
              <a:t>Ha avuto dei picchi. C’è stato un picco alla fine dell’anno scorso legato al cashback. Ovviamente alcune iniziative come il bonus vacanze (luglio) e il cashback verso fine dicembre hanno spinto moltissimo l’adozione di questa app. </a:t>
            </a:r>
            <a:endParaRPr/>
          </a:p>
          <a:p>
            <a:pPr marL="158750" lvl="0" indent="0" algn="l" rtl="0">
              <a:spcBef>
                <a:spcPts val="0"/>
              </a:spcBef>
              <a:spcAft>
                <a:spcPts val="0"/>
              </a:spcAft>
              <a:buClr>
                <a:schemeClr val="dk1"/>
              </a:buClr>
              <a:buSzPts val="1200"/>
              <a:buFont typeface="Calibri"/>
              <a:buNone/>
            </a:pPr>
            <a:r>
              <a:rPr lang="it"/>
              <a:t>Tuttavia l’app ha il suo cuore non in queste iniziative ma nei messaggi e pagamenti che dicevamo. </a:t>
            </a:r>
            <a:endParaRPr/>
          </a:p>
          <a:p>
            <a:pPr marL="158750" lvl="0" indent="0" algn="l" rtl="0">
              <a:spcBef>
                <a:spcPts val="0"/>
              </a:spcBef>
              <a:spcAft>
                <a:spcPts val="0"/>
              </a:spcAft>
              <a:buClr>
                <a:schemeClr val="dk1"/>
              </a:buClr>
              <a:buSzPts val="1200"/>
              <a:buFont typeface="Calibri"/>
              <a:buNone/>
            </a:pPr>
            <a:r>
              <a:rPr lang="it"/>
              <a:t>Cmq ad oggi è nelle tasche di circa 12 milioni di cittadini. </a:t>
            </a:r>
            <a:endParaRPr/>
          </a:p>
          <a:p>
            <a:pPr marL="158750" lvl="0" indent="0" algn="l" rtl="0">
              <a:spcBef>
                <a:spcPts val="0"/>
              </a:spcBef>
              <a:spcAft>
                <a:spcPts val="0"/>
              </a:spcAft>
              <a:buClr>
                <a:schemeClr val="dk1"/>
              </a:buClr>
              <a:buSzPts val="1200"/>
              <a:buFont typeface="Calibri"/>
              <a:buNone/>
            </a:pPr>
            <a:endParaRPr/>
          </a:p>
          <a:p>
            <a:pPr marL="158750" lvl="0" indent="0" algn="l" rtl="0">
              <a:spcBef>
                <a:spcPts val="0"/>
              </a:spcBef>
              <a:spcAft>
                <a:spcPts val="0"/>
              </a:spcAft>
              <a:buClr>
                <a:schemeClr val="dk1"/>
              </a:buClr>
              <a:buSzPts val="1200"/>
              <a:buFont typeface="Calibri"/>
              <a:buNone/>
            </a:pPr>
            <a:r>
              <a:rPr lang="it"/>
              <a:t>Anche qui sul sito trovate tutte le dashboard con l’andamento in tempo reale</a:t>
            </a:r>
            <a:endParaRPr/>
          </a:p>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1679083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9772609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9" name="Google Shape;230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
        <p:cNvGrpSpPr/>
        <p:nvPr/>
      </p:nvGrpSpPr>
      <p:grpSpPr>
        <a:xfrm>
          <a:off x="0" y="0"/>
          <a:ext cx="0" cy="0"/>
          <a:chOff x="0" y="0"/>
          <a:chExt cx="0" cy="0"/>
        </a:xfrm>
      </p:grpSpPr>
      <p:sp>
        <p:nvSpPr>
          <p:cNvPr id="2315" name="Google Shape;2315;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6" name="Google Shape;2316;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353" name="Google Shape;3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13006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3" name="Google Shape;2323;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0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3" name="Google Shape;2343;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2" name="Google Shape;2352;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9" name="Google Shape;2359;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9" name="Google Shape;236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8" name="Google Shape;2378;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8" name="Google Shape;2388;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14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393" name="Google Shape;2393;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0" name="Google Shape;2400;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827144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6" name="Google Shape;242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7" name="Google Shape;2437;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6" name="Google Shape;2446;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14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57" name="Google Shape;2457;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Google Shape;2467;p14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68" name="Google Shape;2468;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1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79" name="Google Shape;2479;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158750" indent="0">
              <a:buNone/>
            </a:pPr>
            <a:endParaRPr/>
          </a:p>
        </p:txBody>
      </p:sp>
      <p:sp>
        <p:nvSpPr>
          <p:cNvPr id="2490" name="Google Shape;2490;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15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01" name="Google Shape;2501;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0" name="Google Shape;2510;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8" name="Google Shape;2518;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p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6" name="Google Shape;2526;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p1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32" name="Google Shape;2532;p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58" name="Google Shape;2558;p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7"/>
        <p:cNvGrpSpPr/>
        <p:nvPr/>
      </p:nvGrpSpPr>
      <p:grpSpPr>
        <a:xfrm>
          <a:off x="0" y="0"/>
          <a:ext cx="0" cy="0"/>
          <a:chOff x="0" y="0"/>
          <a:chExt cx="0" cy="0"/>
        </a:xfrm>
      </p:grpSpPr>
      <p:sp>
        <p:nvSpPr>
          <p:cNvPr id="2588" name="Google Shape;2588;p1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89" name="Google Shape;2589;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6" name="Google Shape;2606;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p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1" name="Google Shape;2611;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r>
              <a:rPr lang="it" sz="1400">
                <a:solidFill>
                  <a:schemeClr val="dk1"/>
                </a:solidFill>
              </a:rPr>
              <a:t>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9" name="Google Shape;2619;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16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27" name="Google Shape;2627;p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p16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36" name="Google Shape;2636;p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40556689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p16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45" name="Google Shape;2645;p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1230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37976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677070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416587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0330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72978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970145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lang="it-IT" sz="1400" b="0" dirty="0">
              <a:effectLst/>
            </a:endParaRPr>
          </a:p>
        </p:txBody>
      </p:sp>
    </p:spTree>
    <p:extLst>
      <p:ext uri="{BB962C8B-B14F-4D97-AF65-F5344CB8AC3E}">
        <p14:creationId xmlns:p14="http://schemas.microsoft.com/office/powerpoint/2010/main" val="354934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4" name="Google Shape;136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7656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71719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0365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926894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625274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43140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4782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677695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49536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550302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51331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446905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954360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835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043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3467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29617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0" name="Google Shape;12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999157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81775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861757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921230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876091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dirty="0">
              <a:solidFill>
                <a:schemeClr val="dk1"/>
              </a:solidFill>
            </a:endParaRPr>
          </a:p>
        </p:txBody>
      </p:sp>
    </p:spTree>
    <p:extLst>
      <p:ext uri="{BB962C8B-B14F-4D97-AF65-F5344CB8AC3E}">
        <p14:creationId xmlns:p14="http://schemas.microsoft.com/office/powerpoint/2010/main" val="2531880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dirty="0">
              <a:solidFill>
                <a:schemeClr val="dk1"/>
              </a:solidFill>
            </a:endParaRPr>
          </a:p>
        </p:txBody>
      </p:sp>
    </p:spTree>
    <p:extLst>
      <p:ext uri="{BB962C8B-B14F-4D97-AF65-F5344CB8AC3E}">
        <p14:creationId xmlns:p14="http://schemas.microsoft.com/office/powerpoint/2010/main" val="1969767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883481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82739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7" name="Google Shape;143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4" name="Google Shape;144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633738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3" name="Google Shape;16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3" name="Google Shape;1673;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0" name="Google Shape;16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9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400"/>
              <a:buFont typeface="Arial"/>
              <a:buNone/>
            </a:pPr>
            <a:endParaRPr sz="800"/>
          </a:p>
        </p:txBody>
      </p:sp>
      <p:sp>
        <p:nvSpPr>
          <p:cNvPr id="1691" name="Google Shape;169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155e12607ee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5" name="Google Shape;1715;g155e12607ee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000">
                <a:solidFill>
                  <a:srgbClr val="585858"/>
                </a:solidFill>
                <a:latin typeface="Titillium Web"/>
                <a:ea typeface="Titillium Web"/>
                <a:cs typeface="Titillium Web"/>
                <a:sym typeface="Titillium Web"/>
              </a:rPr>
              <a:t>Elementi di autenticazione sono: </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Conoscenza</a:t>
            </a:r>
            <a:r>
              <a:rPr lang="it" sz="1000">
                <a:solidFill>
                  <a:srgbClr val="585858"/>
                </a:solidFill>
                <a:latin typeface="Titillium Web"/>
                <a:ea typeface="Titillium Web"/>
                <a:cs typeface="Titillium Web"/>
                <a:sym typeface="Titillium Web"/>
              </a:rPr>
              <a:t> (password, PIN, ecc),</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Possesso</a:t>
            </a:r>
            <a:r>
              <a:rPr lang="it" sz="1000">
                <a:solidFill>
                  <a:srgbClr val="585858"/>
                </a:solidFill>
                <a:latin typeface="Titillium Web"/>
                <a:ea typeface="Titillium Web"/>
                <a:cs typeface="Titillium Web"/>
                <a:sym typeface="Titillium Web"/>
              </a:rPr>
              <a:t> (OTP, Card, Chiavette, ecc) e </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Inerenza</a:t>
            </a:r>
            <a:r>
              <a:rPr lang="it" sz="1000">
                <a:solidFill>
                  <a:srgbClr val="585858"/>
                </a:solidFill>
                <a:latin typeface="Titillium Web"/>
                <a:ea typeface="Titillium Web"/>
                <a:cs typeface="Titillium Web"/>
                <a:sym typeface="Titillium Web"/>
              </a:rPr>
              <a:t> (fattori biometrici, ecc.)</a:t>
            </a:r>
            <a:endParaRPr sz="1000">
              <a:solidFill>
                <a:srgbClr val="585858"/>
              </a:solidFill>
              <a:latin typeface="Titillium Web"/>
              <a:ea typeface="Titillium Web"/>
              <a:cs typeface="Titillium Web"/>
              <a:sym typeface="Titillium Web"/>
            </a:endParaRPr>
          </a:p>
          <a:p>
            <a:pPr marL="0" lvl="0" indent="0" algn="l" rtl="0">
              <a:lnSpc>
                <a:spcPct val="100000"/>
              </a:lnSpc>
              <a:spcBef>
                <a:spcPts val="0"/>
              </a:spcBef>
              <a:spcAft>
                <a:spcPts val="0"/>
              </a:spcAft>
              <a:buClr>
                <a:schemeClr val="dk1"/>
              </a:buClr>
              <a:buSzPts val="2300"/>
              <a:buFont typeface="Arial"/>
              <a:buNone/>
            </a:pPr>
            <a:endParaRPr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9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139700" lvl="0" indent="0" algn="just" rtl="0">
              <a:lnSpc>
                <a:spcPct val="115000"/>
              </a:lnSpc>
              <a:spcBef>
                <a:spcPts val="0"/>
              </a:spcBef>
              <a:spcAft>
                <a:spcPts val="0"/>
              </a:spcAft>
              <a:buClr>
                <a:schemeClr val="dk1"/>
              </a:buClr>
              <a:buSzPts val="1100"/>
              <a:buFont typeface="Arial"/>
              <a:buNone/>
            </a:pPr>
            <a:endParaRPr/>
          </a:p>
        </p:txBody>
      </p:sp>
      <p:sp>
        <p:nvSpPr>
          <p:cNvPr id="1778" name="Google Shape;177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139700" lvl="0" indent="0" algn="just" rtl="0">
              <a:lnSpc>
                <a:spcPct val="115000"/>
              </a:lnSpc>
              <a:spcBef>
                <a:spcPts val="0"/>
              </a:spcBef>
              <a:spcAft>
                <a:spcPts val="0"/>
              </a:spcAft>
              <a:buClr>
                <a:schemeClr val="dk1"/>
              </a:buClr>
              <a:buSzPts val="1000"/>
              <a:buFont typeface="Calibri"/>
              <a:buNone/>
            </a:pPr>
            <a:endParaRPr sz="1000">
              <a:solidFill>
                <a:srgbClr val="666666"/>
              </a:solidFill>
              <a:latin typeface="Titillium Web"/>
              <a:ea typeface="Titillium Web"/>
              <a:cs typeface="Titillium Web"/>
              <a:sym typeface="Titillium Web"/>
            </a:endParaRPr>
          </a:p>
          <a:p>
            <a:pPr marL="0" marR="139700" lvl="0" indent="0" algn="just" rtl="0">
              <a:lnSpc>
                <a:spcPct val="115000"/>
              </a:lnSpc>
              <a:spcBef>
                <a:spcPts val="0"/>
              </a:spcBef>
              <a:spcAft>
                <a:spcPts val="0"/>
              </a:spcAft>
              <a:buClr>
                <a:schemeClr val="dk1"/>
              </a:buClr>
              <a:buSzPts val="700"/>
              <a:buFont typeface="Calibri"/>
              <a:buNone/>
            </a:pPr>
            <a:endParaRPr sz="700"/>
          </a:p>
        </p:txBody>
      </p:sp>
      <p:sp>
        <p:nvSpPr>
          <p:cNvPr id="1791" name="Google Shape;179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2" name="Google Shape;1802;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803" name="Google Shape;1803;p9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it"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rgbClr val="19191A"/>
              </a:buClr>
              <a:buSzPts val="1300"/>
              <a:buFont typeface="Titillium Web"/>
              <a:buNone/>
            </a:pPr>
            <a:endParaRPr sz="1300">
              <a:solidFill>
                <a:srgbClr val="19191A"/>
              </a:solidFill>
              <a:highlight>
                <a:schemeClr val="lt1"/>
              </a:highlight>
              <a:latin typeface="Titillium Web"/>
              <a:ea typeface="Titillium Web"/>
              <a:cs typeface="Titillium Web"/>
              <a:sym typeface="Titillium Web"/>
            </a:endParaRPr>
          </a:p>
          <a:p>
            <a:pPr marL="0" lvl="0" indent="0" algn="l" rtl="0">
              <a:spcBef>
                <a:spcPts val="0"/>
              </a:spcBef>
              <a:spcAft>
                <a:spcPts val="0"/>
              </a:spcAft>
              <a:buClr>
                <a:schemeClr val="dk1"/>
              </a:buClr>
              <a:buSzPts val="1200"/>
              <a:buFont typeface="Calibri"/>
              <a:buNone/>
            </a:pPr>
            <a:endParaRPr/>
          </a:p>
        </p:txBody>
      </p:sp>
      <p:sp>
        <p:nvSpPr>
          <p:cNvPr id="1824" name="Google Shape;182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5" name="Google Shape;183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400"/>
              <a:buFont typeface="Calibri"/>
              <a:buNone/>
            </a:pPr>
            <a:endParaRPr sz="1400">
              <a:solidFill>
                <a:schemeClr val="dk1"/>
              </a:solidFill>
              <a:latin typeface="Titillium Web"/>
              <a:ea typeface="Titillium Web"/>
              <a:cs typeface="Titillium Web"/>
              <a:sym typeface="Titillium Web"/>
            </a:endParaRPr>
          </a:p>
          <a:p>
            <a:pPr marL="457200" marR="0" lvl="0" indent="-228600" algn="l" rtl="0">
              <a:lnSpc>
                <a:spcPct val="100000"/>
              </a:lnSpc>
              <a:spcBef>
                <a:spcPts val="0"/>
              </a:spcBef>
              <a:spcAft>
                <a:spcPts val="0"/>
              </a:spcAft>
              <a:buClr>
                <a:schemeClr val="dk1"/>
              </a:buClr>
              <a:buSzPts val="1100"/>
              <a:buFont typeface="Calibri"/>
              <a:buNone/>
            </a:pPr>
            <a:endParaRPr/>
          </a:p>
        </p:txBody>
      </p:sp>
      <p:sp>
        <p:nvSpPr>
          <p:cNvPr id="1836" name="Google Shape;1836;p1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it"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532976d2dd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Font typeface="Titillium Web"/>
              <a:buChar char="●"/>
            </a:pPr>
            <a:endParaRPr>
              <a:latin typeface="Titillium Web"/>
              <a:ea typeface="Titillium Web"/>
              <a:cs typeface="Titillium Web"/>
              <a:sym typeface="Titillium Web"/>
            </a:endParaRPr>
          </a:p>
        </p:txBody>
      </p:sp>
      <p:sp>
        <p:nvSpPr>
          <p:cNvPr id="1845" name="Google Shape;1845;g1532976d2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8" name="Google Shape;185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300"/>
              <a:buFont typeface="Arial"/>
              <a:buNone/>
            </a:pPr>
            <a:endParaRPr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7" name="Google Shape;187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55e12607ee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6" name="Google Shape;1886;g155e12607ee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155e12607ee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8" name="Google Shape;1898;g155e12607ee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155e12607ee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1" name="Google Shape;1911;g155e12607ee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55e12607ee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7" name="Google Shape;1927;g155e12607ee_0_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155e12607ee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3" name="Google Shape;1943;g155e12607ee_0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32438db2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1232438db2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e3f50a5d0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13e3f50a5d0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2" name="Google Shape;2132;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b="1"/>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9" name="Google Shape;2139;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p114: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47" name="Google Shape;214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4" name="Google Shape;2164;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p117: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73" name="Google Shape;2173;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p118: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81" name="Google Shape;2181;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119: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91" name="Google Shape;2191;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2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97" name="Google Shape;2197;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121: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08" name="Google Shape;2208;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122: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21" name="Google Shape;2221;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1"/>
        <p:cNvGrpSpPr/>
        <p:nvPr/>
      </p:nvGrpSpPr>
      <p:grpSpPr>
        <a:xfrm>
          <a:off x="0" y="0"/>
          <a:ext cx="0" cy="0"/>
          <a:chOff x="0" y="0"/>
          <a:chExt cx="0" cy="0"/>
        </a:xfrm>
      </p:grpSpPr>
      <p:sp>
        <p:nvSpPr>
          <p:cNvPr id="92" name="Google Shape;92;p3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3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90"/>
        <p:cNvGrpSpPr/>
        <p:nvPr/>
      </p:nvGrpSpPr>
      <p:grpSpPr>
        <a:xfrm>
          <a:off x="0" y="0"/>
          <a:ext cx="0" cy="0"/>
          <a:chOff x="0" y="0"/>
          <a:chExt cx="0" cy="0"/>
        </a:xfrm>
      </p:grpSpPr>
      <p:sp>
        <p:nvSpPr>
          <p:cNvPr id="191" name="Google Shape;191;p3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95"/>
          <p:cNvSpPr>
            <a:spLocks noGrp="1"/>
          </p:cNvSpPr>
          <p:nvPr>
            <p:ph type="pic" idx="2"/>
          </p:nvPr>
        </p:nvSpPr>
        <p:spPr>
          <a:xfrm>
            <a:off x="5183188" y="987425"/>
            <a:ext cx="6172200" cy="4873625"/>
          </a:xfrm>
          <a:prstGeom prst="rect">
            <a:avLst/>
          </a:prstGeom>
          <a:noFill/>
          <a:ln>
            <a:noFill/>
          </a:ln>
        </p:spPr>
      </p:sp>
      <p:sp>
        <p:nvSpPr>
          <p:cNvPr id="193" name="Google Shape;193;p3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97"/>
        <p:cNvGrpSpPr/>
        <p:nvPr/>
      </p:nvGrpSpPr>
      <p:grpSpPr>
        <a:xfrm>
          <a:off x="0" y="0"/>
          <a:ext cx="0" cy="0"/>
          <a:chOff x="0" y="0"/>
          <a:chExt cx="0" cy="0"/>
        </a:xfrm>
      </p:grpSpPr>
      <p:sp>
        <p:nvSpPr>
          <p:cNvPr id="198" name="Google Shape;198;p3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03"/>
        <p:cNvGrpSpPr/>
        <p:nvPr/>
      </p:nvGrpSpPr>
      <p:grpSpPr>
        <a:xfrm>
          <a:off x="0" y="0"/>
          <a:ext cx="0" cy="0"/>
          <a:chOff x="0" y="0"/>
          <a:chExt cx="0" cy="0"/>
        </a:xfrm>
      </p:grpSpPr>
      <p:sp>
        <p:nvSpPr>
          <p:cNvPr id="204" name="Google Shape;204;p3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9"/>
        <p:cNvGrpSpPr/>
        <p:nvPr/>
      </p:nvGrpSpPr>
      <p:grpSpPr>
        <a:xfrm>
          <a:off x="0" y="0"/>
          <a:ext cx="0" cy="0"/>
          <a:chOff x="0" y="0"/>
          <a:chExt cx="0" cy="0"/>
        </a:xfrm>
      </p:grpSpPr>
      <p:sp>
        <p:nvSpPr>
          <p:cNvPr id="210" name="Google Shape;210;g155e12607ee_0_33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5e12607ee_0_33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pic>
        <p:nvPicPr>
          <p:cNvPr id="212" name="Google Shape;212;g155e12607ee_0_3326" descr="blue-nofill-text-right@2x.png"/>
          <p:cNvPicPr preferRelativeResize="0"/>
          <p:nvPr/>
        </p:nvPicPr>
        <p:blipFill rotWithShape="1">
          <a:blip r:embed="rId2">
            <a:alphaModFix/>
          </a:blip>
          <a:srcRect/>
          <a:stretch/>
        </p:blipFill>
        <p:spPr>
          <a:xfrm>
            <a:off x="651041" y="6356605"/>
            <a:ext cx="1953412" cy="359375"/>
          </a:xfrm>
          <a:prstGeom prst="rect">
            <a:avLst/>
          </a:prstGeom>
          <a:noFill/>
          <a:ln>
            <a:noFill/>
          </a:ln>
        </p:spPr>
      </p:pic>
      <p:sp>
        <p:nvSpPr>
          <p:cNvPr id="213" name="Google Shape;213;g155e12607ee_0_3326"/>
          <p:cNvSpPr txBox="1">
            <a:spLocks noGrp="1"/>
          </p:cNvSpPr>
          <p:nvPr>
            <p:ph type="subTitle" idx="1"/>
          </p:nvPr>
        </p:nvSpPr>
        <p:spPr>
          <a:xfrm>
            <a:off x="573100" y="265733"/>
            <a:ext cx="43389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4" name="Google Shape;214;g155e12607ee_0_3326"/>
          <p:cNvSpPr txBox="1">
            <a:spLocks noGrp="1"/>
          </p:cNvSpPr>
          <p:nvPr>
            <p:ph type="subTitle" idx="2"/>
          </p:nvPr>
        </p:nvSpPr>
        <p:spPr>
          <a:xfrm>
            <a:off x="6262700" y="265733"/>
            <a:ext cx="50787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5" name="Google Shape;215;g155e12607ee_0_3326"/>
          <p:cNvSpPr txBox="1">
            <a:spLocks noGrp="1"/>
          </p:cNvSpPr>
          <p:nvPr>
            <p:ph type="body" idx="3"/>
          </p:nvPr>
        </p:nvSpPr>
        <p:spPr>
          <a:xfrm>
            <a:off x="591500"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
        <p:nvSpPr>
          <p:cNvPr id="216" name="Google Shape;216;g155e12607ee_0_3326"/>
          <p:cNvSpPr txBox="1">
            <a:spLocks noGrp="1"/>
          </p:cNvSpPr>
          <p:nvPr>
            <p:ph type="body" idx="4"/>
          </p:nvPr>
        </p:nvSpPr>
        <p:spPr>
          <a:xfrm>
            <a:off x="6139395"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
  <p:cSld name="TITLE_AND_BODY_1">
    <p:bg>
      <p:bgPr>
        <a:solidFill>
          <a:srgbClr val="0066CC"/>
        </a:solidFill>
        <a:effectLst/>
      </p:bgPr>
    </p:bg>
    <p:spTree>
      <p:nvGrpSpPr>
        <p:cNvPr id="1" name="Shape 217"/>
        <p:cNvGrpSpPr/>
        <p:nvPr/>
      </p:nvGrpSpPr>
      <p:grpSpPr>
        <a:xfrm>
          <a:off x="0" y="0"/>
          <a:ext cx="0" cy="0"/>
          <a:chOff x="0" y="0"/>
          <a:chExt cx="0" cy="0"/>
        </a:xfrm>
      </p:grpSpPr>
      <p:sp>
        <p:nvSpPr>
          <p:cNvPr id="218" name="Google Shape;218;g155e12607ee_0_3334"/>
          <p:cNvSpPr txBox="1">
            <a:spLocks noGrp="1"/>
          </p:cNvSpPr>
          <p:nvPr>
            <p:ph type="sldNum" idx="12"/>
          </p:nvPr>
        </p:nvSpPr>
        <p:spPr>
          <a:xfrm>
            <a:off x="10223196" y="303213"/>
            <a:ext cx="309900" cy="293700"/>
          </a:xfrm>
          <a:prstGeom prst="rect">
            <a:avLst/>
          </a:prstGeom>
          <a:noFill/>
          <a:ln>
            <a:noFill/>
          </a:ln>
        </p:spPr>
        <p:txBody>
          <a:bodyPr spcFirstLastPara="1" wrap="square" lIns="35700" tIns="35700" rIns="35700" bIns="35700" anchor="t" anchorCtr="0">
            <a:noAutofit/>
          </a:bodyPr>
          <a:lstStyle>
            <a:lvl1pPr marL="0" marR="0" lvl="0"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
              <a:t>‹N›</a:t>
            </a:fld>
            <a:endParaRPr sz="13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g155e12607ee_0_4220"/>
          <p:cNvPicPr preferRelativeResize="0"/>
          <p:nvPr/>
        </p:nvPicPr>
        <p:blipFill rotWithShape="1">
          <a:blip r:embed="rId2">
            <a:alphaModFix/>
          </a:blip>
          <a:srcRect t="18610" b="-18610"/>
          <a:stretch/>
        </p:blipFill>
        <p:spPr>
          <a:xfrm>
            <a:off x="0" y="0"/>
            <a:ext cx="12192000" cy="8487118"/>
          </a:xfrm>
          <a:prstGeom prst="rect">
            <a:avLst/>
          </a:prstGeom>
          <a:noFill/>
          <a:ln>
            <a:noFill/>
          </a:ln>
        </p:spPr>
      </p:pic>
      <p:sp>
        <p:nvSpPr>
          <p:cNvPr id="221" name="Google Shape;221;g155e12607ee_0_4220"/>
          <p:cNvSpPr/>
          <p:nvPr/>
        </p:nvSpPr>
        <p:spPr>
          <a:xfrm>
            <a:off x="0" y="0"/>
            <a:ext cx="12192000" cy="6906900"/>
          </a:xfrm>
          <a:prstGeom prst="rect">
            <a:avLst/>
          </a:prstGeom>
          <a:solidFill>
            <a:srgbClr val="0066CC">
              <a:alpha val="6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5e12607ee_0_4220"/>
          <p:cNvSpPr txBox="1">
            <a:spLocks noGrp="1"/>
          </p:cNvSpPr>
          <p:nvPr>
            <p:ph type="body" idx="1"/>
          </p:nvPr>
        </p:nvSpPr>
        <p:spPr>
          <a:xfrm>
            <a:off x="838200" y="1825625"/>
            <a:ext cx="10515600" cy="250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3" name="Google Shape;223;g155e12607ee_0_4220" descr="Accedi con identità digitale – Certificazione verde COVID-19"/>
          <p:cNvPicPr preferRelativeResize="0"/>
          <p:nvPr/>
        </p:nvPicPr>
        <p:blipFill rotWithShape="1">
          <a:blip r:embed="rId3">
            <a:alphaModFix/>
          </a:blip>
          <a:srcRect/>
          <a:stretch/>
        </p:blipFill>
        <p:spPr>
          <a:xfrm>
            <a:off x="548120" y="5267325"/>
            <a:ext cx="2503117" cy="13617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4"/>
        <p:cNvGrpSpPr/>
        <p:nvPr/>
      </p:nvGrpSpPr>
      <p:grpSpPr>
        <a:xfrm>
          <a:off x="0" y="0"/>
          <a:ext cx="0" cy="0"/>
          <a:chOff x="0" y="0"/>
          <a:chExt cx="0" cy="0"/>
        </a:xfrm>
      </p:grpSpPr>
      <p:pic>
        <p:nvPicPr>
          <p:cNvPr id="225" name="Google Shape;225;g155e12607ee_0_4225"/>
          <p:cNvPicPr preferRelativeResize="0"/>
          <p:nvPr/>
        </p:nvPicPr>
        <p:blipFill rotWithShape="1">
          <a:blip r:embed="rId2">
            <a:alphaModFix/>
          </a:blip>
          <a:srcRect l="22914" r="27085"/>
          <a:stretch/>
        </p:blipFill>
        <p:spPr>
          <a:xfrm>
            <a:off x="6095999" y="0"/>
            <a:ext cx="6096000" cy="6858001"/>
          </a:xfrm>
          <a:prstGeom prst="rect">
            <a:avLst/>
          </a:prstGeom>
          <a:noFill/>
          <a:ln>
            <a:noFill/>
          </a:ln>
        </p:spPr>
      </p:pic>
      <p:sp>
        <p:nvSpPr>
          <p:cNvPr id="226" name="Google Shape;226;g155e12607ee_0_4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55e12607ee_0_4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8" name="Google Shape;228;g155e12607ee_0_4225"/>
          <p:cNvSpPr/>
          <p:nvPr/>
        </p:nvSpPr>
        <p:spPr>
          <a:xfrm>
            <a:off x="6096000" y="0"/>
            <a:ext cx="6096000" cy="6858000"/>
          </a:xfrm>
          <a:prstGeom prst="rect">
            <a:avLst/>
          </a:prstGeom>
          <a:solidFill>
            <a:srgbClr val="0066CC">
              <a:alpha val="6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25"/>
              <a:buFont typeface="Arial"/>
              <a:buNone/>
            </a:pPr>
            <a:endParaRPr sz="142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Default_1">
    <p:spTree>
      <p:nvGrpSpPr>
        <p:cNvPr id="1" name="Shape 229"/>
        <p:cNvGrpSpPr/>
        <p:nvPr/>
      </p:nvGrpSpPr>
      <p:grpSpPr>
        <a:xfrm>
          <a:off x="0" y="0"/>
          <a:ext cx="0" cy="0"/>
          <a:chOff x="0" y="0"/>
          <a:chExt cx="0" cy="0"/>
        </a:xfrm>
      </p:grpSpPr>
      <p:sp>
        <p:nvSpPr>
          <p:cNvPr id="230" name="Google Shape;230;g155e12607ee_0_4230"/>
          <p:cNvSpPr txBox="1">
            <a:spLocks noGrp="1"/>
          </p:cNvSpPr>
          <p:nvPr>
            <p:ph type="title"/>
          </p:nvPr>
        </p:nvSpPr>
        <p:spPr>
          <a:xfrm>
            <a:off x="415601" y="285598"/>
            <a:ext cx="9399300" cy="39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231" name="Google Shape;231;g155e12607ee_0_42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32" name="Google Shape;232;g155e12607ee_0_4230"/>
          <p:cNvSpPr txBox="1">
            <a:spLocks noGrp="1"/>
          </p:cNvSpPr>
          <p:nvPr>
            <p:ph type="body" idx="1"/>
          </p:nvPr>
        </p:nvSpPr>
        <p:spPr>
          <a:xfrm>
            <a:off x="415600" y="972233"/>
            <a:ext cx="11360700" cy="48456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233" name="Google Shape;233;g155e12607ee_0_4230"/>
          <p:cNvCxnSpPr/>
          <p:nvPr/>
        </p:nvCxnSpPr>
        <p:spPr>
          <a:xfrm>
            <a:off x="415600" y="754251"/>
            <a:ext cx="11360700" cy="0"/>
          </a:xfrm>
          <a:prstGeom prst="straightConnector1">
            <a:avLst/>
          </a:prstGeom>
          <a:noFill/>
          <a:ln w="9525" cap="flat" cmpd="sng">
            <a:solidFill>
              <a:srgbClr val="1265CA"/>
            </a:solidFill>
            <a:prstDash val="solid"/>
            <a:round/>
            <a:headEnd type="none" w="sm" len="sm"/>
            <a:tailEnd type="none" w="sm" len="sm"/>
          </a:ln>
        </p:spPr>
      </p:cxnSp>
      <p:pic>
        <p:nvPicPr>
          <p:cNvPr id="234" name="Google Shape;234;g155e12607ee_0_4230" descr="Accedi con identità digitale – Certificazione verde COVID-19"/>
          <p:cNvPicPr preferRelativeResize="0"/>
          <p:nvPr/>
        </p:nvPicPr>
        <p:blipFill rotWithShape="1">
          <a:blip r:embed="rId2">
            <a:alphaModFix/>
          </a:blip>
          <a:srcRect/>
          <a:stretch/>
        </p:blipFill>
        <p:spPr>
          <a:xfrm>
            <a:off x="10828051" y="93952"/>
            <a:ext cx="1068599" cy="581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36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p36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36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7" name="Google Shape;247;p36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48" name="Google Shape;248;p36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53"/>
        <p:cNvGrpSpPr/>
        <p:nvPr/>
      </p:nvGrpSpPr>
      <p:grpSpPr>
        <a:xfrm>
          <a:off x="0" y="0"/>
          <a:ext cx="0" cy="0"/>
          <a:chOff x="0" y="0"/>
          <a:chExt cx="0" cy="0"/>
        </a:xfrm>
      </p:grpSpPr>
      <p:sp>
        <p:nvSpPr>
          <p:cNvPr id="254" name="Google Shape;254;p36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55" name="Google Shape;255;p36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56" name="Google Shape;256;p3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7"/>
        <p:cNvGrpSpPr/>
        <p:nvPr/>
      </p:nvGrpSpPr>
      <p:grpSpPr>
        <a:xfrm>
          <a:off x="0" y="0"/>
          <a:ext cx="0" cy="0"/>
          <a:chOff x="0" y="0"/>
          <a:chExt cx="0" cy="0"/>
        </a:xfrm>
      </p:grpSpPr>
      <p:sp>
        <p:nvSpPr>
          <p:cNvPr id="258" name="Google Shape;258;p36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59" name="Google Shape;259;p36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60" name="Google Shape;260;p3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261"/>
        <p:cNvGrpSpPr/>
        <p:nvPr/>
      </p:nvGrpSpPr>
      <p:grpSpPr>
        <a:xfrm>
          <a:off x="0" y="0"/>
          <a:ext cx="0" cy="0"/>
          <a:chOff x="0" y="0"/>
          <a:chExt cx="0" cy="0"/>
        </a:xfrm>
      </p:grpSpPr>
      <p:sp>
        <p:nvSpPr>
          <p:cNvPr id="262" name="Google Shape;262;p39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63" name="Google Shape;263;p39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64" name="Google Shape;264;p3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7"/>
        <p:cNvGrpSpPr/>
        <p:nvPr/>
      </p:nvGrpSpPr>
      <p:grpSpPr>
        <a:xfrm>
          <a:off x="0" y="0"/>
          <a:ext cx="0" cy="0"/>
          <a:chOff x="0" y="0"/>
          <a:chExt cx="0" cy="0"/>
        </a:xfrm>
      </p:grpSpPr>
      <p:sp>
        <p:nvSpPr>
          <p:cNvPr id="268" name="Google Shape;268;p40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69" name="Google Shape;269;p4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0"/>
        <p:cNvGrpSpPr/>
        <p:nvPr/>
      </p:nvGrpSpPr>
      <p:grpSpPr>
        <a:xfrm>
          <a:off x="0" y="0"/>
          <a:ext cx="0" cy="0"/>
          <a:chOff x="0" y="0"/>
          <a:chExt cx="0" cy="0"/>
        </a:xfrm>
      </p:grpSpPr>
      <p:sp>
        <p:nvSpPr>
          <p:cNvPr id="271" name="Google Shape;271;p40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2" name="Google Shape;272;p40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3" name="Google Shape;273;p40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4" name="Google Shape;274;p4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5"/>
        <p:cNvGrpSpPr/>
        <p:nvPr/>
      </p:nvGrpSpPr>
      <p:grpSpPr>
        <a:xfrm>
          <a:off x="0" y="0"/>
          <a:ext cx="0" cy="0"/>
          <a:chOff x="0" y="0"/>
          <a:chExt cx="0" cy="0"/>
        </a:xfrm>
      </p:grpSpPr>
      <p:sp>
        <p:nvSpPr>
          <p:cNvPr id="276" name="Google Shape;276;p402"/>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77" name="Google Shape;277;p402"/>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8" name="Google Shape;278;p40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9"/>
        <p:cNvGrpSpPr/>
        <p:nvPr/>
      </p:nvGrpSpPr>
      <p:grpSpPr>
        <a:xfrm>
          <a:off x="0" y="0"/>
          <a:ext cx="0" cy="0"/>
          <a:chOff x="0" y="0"/>
          <a:chExt cx="0" cy="0"/>
        </a:xfrm>
      </p:grpSpPr>
      <p:sp>
        <p:nvSpPr>
          <p:cNvPr id="280" name="Google Shape;280;p403"/>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81" name="Google Shape;281;p40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2"/>
        <p:cNvGrpSpPr/>
        <p:nvPr/>
      </p:nvGrpSpPr>
      <p:grpSpPr>
        <a:xfrm>
          <a:off x="0" y="0"/>
          <a:ext cx="0" cy="0"/>
          <a:chOff x="0" y="0"/>
          <a:chExt cx="0" cy="0"/>
        </a:xfrm>
      </p:grpSpPr>
      <p:sp>
        <p:nvSpPr>
          <p:cNvPr id="283" name="Google Shape;283;p40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4" name="Google Shape;284;p404"/>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85" name="Google Shape;285;p404"/>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86" name="Google Shape;286;p404"/>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87" name="Google Shape;287;p40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8"/>
        <p:cNvGrpSpPr/>
        <p:nvPr/>
      </p:nvGrpSpPr>
      <p:grpSpPr>
        <a:xfrm>
          <a:off x="0" y="0"/>
          <a:ext cx="0" cy="0"/>
          <a:chOff x="0" y="0"/>
          <a:chExt cx="0" cy="0"/>
        </a:xfrm>
      </p:grpSpPr>
      <p:sp>
        <p:nvSpPr>
          <p:cNvPr id="289" name="Google Shape;289;p405"/>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0" name="Google Shape;290;p40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406"/>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93" name="Google Shape;293;p406"/>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294" name="Google Shape;294;p40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22"/>
        <p:cNvGrpSpPr/>
        <p:nvPr/>
      </p:nvGrpSpPr>
      <p:grpSpPr>
        <a:xfrm>
          <a:off x="0" y="0"/>
          <a:ext cx="0" cy="0"/>
          <a:chOff x="0" y="0"/>
          <a:chExt cx="0" cy="0"/>
        </a:xfrm>
      </p:grpSpPr>
      <p:sp>
        <p:nvSpPr>
          <p:cNvPr id="123" name="Google Shape;123;p3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3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295"/>
        <p:cNvGrpSpPr/>
        <p:nvPr/>
      </p:nvGrpSpPr>
      <p:grpSpPr>
        <a:xfrm>
          <a:off x="0" y="0"/>
          <a:ext cx="0" cy="0"/>
          <a:chOff x="0" y="0"/>
          <a:chExt cx="0" cy="0"/>
        </a:xfrm>
      </p:grpSpPr>
      <p:sp>
        <p:nvSpPr>
          <p:cNvPr id="296" name="Google Shape;296;p407"/>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407"/>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298" name="Google Shape;298;p407"/>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407"/>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300" name="Google Shape;300;p407"/>
          <p:cNvSpPr txBox="1">
            <a:spLocks noGrp="1"/>
          </p:cNvSpPr>
          <p:nvPr>
            <p:ph type="body" idx="4"/>
          </p:nvPr>
        </p:nvSpPr>
        <p:spPr>
          <a:xfrm>
            <a:off x="6172200" y="2505075"/>
            <a:ext cx="5183200" cy="3684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0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2" name="Google Shape;302;p40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3" name="Google Shape;303;p40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04"/>
        <p:cNvGrpSpPr/>
        <p:nvPr/>
      </p:nvGrpSpPr>
      <p:grpSpPr>
        <a:xfrm>
          <a:off x="0" y="0"/>
          <a:ext cx="0" cy="0"/>
          <a:chOff x="0" y="0"/>
          <a:chExt cx="0" cy="0"/>
        </a:xfrm>
      </p:grpSpPr>
      <p:sp>
        <p:nvSpPr>
          <p:cNvPr id="305" name="Google Shape;305;p40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06" name="Google Shape;306;p40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07" name="Google Shape;307;p40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6">
  <p:cSld name="Title slide 6">
    <p:spTree>
      <p:nvGrpSpPr>
        <p:cNvPr id="1" name="Shape 308"/>
        <p:cNvGrpSpPr/>
        <p:nvPr/>
      </p:nvGrpSpPr>
      <p:grpSpPr>
        <a:xfrm>
          <a:off x="0" y="0"/>
          <a:ext cx="0" cy="0"/>
          <a:chOff x="0" y="0"/>
          <a:chExt cx="0" cy="0"/>
        </a:xfrm>
      </p:grpSpPr>
      <p:sp>
        <p:nvSpPr>
          <p:cNvPr id="309" name="Google Shape;309;p40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10" name="Google Shape;310;p40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11" name="Google Shape;311;p40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1">
  <p:cSld name="TITLE_1">
    <p:spTree>
      <p:nvGrpSpPr>
        <p:cNvPr id="1" name="Shape 312"/>
        <p:cNvGrpSpPr/>
        <p:nvPr/>
      </p:nvGrpSpPr>
      <p:grpSpPr>
        <a:xfrm>
          <a:off x="0" y="0"/>
          <a:ext cx="0" cy="0"/>
          <a:chOff x="0" y="0"/>
          <a:chExt cx="0" cy="0"/>
        </a:xfrm>
      </p:grpSpPr>
      <p:sp>
        <p:nvSpPr>
          <p:cNvPr id="313" name="Google Shape;313;g1532976d2dd_0_115"/>
          <p:cNvSpPr txBox="1">
            <a:spLocks noGrp="1"/>
          </p:cNvSpPr>
          <p:nvPr>
            <p:ph type="title"/>
          </p:nvPr>
        </p:nvSpPr>
        <p:spPr>
          <a:xfrm>
            <a:off x="415611" y="992765"/>
            <a:ext cx="11360700" cy="2736900"/>
          </a:xfrm>
          <a:prstGeom prst="rect">
            <a:avLst/>
          </a:prstGeom>
          <a:noFill/>
          <a:ln>
            <a:noFill/>
          </a:ln>
        </p:spPr>
        <p:txBody>
          <a:bodyPr spcFirstLastPara="1" wrap="square" lIns="121875" tIns="121875" rIns="121875" bIns="121875" anchor="b" anchorCtr="0">
            <a:noAutofit/>
          </a:bodyPr>
          <a:lstStyle>
            <a:lvl1pPr lvl="0" algn="ctr" rtl="0">
              <a:lnSpc>
                <a:spcPct val="100000"/>
              </a:lnSpc>
              <a:spcBef>
                <a:spcPts val="0"/>
              </a:spcBef>
              <a:spcAft>
                <a:spcPts val="0"/>
              </a:spcAft>
              <a:buClr>
                <a:srgbClr val="000000"/>
              </a:buClr>
              <a:buSzPts val="6900"/>
              <a:buFont typeface="Arial"/>
              <a:buNone/>
              <a:defRPr sz="6900"/>
            </a:lvl1pPr>
            <a:lvl2pPr lvl="1" algn="l" rtl="0">
              <a:lnSpc>
                <a:spcPct val="100000"/>
              </a:lnSpc>
              <a:spcBef>
                <a:spcPts val="0"/>
              </a:spcBef>
              <a:spcAft>
                <a:spcPts val="0"/>
              </a:spcAft>
              <a:buClr>
                <a:srgbClr val="000000"/>
              </a:buClr>
              <a:buSzPts val="2400"/>
              <a:buNone/>
              <a:defRPr/>
            </a:lvl2pPr>
            <a:lvl3pPr lvl="2" algn="l" rtl="0">
              <a:lnSpc>
                <a:spcPct val="100000"/>
              </a:lnSpc>
              <a:spcBef>
                <a:spcPts val="0"/>
              </a:spcBef>
              <a:spcAft>
                <a:spcPts val="0"/>
              </a:spcAft>
              <a:buClr>
                <a:srgbClr val="000000"/>
              </a:buClr>
              <a:buSzPts val="2400"/>
              <a:buNone/>
              <a:defRPr/>
            </a:lvl3pPr>
            <a:lvl4pPr lvl="3" algn="l" rtl="0">
              <a:lnSpc>
                <a:spcPct val="100000"/>
              </a:lnSpc>
              <a:spcBef>
                <a:spcPts val="0"/>
              </a:spcBef>
              <a:spcAft>
                <a:spcPts val="0"/>
              </a:spcAft>
              <a:buClr>
                <a:srgbClr val="000000"/>
              </a:buClr>
              <a:buSzPts val="2400"/>
              <a:buNone/>
              <a:defRPr/>
            </a:lvl4pPr>
            <a:lvl5pPr lvl="4" algn="l" rtl="0">
              <a:lnSpc>
                <a:spcPct val="100000"/>
              </a:lnSpc>
              <a:spcBef>
                <a:spcPts val="0"/>
              </a:spcBef>
              <a:spcAft>
                <a:spcPts val="0"/>
              </a:spcAft>
              <a:buClr>
                <a:srgbClr val="000000"/>
              </a:buClr>
              <a:buSzPts val="2400"/>
              <a:buNone/>
              <a:defRPr/>
            </a:lvl5pPr>
            <a:lvl6pPr lvl="5" algn="l" rtl="0">
              <a:lnSpc>
                <a:spcPct val="100000"/>
              </a:lnSpc>
              <a:spcBef>
                <a:spcPts val="0"/>
              </a:spcBef>
              <a:spcAft>
                <a:spcPts val="0"/>
              </a:spcAft>
              <a:buClr>
                <a:srgbClr val="000000"/>
              </a:buClr>
              <a:buSzPts val="2400"/>
              <a:buNone/>
              <a:defRPr/>
            </a:lvl6pPr>
            <a:lvl7pPr lvl="6" algn="l" rtl="0">
              <a:lnSpc>
                <a:spcPct val="100000"/>
              </a:lnSpc>
              <a:spcBef>
                <a:spcPts val="0"/>
              </a:spcBef>
              <a:spcAft>
                <a:spcPts val="0"/>
              </a:spcAft>
              <a:buClr>
                <a:srgbClr val="000000"/>
              </a:buClr>
              <a:buSzPts val="2400"/>
              <a:buNone/>
              <a:defRPr/>
            </a:lvl7pPr>
            <a:lvl8pPr lvl="7" algn="l" rtl="0">
              <a:lnSpc>
                <a:spcPct val="100000"/>
              </a:lnSpc>
              <a:spcBef>
                <a:spcPts val="0"/>
              </a:spcBef>
              <a:spcAft>
                <a:spcPts val="0"/>
              </a:spcAft>
              <a:buClr>
                <a:srgbClr val="000000"/>
              </a:buClr>
              <a:buSzPts val="2400"/>
              <a:buNone/>
              <a:defRPr/>
            </a:lvl8pPr>
            <a:lvl9pPr lvl="8" algn="l" rtl="0">
              <a:lnSpc>
                <a:spcPct val="100000"/>
              </a:lnSpc>
              <a:spcBef>
                <a:spcPts val="0"/>
              </a:spcBef>
              <a:spcAft>
                <a:spcPts val="0"/>
              </a:spcAft>
              <a:buClr>
                <a:srgbClr val="000000"/>
              </a:buClr>
              <a:buSzPts val="2400"/>
              <a:buNone/>
              <a:defRPr/>
            </a:lvl9pPr>
          </a:lstStyle>
          <a:p>
            <a:endParaRPr/>
          </a:p>
        </p:txBody>
      </p:sp>
      <p:sp>
        <p:nvSpPr>
          <p:cNvPr id="314" name="Google Shape;314;g1532976d2dd_0_115"/>
          <p:cNvSpPr txBox="1">
            <a:spLocks noGrp="1"/>
          </p:cNvSpPr>
          <p:nvPr>
            <p:ph type="body" idx="1"/>
          </p:nvPr>
        </p:nvSpPr>
        <p:spPr>
          <a:xfrm>
            <a:off x="415599" y="3778833"/>
            <a:ext cx="11360700" cy="1056900"/>
          </a:xfrm>
          <a:prstGeom prst="rect">
            <a:avLst/>
          </a:prstGeom>
          <a:noFill/>
          <a:ln>
            <a:noFill/>
          </a:ln>
        </p:spPr>
        <p:txBody>
          <a:bodyPr spcFirstLastPara="1" wrap="square" lIns="121875" tIns="121875" rIns="121875" bIns="121875" anchor="t" anchorCtr="0">
            <a:noAutofit/>
          </a:bodyPr>
          <a:lstStyle>
            <a:lvl1pPr marL="457200" lvl="0" indent="-228600" algn="ctr" rtl="0">
              <a:lnSpc>
                <a:spcPct val="100000"/>
              </a:lnSpc>
              <a:spcBef>
                <a:spcPts val="0"/>
              </a:spcBef>
              <a:spcAft>
                <a:spcPts val="0"/>
              </a:spcAft>
              <a:buClr>
                <a:srgbClr val="585858"/>
              </a:buClr>
              <a:buSzPts val="3700"/>
              <a:buFont typeface="Arial"/>
              <a:buNone/>
              <a:defRPr sz="3700"/>
            </a:lvl1pPr>
            <a:lvl2pPr marL="914400" lvl="1" indent="-228600" algn="ctr" rtl="0">
              <a:lnSpc>
                <a:spcPct val="100000"/>
              </a:lnSpc>
              <a:spcBef>
                <a:spcPts val="0"/>
              </a:spcBef>
              <a:spcAft>
                <a:spcPts val="0"/>
              </a:spcAft>
              <a:buClr>
                <a:srgbClr val="585858"/>
              </a:buClr>
              <a:buSzPts val="3700"/>
              <a:buFont typeface="Arial"/>
              <a:buNone/>
              <a:defRPr sz="3700"/>
            </a:lvl2pPr>
            <a:lvl3pPr marL="1371600" lvl="2" indent="-228600" algn="ctr" rtl="0">
              <a:lnSpc>
                <a:spcPct val="100000"/>
              </a:lnSpc>
              <a:spcBef>
                <a:spcPts val="0"/>
              </a:spcBef>
              <a:spcAft>
                <a:spcPts val="0"/>
              </a:spcAft>
              <a:buClr>
                <a:srgbClr val="585858"/>
              </a:buClr>
              <a:buSzPts val="3700"/>
              <a:buFont typeface="Arial"/>
              <a:buNone/>
              <a:defRPr sz="3700"/>
            </a:lvl3pPr>
            <a:lvl4pPr marL="1828800" lvl="3" indent="-228600" algn="ctr" rtl="0">
              <a:lnSpc>
                <a:spcPct val="100000"/>
              </a:lnSpc>
              <a:spcBef>
                <a:spcPts val="0"/>
              </a:spcBef>
              <a:spcAft>
                <a:spcPts val="0"/>
              </a:spcAft>
              <a:buClr>
                <a:srgbClr val="585858"/>
              </a:buClr>
              <a:buSzPts val="3700"/>
              <a:buFont typeface="Arial"/>
              <a:buNone/>
              <a:defRPr sz="3700"/>
            </a:lvl4pPr>
            <a:lvl5pPr marL="2286000" lvl="4" indent="-228600" algn="ctr" rtl="0">
              <a:lnSpc>
                <a:spcPct val="100000"/>
              </a:lnSpc>
              <a:spcBef>
                <a:spcPts val="0"/>
              </a:spcBef>
              <a:spcAft>
                <a:spcPts val="0"/>
              </a:spcAft>
              <a:buClr>
                <a:srgbClr val="585858"/>
              </a:buClr>
              <a:buSzPts val="3700"/>
              <a:buFont typeface="Arial"/>
              <a:buNone/>
              <a:defRPr sz="3700"/>
            </a:lvl5pPr>
            <a:lvl6pPr marL="2743200" lvl="5" indent="-381000" algn="l" rtl="0">
              <a:lnSpc>
                <a:spcPct val="115000"/>
              </a:lnSpc>
              <a:spcBef>
                <a:spcPts val="0"/>
              </a:spcBef>
              <a:spcAft>
                <a:spcPts val="0"/>
              </a:spcAft>
              <a:buSzPts val="2400"/>
              <a:buChar char="■"/>
              <a:defRPr/>
            </a:lvl6pPr>
            <a:lvl7pPr marL="3200400" lvl="6" indent="-381000" algn="l" rtl="0">
              <a:lnSpc>
                <a:spcPct val="115000"/>
              </a:lnSpc>
              <a:spcBef>
                <a:spcPts val="0"/>
              </a:spcBef>
              <a:spcAft>
                <a:spcPts val="0"/>
              </a:spcAft>
              <a:buSzPts val="2400"/>
              <a:buChar char="●"/>
              <a:defRPr/>
            </a:lvl7pPr>
            <a:lvl8pPr marL="3657600" lvl="7" indent="-381000" algn="l" rtl="0">
              <a:lnSpc>
                <a:spcPct val="115000"/>
              </a:lnSpc>
              <a:spcBef>
                <a:spcPts val="0"/>
              </a:spcBef>
              <a:spcAft>
                <a:spcPts val="0"/>
              </a:spcAft>
              <a:buSzPts val="2400"/>
              <a:buChar char="○"/>
              <a:defRPr/>
            </a:lvl8pPr>
            <a:lvl9pPr marL="4114800" lvl="8" indent="-381000" algn="l" rtl="0">
              <a:lnSpc>
                <a:spcPct val="115000"/>
              </a:lnSpc>
              <a:spcBef>
                <a:spcPts val="0"/>
              </a:spcBef>
              <a:spcAft>
                <a:spcPts val="0"/>
              </a:spcAft>
              <a:buSzPts val="2400"/>
              <a:buChar char="■"/>
              <a:defRPr/>
            </a:lvl9pPr>
          </a:lstStyle>
          <a:p>
            <a:endParaRPr/>
          </a:p>
        </p:txBody>
      </p:sp>
      <p:sp>
        <p:nvSpPr>
          <p:cNvPr id="315" name="Google Shape;315;g1532976d2dd_0_115"/>
          <p:cNvSpPr txBox="1">
            <a:spLocks noGrp="1"/>
          </p:cNvSpPr>
          <p:nvPr>
            <p:ph type="sldNum" idx="12"/>
          </p:nvPr>
        </p:nvSpPr>
        <p:spPr>
          <a:xfrm>
            <a:off x="11579127" y="6267759"/>
            <a:ext cx="449100" cy="424500"/>
          </a:xfrm>
          <a:prstGeom prst="rect">
            <a:avLst/>
          </a:prstGeom>
          <a:noFill/>
          <a:ln>
            <a:noFill/>
          </a:ln>
        </p:spPr>
        <p:txBody>
          <a:bodyPr spcFirstLastPara="1" wrap="square" lIns="121875" tIns="121875" rIns="121875" bIns="121875" anchor="ctr" anchorCtr="0">
            <a:noAutofit/>
          </a:bodyPr>
          <a:lstStyle>
            <a:lvl1pPr marL="0" marR="0" lvl="0"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16"/>
        <p:cNvGrpSpPr/>
        <p:nvPr/>
      </p:nvGrpSpPr>
      <p:grpSpPr>
        <a:xfrm>
          <a:off x="0" y="0"/>
          <a:ext cx="0" cy="0"/>
          <a:chOff x="0" y="0"/>
          <a:chExt cx="0" cy="0"/>
        </a:xfrm>
      </p:grpSpPr>
      <p:sp>
        <p:nvSpPr>
          <p:cNvPr id="317" name="Google Shape;317;g1532976d2dd_0_119"/>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18" name="Google Shape;318;g1532976d2dd_0_119"/>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19" name="Google Shape;319;g1532976d2dd_0_11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3">
  <p:cSld name="TITLE_2">
    <p:spTree>
      <p:nvGrpSpPr>
        <p:cNvPr id="1" name="Shape 320"/>
        <p:cNvGrpSpPr/>
        <p:nvPr/>
      </p:nvGrpSpPr>
      <p:grpSpPr>
        <a:xfrm>
          <a:off x="0" y="0"/>
          <a:ext cx="0" cy="0"/>
          <a:chOff x="0" y="0"/>
          <a:chExt cx="0" cy="0"/>
        </a:xfrm>
      </p:grpSpPr>
      <p:sp>
        <p:nvSpPr>
          <p:cNvPr id="321" name="Google Shape;321;g155e12607ee_0_68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22" name="Google Shape;322;g155e12607ee_0_68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23" name="Google Shape;323;g155e12607ee_0_68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590179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34"/>
        <p:cNvGrpSpPr/>
        <p:nvPr/>
      </p:nvGrpSpPr>
      <p:grpSpPr>
        <a:xfrm>
          <a:off x="0" y="0"/>
          <a:ext cx="0" cy="0"/>
          <a:chOff x="0" y="0"/>
          <a:chExt cx="0" cy="0"/>
        </a:xfrm>
      </p:grpSpPr>
      <p:sp>
        <p:nvSpPr>
          <p:cNvPr id="335" name="Google Shape;335;p369"/>
          <p:cNvSpPr/>
          <p:nvPr/>
        </p:nvSpPr>
        <p:spPr>
          <a:xfrm>
            <a:off x="7" y="0"/>
            <a:ext cx="12192000" cy="6858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p:txBody>
      </p:sp>
      <p:sp>
        <p:nvSpPr>
          <p:cNvPr id="336" name="Google Shape;336;p369"/>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369"/>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369"/>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369"/>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0"/>
        <p:cNvGrpSpPr/>
        <p:nvPr/>
      </p:nvGrpSpPr>
      <p:grpSpPr>
        <a:xfrm>
          <a:off x="0" y="0"/>
          <a:ext cx="0" cy="0"/>
          <a:chOff x="0" y="0"/>
          <a:chExt cx="0" cy="0"/>
        </a:xfrm>
      </p:grpSpPr>
      <p:sp>
        <p:nvSpPr>
          <p:cNvPr id="341" name="Google Shape;341;p370"/>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370"/>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37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
        <p:cNvGrpSpPr/>
        <p:nvPr/>
      </p:nvGrpSpPr>
      <p:grpSpPr>
        <a:xfrm>
          <a:off x="0" y="0"/>
          <a:ext cx="0" cy="0"/>
          <a:chOff x="0" y="0"/>
          <a:chExt cx="0" cy="0"/>
        </a:xfrm>
      </p:grpSpPr>
      <p:sp>
        <p:nvSpPr>
          <p:cNvPr id="345" name="Google Shape;345;p371"/>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371"/>
          <p:cNvSpPr txBox="1">
            <a:spLocks noGrp="1"/>
          </p:cNvSpPr>
          <p:nvPr>
            <p:ph type="body" idx="1"/>
          </p:nvPr>
        </p:nvSpPr>
        <p:spPr>
          <a:xfrm>
            <a:off x="997299" y="1870964"/>
            <a:ext cx="10197600" cy="30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1867" b="1" i="0">
                <a:solidFill>
                  <a:srgbClr val="5A6772"/>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7" name="Google Shape;347;p371"/>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371"/>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37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28"/>
        <p:cNvGrpSpPr/>
        <p:nvPr/>
      </p:nvGrpSpPr>
      <p:grpSpPr>
        <a:xfrm>
          <a:off x="0" y="0"/>
          <a:ext cx="0" cy="0"/>
          <a:chOff x="0" y="0"/>
          <a:chExt cx="0" cy="0"/>
        </a:xfrm>
      </p:grpSpPr>
      <p:sp>
        <p:nvSpPr>
          <p:cNvPr id="129" name="Google Shape;129;p3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0"/>
        <p:cNvGrpSpPr/>
        <p:nvPr/>
      </p:nvGrpSpPr>
      <p:grpSpPr>
        <a:xfrm>
          <a:off x="0" y="0"/>
          <a:ext cx="0" cy="0"/>
          <a:chOff x="0" y="0"/>
          <a:chExt cx="0" cy="0"/>
        </a:xfrm>
      </p:grpSpPr>
      <p:sp>
        <p:nvSpPr>
          <p:cNvPr id="351" name="Google Shape;351;p410"/>
          <p:cNvSpPr txBox="1">
            <a:spLocks noGrp="1"/>
          </p:cNvSpPr>
          <p:nvPr>
            <p:ph type="ctrTitle"/>
          </p:nvPr>
        </p:nvSpPr>
        <p:spPr>
          <a:xfrm>
            <a:off x="914400" y="2125980"/>
            <a:ext cx="10363200" cy="144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10"/>
          <p:cNvSpPr txBox="1">
            <a:spLocks noGrp="1"/>
          </p:cNvSpPr>
          <p:nvPr>
            <p:ph type="subTitle" idx="1"/>
          </p:nvPr>
        </p:nvSpPr>
        <p:spPr>
          <a:xfrm>
            <a:off x="1828800" y="3840480"/>
            <a:ext cx="8534400" cy="171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410"/>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10"/>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41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6"/>
        <p:cNvGrpSpPr/>
        <p:nvPr/>
      </p:nvGrpSpPr>
      <p:grpSpPr>
        <a:xfrm>
          <a:off x="0" y="0"/>
          <a:ext cx="0" cy="0"/>
          <a:chOff x="0" y="0"/>
          <a:chExt cx="0" cy="0"/>
        </a:xfrm>
      </p:grpSpPr>
      <p:sp>
        <p:nvSpPr>
          <p:cNvPr id="357" name="Google Shape;357;p411"/>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11"/>
          <p:cNvSpPr txBox="1">
            <a:spLocks noGrp="1"/>
          </p:cNvSpPr>
          <p:nvPr>
            <p:ph type="body" idx="1"/>
          </p:nvPr>
        </p:nvSpPr>
        <p:spPr>
          <a:xfrm>
            <a:off x="609600" y="1577340"/>
            <a:ext cx="5303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9" name="Google Shape;359;p411"/>
          <p:cNvSpPr txBox="1">
            <a:spLocks noGrp="1"/>
          </p:cNvSpPr>
          <p:nvPr>
            <p:ph type="body" idx="2"/>
          </p:nvPr>
        </p:nvSpPr>
        <p:spPr>
          <a:xfrm>
            <a:off x="6278880" y="1577340"/>
            <a:ext cx="5303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60" name="Google Shape;360;p411"/>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411"/>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41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ogo + icon + number">
  <p:cSld name="logo + icon + number">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412"/>
          <p:cNvSpPr txBox="1">
            <a:spLocks noGrp="1"/>
          </p:cNvSpPr>
          <p:nvPr>
            <p:ph type="sldNum" idx="12"/>
          </p:nvPr>
        </p:nvSpPr>
        <p:spPr>
          <a:xfrm>
            <a:off x="10128933" y="170133"/>
            <a:ext cx="1739600" cy="3492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it"/>
              <a:t>‹N›</a:t>
            </a:fld>
            <a:endParaRPr/>
          </a:p>
        </p:txBody>
      </p:sp>
      <p:pic>
        <p:nvPicPr>
          <p:cNvPr id="365" name="Google Shape;365;p412"/>
          <p:cNvPicPr preferRelativeResize="0"/>
          <p:nvPr/>
        </p:nvPicPr>
        <p:blipFill rotWithShape="1">
          <a:blip r:embed="rId3">
            <a:alphaModFix/>
          </a:blip>
          <a:srcRect/>
          <a:stretch/>
        </p:blipFill>
        <p:spPr>
          <a:xfrm>
            <a:off x="259277" y="6222323"/>
            <a:ext cx="1151600" cy="516867"/>
          </a:xfrm>
          <a:prstGeom prst="rect">
            <a:avLst/>
          </a:prstGeom>
          <a:noFill/>
          <a:ln>
            <a:noFill/>
          </a:ln>
        </p:spPr>
      </p:pic>
      <p:pic>
        <p:nvPicPr>
          <p:cNvPr id="366" name="Google Shape;366;p412"/>
          <p:cNvPicPr preferRelativeResize="0"/>
          <p:nvPr/>
        </p:nvPicPr>
        <p:blipFill rotWithShape="1">
          <a:blip r:embed="rId4">
            <a:alphaModFix/>
          </a:blip>
          <a:srcRect/>
          <a:stretch/>
        </p:blipFill>
        <p:spPr>
          <a:xfrm>
            <a:off x="11399769" y="6350767"/>
            <a:ext cx="442632" cy="3492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3F9C06-D758-DE89-DD1D-B7B80E578FF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60F3C1B-4A69-6726-D470-90A5DDA28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D5B87F-FD8E-CB78-B1EF-D71E279F5B93}"/>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E6ED23F7-247A-3642-2135-1A75FC17A5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9C5976-815E-F15E-820B-D9D5244955E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3486233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E80-0714-0676-F11F-7BF325A30A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969AF2-BBB2-015A-0517-FAECCCBA137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EAA064-B76C-A73E-9CDC-85E0B98DA078}"/>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0D041F18-66E0-FE48-CD42-C4EF1DF854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6E8146-FD89-0B41-64AE-7A40446FFDE2}"/>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00430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644AC-7BFC-3EDA-F0F2-0F552E51A4A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BD1B50-8906-6648-3C46-A862F308F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9BE16E4-C6EF-6507-2042-5E368CCBEF11}"/>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3F106393-EF0B-94DA-8265-1904B56E19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E47BA0-49E6-C2C2-AAE1-22A36746C77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656687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3AD7F0-D7EE-E563-748E-D4B64D2D12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F8726A-BC32-F440-C504-98DFDF7B762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DFDA26-80E4-FBFD-BFE9-C74F4BDFB0D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258A6B0-483D-391D-E757-15125549F984}"/>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8EA9B5E9-B7C5-F9AD-B0C1-ADF8CD276E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1179561-C58E-4EA0-D25B-9B9947760A1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365686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530A2-F837-0928-8A2F-43F1D42D7F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5C46825-E4E8-7671-AE95-39ECC3C11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E46525C-85E0-68C2-E8B6-8990A6C663B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B5AE56-F72E-6198-15C1-84B2E656D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2BBBC4A-C81D-A78E-82CC-4C69A71E15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B8D7302-C934-BD60-866B-AC3D5936DD58}"/>
              </a:ext>
            </a:extLst>
          </p:cNvPr>
          <p:cNvSpPr>
            <a:spLocks noGrp="1"/>
          </p:cNvSpPr>
          <p:nvPr>
            <p:ph type="dt" sz="half" idx="10"/>
          </p:nvPr>
        </p:nvSpPr>
        <p:spPr/>
        <p:txBody>
          <a:bodyPr/>
          <a:lstStyle/>
          <a:p>
            <a:fld id="{EAA82167-7590-0349-8EA3-39348C9C77F3}" type="datetimeFigureOut">
              <a:t>24/04/2024</a:t>
            </a:fld>
            <a:endParaRPr lang="it-IT"/>
          </a:p>
        </p:txBody>
      </p:sp>
      <p:sp>
        <p:nvSpPr>
          <p:cNvPr id="8" name="Segnaposto piè di pagina 7">
            <a:extLst>
              <a:ext uri="{FF2B5EF4-FFF2-40B4-BE49-F238E27FC236}">
                <a16:creationId xmlns:a16="http://schemas.microsoft.com/office/drawing/2014/main" id="{F9292BC4-0358-E04A-4C77-D23F5E3ABC8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764955B-1E76-859C-902B-65411D30885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200536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34C98-A001-1208-E610-0B0E1C84D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E2C78EA-DD8B-9A52-E95F-B29E8B8EE4A7}"/>
              </a:ext>
            </a:extLst>
          </p:cNvPr>
          <p:cNvSpPr>
            <a:spLocks noGrp="1"/>
          </p:cNvSpPr>
          <p:nvPr>
            <p:ph type="dt" sz="half" idx="10"/>
          </p:nvPr>
        </p:nvSpPr>
        <p:spPr/>
        <p:txBody>
          <a:bodyPr/>
          <a:lstStyle/>
          <a:p>
            <a:fld id="{EAA82167-7590-0349-8EA3-39348C9C77F3}" type="datetimeFigureOut">
              <a:t>24/04/2024</a:t>
            </a:fld>
            <a:endParaRPr lang="it-IT"/>
          </a:p>
        </p:txBody>
      </p:sp>
      <p:sp>
        <p:nvSpPr>
          <p:cNvPr id="4" name="Segnaposto piè di pagina 3">
            <a:extLst>
              <a:ext uri="{FF2B5EF4-FFF2-40B4-BE49-F238E27FC236}">
                <a16:creationId xmlns:a16="http://schemas.microsoft.com/office/drawing/2014/main" id="{D5549420-4211-9123-B28F-51168CF02AD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4F57CB0-83A5-5B69-C72B-141BC81DC20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901331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648C24-060A-01AE-8DB5-07D11411D1FE}"/>
              </a:ext>
            </a:extLst>
          </p:cNvPr>
          <p:cNvSpPr>
            <a:spLocks noGrp="1"/>
          </p:cNvSpPr>
          <p:nvPr>
            <p:ph type="dt" sz="half" idx="10"/>
          </p:nvPr>
        </p:nvSpPr>
        <p:spPr/>
        <p:txBody>
          <a:bodyPr/>
          <a:lstStyle/>
          <a:p>
            <a:fld id="{EAA82167-7590-0349-8EA3-39348C9C77F3}" type="datetimeFigureOut">
              <a:t>24/04/2024</a:t>
            </a:fld>
            <a:endParaRPr lang="it-IT"/>
          </a:p>
        </p:txBody>
      </p:sp>
      <p:sp>
        <p:nvSpPr>
          <p:cNvPr id="3" name="Segnaposto piè di pagina 2">
            <a:extLst>
              <a:ext uri="{FF2B5EF4-FFF2-40B4-BE49-F238E27FC236}">
                <a16:creationId xmlns:a16="http://schemas.microsoft.com/office/drawing/2014/main" id="{5393E158-E6BD-651F-1577-22C8F0C24A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3CDC77-B092-5AAA-738E-8872B367C839}"/>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18718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56"/>
        <p:cNvGrpSpPr/>
        <p:nvPr/>
      </p:nvGrpSpPr>
      <p:grpSpPr>
        <a:xfrm>
          <a:off x="0" y="0"/>
          <a:ext cx="0" cy="0"/>
          <a:chOff x="0" y="0"/>
          <a:chExt cx="0" cy="0"/>
        </a:xfrm>
      </p:grpSpPr>
      <p:sp>
        <p:nvSpPr>
          <p:cNvPr id="157" name="Google Shape;157;p3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3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6C8AF4-A1B2-FA9F-C40A-3F443D6A89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24A62B-7883-BE84-77B9-8C968291C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9082B0-D953-990D-3447-30767CDD4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A94D260-54D1-8E5F-BC2C-C3AC653C9380}"/>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51D22E25-BE06-6B2B-ADFB-4256A5A28E6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095355-FA41-9C6B-805D-10725B9F75D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766398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53CFC1-2AC6-75F4-59A9-16F68E675E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BDA5D0C-D337-1A01-78F1-EE4C07F70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B9D210-E230-EE40-8B3B-F99D92C22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50BA7DD-B986-00DA-613C-6EC25799C196}"/>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553DC943-28DD-4B9C-A5F7-2BF25152AB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E7441A-59A8-239E-C846-C575156A72D6}"/>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1855382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476A26-BB4A-BEB0-460E-09E081FC72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5436785-BFBA-40F4-07EB-7C57C35823B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D90F12-1BD4-2183-F99E-DF3C2207B470}"/>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9FB12DAC-ADAD-4413-F374-0957263A2A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B1F3DC-DF22-0C70-FF68-0A01C3B955F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1546606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5F1C7F-5AF9-3694-FD3A-4E0756CBDCF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690A1A-3A32-E376-5D8D-9FAB149A0EB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CD2117-6844-7925-9D20-5DF846699F5E}"/>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88D525FE-F35A-5B3A-7A64-2DCD3B4CDD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F98029-B95E-5BC3-5A25-4F7ECE832113}"/>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132028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5" name="Google Shape;15;p12"/>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a:lnSpc>
                <a:spcPct val="100000"/>
              </a:lnSpc>
              <a:spcBef>
                <a:spcPts val="2933"/>
              </a:spcBef>
              <a:spcAft>
                <a:spcPts val="0"/>
              </a:spcAft>
              <a:buSzPts val="1200"/>
              <a:buChar char="■"/>
              <a:defRPr/>
            </a:lvl6pPr>
            <a:lvl7pPr marL="4267093" lvl="6" indent="-406390" algn="l">
              <a:lnSpc>
                <a:spcPct val="100000"/>
              </a:lnSpc>
              <a:spcBef>
                <a:spcPts val="2933"/>
              </a:spcBef>
              <a:spcAft>
                <a:spcPts val="0"/>
              </a:spcAft>
              <a:buSzPts val="1200"/>
              <a:buChar char="●"/>
              <a:defRPr/>
            </a:lvl7pPr>
            <a:lvl8pPr marL="4876678" lvl="7" indent="-406390" algn="l">
              <a:lnSpc>
                <a:spcPct val="100000"/>
              </a:lnSpc>
              <a:spcBef>
                <a:spcPts val="2933"/>
              </a:spcBef>
              <a:spcAft>
                <a:spcPts val="0"/>
              </a:spcAft>
              <a:buSzPts val="1200"/>
              <a:buChar char="○"/>
              <a:defRPr/>
            </a:lvl8pPr>
            <a:lvl9pPr marL="5486263" lvl="8" indent="-406390" algn="l">
              <a:lnSpc>
                <a:spcPct val="100000"/>
              </a:lnSpc>
              <a:spcBef>
                <a:spcPts val="2933"/>
              </a:spcBef>
              <a:spcAft>
                <a:spcPts val="0"/>
              </a:spcAft>
              <a:buSzPts val="1200"/>
              <a:buChar char="■"/>
              <a:defRPr/>
            </a:lvl9pPr>
          </a:lstStyle>
          <a:p>
            <a:endParaRPr/>
          </a:p>
        </p:txBody>
      </p:sp>
      <p:sp>
        <p:nvSpPr>
          <p:cNvPr id="16" name="Google Shape;16;p12"/>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it-IT"/>
              <a:pPr/>
              <a:t>‹N›</a:t>
            </a:fld>
            <a:endParaRPr lang="it-IT" sz="1333"/>
          </a:p>
        </p:txBody>
      </p:sp>
    </p:spTree>
    <p:extLst>
      <p:ext uri="{BB962C8B-B14F-4D97-AF65-F5344CB8AC3E}">
        <p14:creationId xmlns:p14="http://schemas.microsoft.com/office/powerpoint/2010/main" val="3842933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apositiva titolo 3">
  <p:cSld name="Diapositiva titolo 3">
    <p:spTree>
      <p:nvGrpSpPr>
        <p:cNvPr id="1" name="Shape 113"/>
        <p:cNvGrpSpPr/>
        <p:nvPr/>
      </p:nvGrpSpPr>
      <p:grpSpPr>
        <a:xfrm>
          <a:off x="0" y="0"/>
          <a:ext cx="0" cy="0"/>
          <a:chOff x="0" y="0"/>
          <a:chExt cx="0" cy="0"/>
        </a:xfrm>
      </p:grpSpPr>
      <p:sp>
        <p:nvSpPr>
          <p:cNvPr id="114" name="Google Shape;114;p3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359"/>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2133"/>
              </a:spcBef>
              <a:spcAft>
                <a:spcPts val="0"/>
              </a:spcAft>
              <a:buClr>
                <a:schemeClr val="dk1"/>
              </a:buClr>
              <a:buSzPts val="1500"/>
              <a:buNone/>
              <a:defRPr sz="2000"/>
            </a:lvl2pPr>
            <a:lvl3pPr lvl="2" algn="ctr">
              <a:lnSpc>
                <a:spcPct val="90000"/>
              </a:lnSpc>
              <a:spcBef>
                <a:spcPts val="2133"/>
              </a:spcBef>
              <a:spcAft>
                <a:spcPts val="0"/>
              </a:spcAft>
              <a:buClr>
                <a:schemeClr val="dk1"/>
              </a:buClr>
              <a:buSzPts val="1400"/>
              <a:buNone/>
              <a:defRPr sz="1867"/>
            </a:lvl3pPr>
            <a:lvl4pPr lvl="3" algn="ctr">
              <a:lnSpc>
                <a:spcPct val="90000"/>
              </a:lnSpc>
              <a:spcBef>
                <a:spcPts val="2133"/>
              </a:spcBef>
              <a:spcAft>
                <a:spcPts val="0"/>
              </a:spcAft>
              <a:buClr>
                <a:schemeClr val="dk1"/>
              </a:buClr>
              <a:buSzPts val="1200"/>
              <a:buNone/>
              <a:defRPr sz="1600"/>
            </a:lvl4pPr>
            <a:lvl5pPr lvl="4" algn="ctr">
              <a:lnSpc>
                <a:spcPct val="90000"/>
              </a:lnSpc>
              <a:spcBef>
                <a:spcPts val="2133"/>
              </a:spcBef>
              <a:spcAft>
                <a:spcPts val="0"/>
              </a:spcAft>
              <a:buClr>
                <a:schemeClr val="dk1"/>
              </a:buClr>
              <a:buSzPts val="1200"/>
              <a:buNone/>
              <a:defRPr sz="1600"/>
            </a:lvl5pPr>
            <a:lvl6pPr lvl="5" algn="ctr">
              <a:lnSpc>
                <a:spcPct val="90000"/>
              </a:lnSpc>
              <a:spcBef>
                <a:spcPts val="2133"/>
              </a:spcBef>
              <a:spcAft>
                <a:spcPts val="0"/>
              </a:spcAft>
              <a:buClr>
                <a:schemeClr val="dk1"/>
              </a:buClr>
              <a:buSzPts val="1200"/>
              <a:buNone/>
              <a:defRPr sz="1600"/>
            </a:lvl6pPr>
            <a:lvl7pPr lvl="6" algn="ctr">
              <a:lnSpc>
                <a:spcPct val="90000"/>
              </a:lnSpc>
              <a:spcBef>
                <a:spcPts val="2133"/>
              </a:spcBef>
              <a:spcAft>
                <a:spcPts val="0"/>
              </a:spcAft>
              <a:buClr>
                <a:schemeClr val="dk1"/>
              </a:buClr>
              <a:buSzPts val="1200"/>
              <a:buNone/>
              <a:defRPr sz="1600"/>
            </a:lvl7pPr>
            <a:lvl8pPr lvl="7" algn="ctr">
              <a:lnSpc>
                <a:spcPct val="90000"/>
              </a:lnSpc>
              <a:spcBef>
                <a:spcPts val="2133"/>
              </a:spcBef>
              <a:spcAft>
                <a:spcPts val="0"/>
              </a:spcAft>
              <a:buClr>
                <a:schemeClr val="dk1"/>
              </a:buClr>
              <a:buSzPts val="1200"/>
              <a:buNone/>
              <a:defRPr sz="1600"/>
            </a:lvl8pPr>
            <a:lvl9pPr lvl="8" algn="ctr">
              <a:lnSpc>
                <a:spcPct val="90000"/>
              </a:lnSpc>
              <a:spcBef>
                <a:spcPts val="2133"/>
              </a:spcBef>
              <a:spcAft>
                <a:spcPts val="2133"/>
              </a:spcAft>
              <a:buClr>
                <a:schemeClr val="dk1"/>
              </a:buClr>
              <a:buSzPts val="1200"/>
              <a:buNone/>
              <a:defRPr sz="1600"/>
            </a:lvl9pPr>
          </a:lstStyle>
          <a:p>
            <a:endParaRPr/>
          </a:p>
        </p:txBody>
      </p:sp>
      <p:sp>
        <p:nvSpPr>
          <p:cNvPr id="116" name="Google Shape;116;p35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7" name="Google Shape;117;p35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8" name="Google Shape;118;p35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extLst>
      <p:ext uri="{BB962C8B-B14F-4D97-AF65-F5344CB8AC3E}">
        <p14:creationId xmlns:p14="http://schemas.microsoft.com/office/powerpoint/2010/main" val="1746745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extLst>
      <p:ext uri="{BB962C8B-B14F-4D97-AF65-F5344CB8AC3E}">
        <p14:creationId xmlns:p14="http://schemas.microsoft.com/office/powerpoint/2010/main" val="771335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19"/>
        <p:cNvGrpSpPr/>
        <p:nvPr/>
      </p:nvGrpSpPr>
      <p:grpSpPr>
        <a:xfrm>
          <a:off x="0" y="0"/>
          <a:ext cx="0" cy="0"/>
          <a:chOff x="0" y="0"/>
          <a:chExt cx="0" cy="0"/>
        </a:xfrm>
      </p:grpSpPr>
      <p:sp>
        <p:nvSpPr>
          <p:cNvPr id="120" name="Google Shape;120;p360"/>
          <p:cNvSpPr txBox="1">
            <a:spLocks noGrp="1"/>
          </p:cNvSpPr>
          <p:nvPr>
            <p:ph type="title"/>
          </p:nvPr>
        </p:nvSpPr>
        <p:spPr>
          <a:xfrm>
            <a:off x="415600" y="285598"/>
            <a:ext cx="9663120" cy="39339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21" name="Google Shape;121;p360"/>
          <p:cNvSpPr txBox="1">
            <a:spLocks noGrp="1"/>
          </p:cNvSpPr>
          <p:nvPr>
            <p:ph type="body" idx="1"/>
          </p:nvPr>
        </p:nvSpPr>
        <p:spPr>
          <a:xfrm>
            <a:off x="415600" y="972233"/>
            <a:ext cx="11360800" cy="4845471"/>
          </a:xfrm>
          <a:prstGeom prst="rect">
            <a:avLst/>
          </a:prstGeom>
          <a:noFill/>
          <a:ln>
            <a:noFill/>
          </a:ln>
        </p:spPr>
        <p:txBody>
          <a:bodyPr spcFirstLastPara="1" wrap="square" lIns="91425" tIns="91425" rIns="91425" bIns="91425" anchor="t" anchorCtr="0">
            <a:normAutofit/>
          </a:bodyPr>
          <a:lstStyle>
            <a:lvl1pPr marL="457200" marR="0" lvl="0" indent="-228600" algn="l">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84268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olo e sottotitolo 2">
  <p:cSld name="Titolo e sottotitolo 2">
    <p:spTree>
      <p:nvGrpSpPr>
        <p:cNvPr id="1" name="Shape 130"/>
        <p:cNvGrpSpPr/>
        <p:nvPr/>
      </p:nvGrpSpPr>
      <p:grpSpPr>
        <a:xfrm>
          <a:off x="0" y="0"/>
          <a:ext cx="0" cy="0"/>
          <a:chOff x="0" y="0"/>
          <a:chExt cx="0" cy="0"/>
        </a:xfrm>
      </p:grpSpPr>
      <p:sp>
        <p:nvSpPr>
          <p:cNvPr id="131" name="Google Shape;131;p373"/>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32" name="Google Shape;132;p373"/>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457200" lvl="0"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914400" lvl="1"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371600" lvl="2"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1828800" lvl="3"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2286000" lvl="4"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2743200" lvl="5" indent="-304800" algn="l">
              <a:lnSpc>
                <a:spcPct val="100000"/>
              </a:lnSpc>
              <a:spcBef>
                <a:spcPts val="2933"/>
              </a:spcBef>
              <a:spcAft>
                <a:spcPts val="0"/>
              </a:spcAft>
              <a:buClr>
                <a:schemeClr val="dk1"/>
              </a:buClr>
              <a:buSzPts val="1200"/>
              <a:buChar char="■"/>
              <a:defRPr/>
            </a:lvl6pPr>
            <a:lvl7pPr marL="3200400" lvl="6" indent="-304800" algn="l">
              <a:lnSpc>
                <a:spcPct val="100000"/>
              </a:lnSpc>
              <a:spcBef>
                <a:spcPts val="2933"/>
              </a:spcBef>
              <a:spcAft>
                <a:spcPts val="0"/>
              </a:spcAft>
              <a:buClr>
                <a:schemeClr val="dk1"/>
              </a:buClr>
              <a:buSzPts val="1200"/>
              <a:buChar char="●"/>
              <a:defRPr/>
            </a:lvl7pPr>
            <a:lvl8pPr marL="3657600" lvl="7" indent="-304800" algn="l">
              <a:lnSpc>
                <a:spcPct val="100000"/>
              </a:lnSpc>
              <a:spcBef>
                <a:spcPts val="2933"/>
              </a:spcBef>
              <a:spcAft>
                <a:spcPts val="0"/>
              </a:spcAft>
              <a:buClr>
                <a:schemeClr val="dk1"/>
              </a:buClr>
              <a:buSzPts val="1200"/>
              <a:buChar char="○"/>
              <a:defRPr/>
            </a:lvl8pPr>
            <a:lvl9pPr marL="4114800" lvl="8" indent="-304800" algn="l">
              <a:lnSpc>
                <a:spcPct val="100000"/>
              </a:lnSpc>
              <a:spcBef>
                <a:spcPts val="2933"/>
              </a:spcBef>
              <a:spcAft>
                <a:spcPts val="0"/>
              </a:spcAft>
              <a:buClr>
                <a:schemeClr val="dk1"/>
              </a:buClr>
              <a:buSzPts val="1200"/>
              <a:buChar char="■"/>
              <a:defRPr/>
            </a:lvl9pPr>
          </a:lstStyle>
          <a:p>
            <a:endParaRPr/>
          </a:p>
        </p:txBody>
      </p:sp>
      <p:sp>
        <p:nvSpPr>
          <p:cNvPr id="133" name="Google Shape;133;p373"/>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it" sz="1200" b="0" i="0" u="none" strike="noStrike" kern="1200" cap="none" spc="0" normalizeH="0" baseline="0" noProof="0">
                <a:ln>
                  <a:noFill/>
                </a:ln>
                <a:solidFill>
                  <a:srgbClr val="44546A"/>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038635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34"/>
        <p:cNvGrpSpPr/>
        <p:nvPr/>
      </p:nvGrpSpPr>
      <p:grpSpPr>
        <a:xfrm>
          <a:off x="0" y="0"/>
          <a:ext cx="0" cy="0"/>
          <a:chOff x="0" y="0"/>
          <a:chExt cx="0" cy="0"/>
        </a:xfrm>
      </p:grpSpPr>
      <p:sp>
        <p:nvSpPr>
          <p:cNvPr id="135" name="Google Shape;135;p374"/>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36" name="Google Shape;136;p374"/>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37" name="Google Shape;137;p374"/>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360910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62"/>
        <p:cNvGrpSpPr/>
        <p:nvPr/>
      </p:nvGrpSpPr>
      <p:grpSpPr>
        <a:xfrm>
          <a:off x="0" y="0"/>
          <a:ext cx="0" cy="0"/>
          <a:chOff x="0" y="0"/>
          <a:chExt cx="0" cy="0"/>
        </a:xfrm>
      </p:grpSpPr>
      <p:sp>
        <p:nvSpPr>
          <p:cNvPr id="163" name="Google Shape;163;p3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FFFFF"/>
        </a:solidFill>
        <a:effectLst/>
      </p:bgPr>
    </p:bg>
    <p:spTree>
      <p:nvGrpSpPr>
        <p:cNvPr id="1" name="Shape 138"/>
        <p:cNvGrpSpPr/>
        <p:nvPr/>
      </p:nvGrpSpPr>
      <p:grpSpPr>
        <a:xfrm>
          <a:off x="0" y="0"/>
          <a:ext cx="0" cy="0"/>
          <a:chOff x="0" y="0"/>
          <a:chExt cx="0" cy="0"/>
        </a:xfrm>
      </p:grpSpPr>
      <p:sp>
        <p:nvSpPr>
          <p:cNvPr id="139" name="Google Shape;139;p375"/>
          <p:cNvSpPr txBox="1">
            <a:spLocks noGrp="1"/>
          </p:cNvSpPr>
          <p:nvPr>
            <p:ph type="sldNum" idx="12"/>
          </p:nvPr>
        </p:nvSpPr>
        <p:spPr>
          <a:xfrm>
            <a:off x="10241856" y="303212"/>
            <a:ext cx="272800" cy="306400"/>
          </a:xfrm>
          <a:prstGeom prst="rect">
            <a:avLst/>
          </a:prstGeom>
          <a:noFill/>
          <a:ln>
            <a:noFill/>
          </a:ln>
        </p:spPr>
        <p:txBody>
          <a:bodyPr spcFirstLastPara="1" wrap="square" lIns="27775" tIns="27775" rIns="27775" bIns="27775" anchor="t" anchorCtr="0">
            <a:noAutofit/>
          </a:bodyPr>
          <a:lstStyle>
            <a:lvl1pPr marL="0" marR="0" lvl="0"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0" marR="0" lvl="1"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2pPr>
            <a:lvl3pPr marL="0" marR="0" lvl="2"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3pPr>
            <a:lvl4pPr marL="0" marR="0" lvl="3"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4pPr>
            <a:lvl5pPr marL="0" marR="0" lvl="4"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5pPr>
            <a:lvl6pPr marL="0" marR="0" lvl="5"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6pPr>
            <a:lvl7pPr marL="0" marR="0" lvl="6"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7pPr>
            <a:lvl8pPr marL="0" marR="0" lvl="7"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8pPr>
            <a:lvl9pPr marL="0" marR="0" lvl="8"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FFFFFF"/>
              </a:buClr>
              <a:buSzPts val="1200"/>
              <a:buFont typeface="Arial"/>
              <a:buNone/>
              <a:tabLst/>
              <a:defRPr/>
            </a:pPr>
            <a:fld id="{00000000-1234-1234-1234-123412341234}" type="slidenum">
              <a:rPr kumimoji="0" lang="it" sz="16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80000"/>
                </a:lnSpc>
                <a:spcBef>
                  <a:spcPts val="0"/>
                </a:spcBef>
                <a:spcAft>
                  <a:spcPts val="0"/>
                </a:spcAft>
                <a:buClr>
                  <a:srgbClr val="FFFFFF"/>
                </a:buClr>
                <a:buSzPts val="12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631232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1"/>
        <p:cNvGrpSpPr/>
        <p:nvPr/>
      </p:nvGrpSpPr>
      <p:grpSpPr>
        <a:xfrm>
          <a:off x="0" y="0"/>
          <a:ext cx="0" cy="0"/>
          <a:chOff x="0" y="0"/>
          <a:chExt cx="0" cy="0"/>
        </a:xfrm>
      </p:grpSpPr>
      <p:sp>
        <p:nvSpPr>
          <p:cNvPr id="102" name="Google Shape;102;p356"/>
          <p:cNvSpPr txBox="1">
            <a:spLocks noGrp="1"/>
          </p:cNvSpPr>
          <p:nvPr>
            <p:ph type="sldNum" idx="12"/>
          </p:nvPr>
        </p:nvSpPr>
        <p:spPr>
          <a:xfrm>
            <a:off x="11296611" y="6217623"/>
            <a:ext cx="731600" cy="524800"/>
          </a:xfrm>
          <a:prstGeom prst="rect">
            <a:avLst/>
          </a:prstGeom>
          <a:noFill/>
          <a:ln>
            <a:noFill/>
          </a:ln>
        </p:spPr>
        <p:txBody>
          <a:bodyPr spcFirstLastPara="1" wrap="square" lIns="82925" tIns="82925" rIns="82925" bIns="82925" anchor="ctr" anchorCtr="0">
            <a:noAutofit/>
          </a:bodyPr>
          <a:lstStyle>
            <a:lvl1pPr marL="0" marR="0" lvl="0"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1pPr>
            <a:lvl2pPr marL="0" marR="0" lvl="1"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2pPr>
            <a:lvl3pPr marL="0" marR="0" lvl="2"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3pPr>
            <a:lvl4pPr marL="0" marR="0" lvl="3"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4pPr>
            <a:lvl5pPr marL="0" marR="0" lvl="4"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5pPr>
            <a:lvl6pPr marL="0" marR="0" lvl="5"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6pPr>
            <a:lvl7pPr marL="0" marR="0" lvl="6"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7pPr>
            <a:lvl8pPr marL="0" marR="0" lvl="7"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8pPr>
            <a:lvl9pPr marL="0" marR="0" lvl="8"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9pPr>
          </a:lstStyle>
          <a:p>
            <a:pPr marL="0" marR="0" lvl="0" indent="0" algn="l" defTabSz="914400" rtl="0" eaLnBrk="1" fontAlgn="auto" latinLnBrk="0" hangingPunct="1">
              <a:lnSpc>
                <a:spcPct val="100000"/>
              </a:lnSpc>
              <a:spcBef>
                <a:spcPts val="0"/>
              </a:spcBef>
              <a:spcAft>
                <a:spcPts val="0"/>
              </a:spcAft>
              <a:buClr>
                <a:srgbClr val="595959"/>
              </a:buClr>
              <a:buSzPts val="900"/>
              <a:buFont typeface="Avenir"/>
              <a:buNone/>
              <a:tabLst/>
              <a:defRPr/>
            </a:pPr>
            <a:fld id="{00000000-1234-1234-1234-123412341234}" type="slidenum">
              <a:rPr kumimoji="0" lang="it" sz="1200" b="0" i="0" u="none" strike="noStrike" kern="1200" cap="none" spc="0" normalizeH="0" baseline="0" noProof="0">
                <a:ln>
                  <a:noFill/>
                </a:ln>
                <a:solidFill>
                  <a:srgbClr val="595959"/>
                </a:solidFill>
                <a:effectLst/>
                <a:uLnTx/>
                <a:uFillTx/>
                <a:latin typeface="Avenir"/>
                <a:sym typeface="Avenir"/>
              </a:rPr>
              <a:pPr marL="0" marR="0" lvl="0" indent="0" algn="l" defTabSz="914400" rtl="0" eaLnBrk="1" fontAlgn="auto" latinLnBrk="0" hangingPunct="1">
                <a:lnSpc>
                  <a:spcPct val="100000"/>
                </a:lnSpc>
                <a:spcBef>
                  <a:spcPts val="0"/>
                </a:spcBef>
                <a:spcAft>
                  <a:spcPts val="0"/>
                </a:spcAft>
                <a:buClr>
                  <a:srgbClr val="595959"/>
                </a:buClr>
                <a:buSzPts val="900"/>
                <a:buFont typeface="Avenir"/>
                <a:buNone/>
                <a:tabLst/>
                <a:defRPr/>
              </a:pPr>
              <a:t>‹N›</a:t>
            </a:fld>
            <a:endParaRPr kumimoji="0" sz="1200" b="0" i="0" u="none" strike="noStrike" kern="1200" cap="none" spc="0" normalizeH="0" baseline="0" noProof="0">
              <a:ln>
                <a:noFill/>
              </a:ln>
              <a:solidFill>
                <a:srgbClr val="595959"/>
              </a:solidFill>
              <a:effectLst/>
              <a:uLnTx/>
              <a:uFillTx/>
              <a:latin typeface="Avenir"/>
              <a:sym typeface="Avenir"/>
            </a:endParaRPr>
          </a:p>
        </p:txBody>
      </p:sp>
    </p:spTree>
    <p:extLst>
      <p:ext uri="{BB962C8B-B14F-4D97-AF65-F5344CB8AC3E}">
        <p14:creationId xmlns:p14="http://schemas.microsoft.com/office/powerpoint/2010/main" val="934333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140"/>
        <p:cNvGrpSpPr/>
        <p:nvPr/>
      </p:nvGrpSpPr>
      <p:grpSpPr>
        <a:xfrm>
          <a:off x="0" y="0"/>
          <a:ext cx="0" cy="0"/>
          <a:chOff x="0" y="0"/>
          <a:chExt cx="0" cy="0"/>
        </a:xfrm>
      </p:grpSpPr>
      <p:sp>
        <p:nvSpPr>
          <p:cNvPr id="141" name="Google Shape;141;p376"/>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42" name="Google Shape;142;p376"/>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43" name="Google Shape;143;p376"/>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519411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4"/>
        <p:cNvGrpSpPr/>
        <p:nvPr/>
      </p:nvGrpSpPr>
      <p:grpSpPr>
        <a:xfrm>
          <a:off x="0" y="0"/>
          <a:ext cx="0" cy="0"/>
          <a:chOff x="0" y="0"/>
          <a:chExt cx="0" cy="0"/>
        </a:xfrm>
      </p:grpSpPr>
      <p:sp>
        <p:nvSpPr>
          <p:cNvPr id="145" name="Google Shape;145;p377"/>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Autofit/>
          </a:bodyPr>
          <a:lstStyle>
            <a:lvl1pPr lvl="0" algn="ctr">
              <a:lnSpc>
                <a:spcPct val="100000"/>
              </a:lnSpc>
              <a:spcBef>
                <a:spcPts val="0"/>
              </a:spcBef>
              <a:spcAft>
                <a:spcPts val="0"/>
              </a:spcAft>
              <a:buClr>
                <a:srgbClr val="000000"/>
              </a:buClr>
              <a:buSzPts val="5200"/>
              <a:buFont typeface="Arial"/>
              <a:buNone/>
              <a:defRPr sz="6933"/>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6" name="Google Shape;146;p377"/>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Autofit/>
          </a:bodyPr>
          <a:lstStyle>
            <a:lvl1pPr marL="457200" lvl="0" indent="-228600" algn="ctr">
              <a:lnSpc>
                <a:spcPct val="100000"/>
              </a:lnSpc>
              <a:spcBef>
                <a:spcPts val="0"/>
              </a:spcBef>
              <a:spcAft>
                <a:spcPts val="0"/>
              </a:spcAft>
              <a:buClr>
                <a:srgbClr val="585858"/>
              </a:buClr>
              <a:buSzPts val="2800"/>
              <a:buFont typeface="Arial"/>
              <a:buNone/>
              <a:defRPr sz="3733"/>
            </a:lvl1pPr>
            <a:lvl2pPr marL="914400" lvl="1" indent="-228600" algn="ctr">
              <a:lnSpc>
                <a:spcPct val="100000"/>
              </a:lnSpc>
              <a:spcBef>
                <a:spcPts val="0"/>
              </a:spcBef>
              <a:spcAft>
                <a:spcPts val="0"/>
              </a:spcAft>
              <a:buClr>
                <a:srgbClr val="585858"/>
              </a:buClr>
              <a:buSzPts val="2800"/>
              <a:buFont typeface="Arial"/>
              <a:buNone/>
              <a:defRPr sz="3733"/>
            </a:lvl2pPr>
            <a:lvl3pPr marL="1371600" lvl="2" indent="-228600" algn="ctr">
              <a:lnSpc>
                <a:spcPct val="100000"/>
              </a:lnSpc>
              <a:spcBef>
                <a:spcPts val="0"/>
              </a:spcBef>
              <a:spcAft>
                <a:spcPts val="0"/>
              </a:spcAft>
              <a:buClr>
                <a:srgbClr val="585858"/>
              </a:buClr>
              <a:buSzPts val="2800"/>
              <a:buFont typeface="Arial"/>
              <a:buNone/>
              <a:defRPr sz="3733"/>
            </a:lvl3pPr>
            <a:lvl4pPr marL="1828800" lvl="3" indent="-228600" algn="ctr">
              <a:lnSpc>
                <a:spcPct val="100000"/>
              </a:lnSpc>
              <a:spcBef>
                <a:spcPts val="0"/>
              </a:spcBef>
              <a:spcAft>
                <a:spcPts val="0"/>
              </a:spcAft>
              <a:buClr>
                <a:srgbClr val="585858"/>
              </a:buClr>
              <a:buSzPts val="2800"/>
              <a:buFont typeface="Arial"/>
              <a:buNone/>
              <a:defRPr sz="3733"/>
            </a:lvl4pPr>
            <a:lvl5pPr marL="2286000" lvl="4" indent="-228600" algn="ctr">
              <a:lnSpc>
                <a:spcPct val="100000"/>
              </a:lnSpc>
              <a:spcBef>
                <a:spcPts val="0"/>
              </a:spcBef>
              <a:spcAft>
                <a:spcPts val="0"/>
              </a:spcAft>
              <a:buClr>
                <a:srgbClr val="585858"/>
              </a:buClr>
              <a:buSzPts val="2800"/>
              <a:buFont typeface="Arial"/>
              <a:buNone/>
              <a:defRPr sz="3733"/>
            </a:lvl5pPr>
            <a:lvl6pPr marL="2743200" lvl="5" indent="-342900" algn="l">
              <a:lnSpc>
                <a:spcPct val="115000"/>
              </a:lnSpc>
              <a:spcBef>
                <a:spcPts val="0"/>
              </a:spcBef>
              <a:spcAft>
                <a:spcPts val="0"/>
              </a:spcAft>
              <a:buClr>
                <a:schemeClr val="dk1"/>
              </a:buClr>
              <a:buSzPts val="1800"/>
              <a:buChar char="■"/>
              <a:defRPr/>
            </a:lvl6pPr>
            <a:lvl7pPr marL="3200400" lvl="6" indent="-342900" algn="l">
              <a:lnSpc>
                <a:spcPct val="115000"/>
              </a:lnSpc>
              <a:spcBef>
                <a:spcPts val="0"/>
              </a:spcBef>
              <a:spcAft>
                <a:spcPts val="0"/>
              </a:spcAft>
              <a:buClr>
                <a:schemeClr val="dk1"/>
              </a:buClr>
              <a:buSzPts val="1800"/>
              <a:buChar char="●"/>
              <a:defRPr/>
            </a:lvl7pPr>
            <a:lvl8pPr marL="3657600" lvl="7" indent="-342900" algn="l">
              <a:lnSpc>
                <a:spcPct val="115000"/>
              </a:lnSpc>
              <a:spcBef>
                <a:spcPts val="0"/>
              </a:spcBef>
              <a:spcAft>
                <a:spcPts val="0"/>
              </a:spcAft>
              <a:buClr>
                <a:schemeClr val="dk1"/>
              </a:buClr>
              <a:buSzPts val="1800"/>
              <a:buChar char="○"/>
              <a:defRPr/>
            </a:lvl8pPr>
            <a:lvl9pPr marL="4114800" lvl="8" indent="-342900" algn="l">
              <a:lnSpc>
                <a:spcPct val="115000"/>
              </a:lnSpc>
              <a:spcBef>
                <a:spcPts val="0"/>
              </a:spcBef>
              <a:spcAft>
                <a:spcPts val="0"/>
              </a:spcAft>
              <a:buClr>
                <a:schemeClr val="dk1"/>
              </a:buClr>
              <a:buSzPts val="1800"/>
              <a:buChar char="■"/>
              <a:defRPr/>
            </a:lvl9pPr>
          </a:lstStyle>
          <a:p>
            <a:endParaRPr/>
          </a:p>
        </p:txBody>
      </p:sp>
      <p:sp>
        <p:nvSpPr>
          <p:cNvPr id="147" name="Google Shape;147;p377"/>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3507133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48"/>
        <p:cNvGrpSpPr/>
        <p:nvPr/>
      </p:nvGrpSpPr>
      <p:grpSpPr>
        <a:xfrm>
          <a:off x="0" y="0"/>
          <a:ext cx="0" cy="0"/>
          <a:chOff x="0" y="0"/>
          <a:chExt cx="0" cy="0"/>
        </a:xfrm>
      </p:grpSpPr>
      <p:sp>
        <p:nvSpPr>
          <p:cNvPr id="149" name="Google Shape;149;p378"/>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50" name="Google Shape;150;p378"/>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51" name="Google Shape;151;p378"/>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2773720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966402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870031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53539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676552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7598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69"/>
        <p:cNvGrpSpPr/>
        <p:nvPr/>
      </p:nvGrpSpPr>
      <p:grpSpPr>
        <a:xfrm>
          <a:off x="0" y="0"/>
          <a:ext cx="0" cy="0"/>
          <a:chOff x="0" y="0"/>
          <a:chExt cx="0" cy="0"/>
        </a:xfrm>
      </p:grpSpPr>
      <p:sp>
        <p:nvSpPr>
          <p:cNvPr id="170" name="Google Shape;170;p3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3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3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887361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53991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120471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069269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91480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813201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828475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60257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198693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47992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78"/>
        <p:cNvGrpSpPr/>
        <p:nvPr/>
      </p:nvGrpSpPr>
      <p:grpSpPr>
        <a:xfrm>
          <a:off x="0" y="0"/>
          <a:ext cx="0" cy="0"/>
          <a:chOff x="0" y="0"/>
          <a:chExt cx="0" cy="0"/>
        </a:xfrm>
      </p:grpSpPr>
      <p:sp>
        <p:nvSpPr>
          <p:cNvPr id="179" name="Google Shape;179;p3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2664504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146116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292531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493514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198877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355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552546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5451431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183523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83"/>
        <p:cNvGrpSpPr/>
        <p:nvPr/>
      </p:nvGrpSpPr>
      <p:grpSpPr>
        <a:xfrm>
          <a:off x="0" y="0"/>
          <a:ext cx="0" cy="0"/>
          <a:chOff x="0" y="0"/>
          <a:chExt cx="0" cy="0"/>
        </a:xfrm>
      </p:grpSpPr>
      <p:sp>
        <p:nvSpPr>
          <p:cNvPr id="184" name="Google Shape;184;p3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3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3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3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3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3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6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40" name="Google Shape;240;p36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41" name="Google Shape;241;p3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80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368"/>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0" name="Google Shape;330;p368"/>
          <p:cNvSpPr txBox="1">
            <a:spLocks noGrp="1"/>
          </p:cNvSpPr>
          <p:nvPr>
            <p:ph type="body" idx="1"/>
          </p:nvPr>
        </p:nvSpPr>
        <p:spPr>
          <a:xfrm>
            <a:off x="997299" y="1870964"/>
            <a:ext cx="10197600" cy="3005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5A677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31" name="Google Shape;331;p368"/>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32" name="Google Shape;332;p368"/>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33" name="Google Shape;333;p368"/>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sz="1867">
              <a:solidFill>
                <a:srgbClr val="000000"/>
              </a:solidFill>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E6AA10-EFF0-E80A-1DA7-21A60DE9B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E63807-13BB-7C7F-0A01-22CA3639E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A9D369-93DC-8F66-F7AA-2ECD4BEFC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C4F7858A-2622-06B3-3B68-8C66FF7C2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2E22E4-5B1D-9BC3-57EF-305345692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00479-544E-3545-9B6C-3E64F02C216C}" type="slidenum">
              <a:t>‹N›</a:t>
            </a:fld>
            <a:endParaRPr lang="it-IT"/>
          </a:p>
        </p:txBody>
      </p:sp>
    </p:spTree>
    <p:extLst>
      <p:ext uri="{BB962C8B-B14F-4D97-AF65-F5344CB8AC3E}">
        <p14:creationId xmlns:p14="http://schemas.microsoft.com/office/powerpoint/2010/main" val="361386481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25077275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368060537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luca.attias@corteconti.it" TargetMode="External"/><Relationship Id="rId1" Type="http://schemas.openxmlformats.org/officeDocument/2006/relationships/slideLayout" Target="../slideLayouts/slideLayout66.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s://www.pagopa.gov.it/" TargetMode="External"/><Relationship Id="rId2" Type="http://schemas.openxmlformats.org/officeDocument/2006/relationships/notesSlide" Target="../notesSlides/notesSlide99.xml"/><Relationship Id="rId1" Type="http://schemas.openxmlformats.org/officeDocument/2006/relationships/slideLayout" Target="../slideLayouts/slideLayout39.xml"/><Relationship Id="rId6" Type="http://schemas.openxmlformats.org/officeDocument/2006/relationships/image" Target="../media/image152.png"/><Relationship Id="rId5" Type="http://schemas.openxmlformats.org/officeDocument/2006/relationships/image" Target="../media/image148.jpg"/><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00.xml"/><Relationship Id="rId1" Type="http://schemas.openxmlformats.org/officeDocument/2006/relationships/slideLayout" Target="../slideLayouts/slideLayout39.xml"/><Relationship Id="rId5" Type="http://schemas.openxmlformats.org/officeDocument/2006/relationships/image" Target="../media/image155.jpg"/><Relationship Id="rId4" Type="http://schemas.openxmlformats.org/officeDocument/2006/relationships/image" Target="../media/image1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hyperlink" Target="https://innovazione.gov.it/it/progetti/cie/" TargetMode="External"/><Relationship Id="rId2" Type="http://schemas.openxmlformats.org/officeDocument/2006/relationships/notesSlide" Target="../notesSlides/notesSlide101.xml"/><Relationship Id="rId1" Type="http://schemas.openxmlformats.org/officeDocument/2006/relationships/slideLayout" Target="../slideLayouts/slideLayout38.xml"/><Relationship Id="rId6" Type="http://schemas.openxmlformats.org/officeDocument/2006/relationships/hyperlink" Target="https://innovazione.gov.it/it/progetti/spid/" TargetMode="External"/><Relationship Id="rId5" Type="http://schemas.openxmlformats.org/officeDocument/2006/relationships/hyperlink" Target="https://www.pagopa.gov.it/" TargetMode="External"/><Relationship Id="rId4" Type="http://schemas.openxmlformats.org/officeDocument/2006/relationships/image" Target="../media/image157.jpg"/></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3.xml"/><Relationship Id="rId1" Type="http://schemas.openxmlformats.org/officeDocument/2006/relationships/slideLayout" Target="../slideLayouts/slideLayout38.xml"/><Relationship Id="rId4" Type="http://schemas.openxmlformats.org/officeDocument/2006/relationships/hyperlink" Target="https://medium.com/team-per-la-trasformazione-digitale/progetto-io-guida-per-gli-enti-pubblici-integrazione-servizi-pubblica-amministrazione-smartphone-cittadini-f290306a611a"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2.xml"/><Relationship Id="rId1" Type="http://schemas.openxmlformats.org/officeDocument/2006/relationships/slideLayout" Target="../slideLayouts/slideLayout5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6.xml"/><Relationship Id="rId1" Type="http://schemas.openxmlformats.org/officeDocument/2006/relationships/slideLayout" Target="../slideLayouts/slideLayout56.xml"/><Relationship Id="rId4" Type="http://schemas.openxmlformats.org/officeDocument/2006/relationships/image" Target="../media/image168.png"/></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7.xml"/><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8.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9.xml"/><Relationship Id="rId1" Type="http://schemas.openxmlformats.org/officeDocument/2006/relationships/slideLayout" Target="../slideLayouts/slideLayout60.xml"/><Relationship Id="rId6" Type="http://schemas.openxmlformats.org/officeDocument/2006/relationships/image" Target="../media/image170.png"/><Relationship Id="rId5" Type="http://schemas.openxmlformats.org/officeDocument/2006/relationships/image" Target="../media/image173.png"/><Relationship Id="rId4" Type="http://schemas.openxmlformats.org/officeDocument/2006/relationships/image" Target="../media/image172.png"/></Relationships>
</file>

<file path=ppt/slides/_rels/slide12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0.xml"/><Relationship Id="rId1" Type="http://schemas.openxmlformats.org/officeDocument/2006/relationships/slideLayout" Target="../slideLayouts/slideLayout43.xml"/><Relationship Id="rId4" Type="http://schemas.openxmlformats.org/officeDocument/2006/relationships/image" Target="../media/image175.png"/></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1.xml"/><Relationship Id="rId1" Type="http://schemas.openxmlformats.org/officeDocument/2006/relationships/slideLayout" Target="../slideLayouts/slideLayout61.xml"/><Relationship Id="rId4" Type="http://schemas.openxmlformats.org/officeDocument/2006/relationships/image" Target="../media/image177.png"/></Relationships>
</file>

<file path=ppt/slides/_rels/slide12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2.xml"/><Relationship Id="rId1" Type="http://schemas.openxmlformats.org/officeDocument/2006/relationships/slideLayout" Target="../slideLayouts/slideLayout43.xml"/><Relationship Id="rId4" Type="http://schemas.openxmlformats.org/officeDocument/2006/relationships/image" Target="../media/image178.png"/></Relationships>
</file>

<file path=ppt/slides/_rels/slide1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3.xml"/><Relationship Id="rId1" Type="http://schemas.openxmlformats.org/officeDocument/2006/relationships/slideLayout" Target="../slideLayouts/slideLayout62.xml"/><Relationship Id="rId4" Type="http://schemas.openxmlformats.org/officeDocument/2006/relationships/image" Target="../media/image179.png"/></Relationships>
</file>

<file path=ppt/slides/_rels/slide1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4.xml"/><Relationship Id="rId1" Type="http://schemas.openxmlformats.org/officeDocument/2006/relationships/slideLayout" Target="../slideLayouts/slideLayout62.xml"/><Relationship Id="rId4" Type="http://schemas.openxmlformats.org/officeDocument/2006/relationships/image" Target="../media/image174.png"/></Relationships>
</file>

<file path=ppt/slides/_rels/slide1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5.xml"/><Relationship Id="rId1" Type="http://schemas.openxmlformats.org/officeDocument/2006/relationships/slideLayout" Target="../slideLayouts/slideLayout43.xml"/><Relationship Id="rId4" Type="http://schemas.openxmlformats.org/officeDocument/2006/relationships/image" Target="../media/image182.png"/></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6.xml"/><Relationship Id="rId1" Type="http://schemas.openxmlformats.org/officeDocument/2006/relationships/slideLayout" Target="../slideLayouts/slideLayout62.xml"/><Relationship Id="rId4" Type="http://schemas.openxmlformats.org/officeDocument/2006/relationships/image" Target="../media/image184.png"/></Relationships>
</file>

<file path=ppt/slides/_rels/slide1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7.xml"/><Relationship Id="rId1" Type="http://schemas.openxmlformats.org/officeDocument/2006/relationships/slideLayout" Target="../slideLayouts/slideLayout62.xml"/><Relationship Id="rId4" Type="http://schemas.openxmlformats.org/officeDocument/2006/relationships/image" Target="../media/image186.png"/></Relationships>
</file>

<file path=ppt/slides/_rels/slide1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8.xml"/><Relationship Id="rId1" Type="http://schemas.openxmlformats.org/officeDocument/2006/relationships/slideLayout" Target="../slideLayouts/slideLayout43.xml"/><Relationship Id="rId4" Type="http://schemas.openxmlformats.org/officeDocument/2006/relationships/image" Target="../media/image1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9.xml"/><Relationship Id="rId1" Type="http://schemas.openxmlformats.org/officeDocument/2006/relationships/slideLayout" Target="../slideLayouts/slideLayout43.xml"/><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33.xml"/><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43.xml"/><Relationship Id="rId4" Type="http://schemas.openxmlformats.org/officeDocument/2006/relationships/image" Target="../media/image192.png"/></Relationships>
</file>

<file path=ppt/slides/_rels/slide13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5.xml"/><Relationship Id="rId1" Type="http://schemas.openxmlformats.org/officeDocument/2006/relationships/slideLayout" Target="../slideLayouts/slideLayout61.xml"/></Relationships>
</file>

<file path=ppt/slides/_rels/slide137.xml.rels><?xml version="1.0" encoding="UTF-8" standalone="yes"?>
<Relationships xmlns="http://schemas.openxmlformats.org/package/2006/relationships"><Relationship Id="rId3" Type="http://schemas.openxmlformats.org/officeDocument/2006/relationships/hyperlink" Target="https://github.com/italia/publiccode.yml" TargetMode="External"/><Relationship Id="rId2" Type="http://schemas.openxmlformats.org/officeDocument/2006/relationships/notesSlide" Target="../notesSlides/notesSlide136.xml"/><Relationship Id="rId1" Type="http://schemas.openxmlformats.org/officeDocument/2006/relationships/slideLayout" Target="../slideLayouts/slideLayout43.xml"/><Relationship Id="rId5" Type="http://schemas.openxmlformats.org/officeDocument/2006/relationships/image" Target="../media/image182.png"/><Relationship Id="rId4" Type="http://schemas.openxmlformats.org/officeDocument/2006/relationships/image" Target="../media/image194.png"/></Relationships>
</file>

<file path=ppt/slides/_rels/slide13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7.xml"/><Relationship Id="rId1" Type="http://schemas.openxmlformats.org/officeDocument/2006/relationships/slideLayout" Target="../slideLayouts/slideLayout43.xml"/><Relationship Id="rId4" Type="http://schemas.openxmlformats.org/officeDocument/2006/relationships/image" Target="../media/image1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8.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9.xml"/><Relationship Id="rId1" Type="http://schemas.openxmlformats.org/officeDocument/2006/relationships/slideLayout" Target="../slideLayouts/slideLayout64.xml"/></Relationships>
</file>

<file path=ppt/slides/_rels/slide14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40.xml"/><Relationship Id="rId1" Type="http://schemas.openxmlformats.org/officeDocument/2006/relationships/slideLayout" Target="../slideLayouts/slideLayout64.xml"/></Relationships>
</file>

<file path=ppt/slides/_rels/slide1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luca.attias@corteconti.it" TargetMode="External"/><Relationship Id="rId1" Type="http://schemas.openxmlformats.org/officeDocument/2006/relationships/slideLayout" Target="../slideLayouts/slideLayout78.xml"/><Relationship Id="rId5" Type="http://schemas.openxmlformats.org/officeDocument/2006/relationships/image" Target="../media/image11.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5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5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55.xml"/><Relationship Id="rId6" Type="http://schemas.openxmlformats.org/officeDocument/2006/relationships/image" Target="../media/image86.png"/><Relationship Id="rId11" Type="http://schemas.openxmlformats.org/officeDocument/2006/relationships/image" Target="../media/image83.png"/><Relationship Id="rId5" Type="http://schemas.openxmlformats.org/officeDocument/2006/relationships/image" Target="../media/image81.png"/><Relationship Id="rId10" Type="http://schemas.openxmlformats.org/officeDocument/2006/relationships/image" Target="../media/image89.png"/><Relationship Id="rId4" Type="http://schemas.openxmlformats.org/officeDocument/2006/relationships/image" Target="../media/image80.png"/><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hyperlink" Target="https://teamdigitale.governo.it/it/projects/pagamenti-digitali.htm" TargetMode="External"/><Relationship Id="rId2" Type="http://schemas.openxmlformats.org/officeDocument/2006/relationships/notesSlide" Target="../notesSlides/notesSlide56.xml"/><Relationship Id="rId1" Type="http://schemas.openxmlformats.org/officeDocument/2006/relationships/slideLayout" Target="../slideLayouts/slideLayout4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4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teamdigitale.governo.it/it/projects/pagamenti-digitali.ht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34.xml"/><Relationship Id="rId5" Type="http://schemas.openxmlformats.org/officeDocument/2006/relationships/image" Target="../media/image10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05.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18.png"/><Relationship Id="rId7"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hyperlink" Target="https://developers.italia.it/it/CIE/" TargetMode="External"/><Relationship Id="rId2" Type="http://schemas.openxmlformats.org/officeDocument/2006/relationships/notesSlide" Target="../notesSlides/notesSlide75.xml"/><Relationship Id="rId1" Type="http://schemas.openxmlformats.org/officeDocument/2006/relationships/slideLayout" Target="../slideLayouts/slideLayout19.xml"/><Relationship Id="rId5" Type="http://schemas.openxmlformats.org/officeDocument/2006/relationships/image" Target="../media/image122.png"/><Relationship Id="rId4" Type="http://schemas.openxmlformats.org/officeDocument/2006/relationships/hyperlink" Target="https://developers.italia.it/it/SPID/"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0.xml"/><Relationship Id="rId6" Type="http://schemas.openxmlformats.org/officeDocument/2006/relationships/hyperlink" Target="https://www.cartaidentita.interno.gov.it/" TargetMode="External"/><Relationship Id="rId5" Type="http://schemas.openxmlformats.org/officeDocument/2006/relationships/hyperlink" Target="https://avanzamentodigitale.italia.it/it/progetto/spid" TargetMode="External"/><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84.xml"/><Relationship Id="rId1" Type="http://schemas.openxmlformats.org/officeDocument/2006/relationships/slideLayout" Target="../slideLayouts/slideLayout3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8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3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36.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pagopa.gov.it/it/pagopa-spa/" TargetMode="External"/><Relationship Id="rId5" Type="http://schemas.openxmlformats.org/officeDocument/2006/relationships/hyperlink" Target="https://teamdigitale.governo.it/" TargetMode="External"/><Relationship Id="rId4" Type="http://schemas.openxmlformats.org/officeDocument/2006/relationships/hyperlink" Target="https://io.italia.i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9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7.xml"/><Relationship Id="rId1" Type="http://schemas.openxmlformats.org/officeDocument/2006/relationships/slideLayout" Target="../slideLayouts/slideLayout39.xml"/><Relationship Id="rId4" Type="http://schemas.openxmlformats.org/officeDocument/2006/relationships/image" Target="../media/image149.png"/></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8.xml"/><Relationship Id="rId1" Type="http://schemas.openxmlformats.org/officeDocument/2006/relationships/slideLayout" Target="../slideLayouts/slideLayout39.xml"/><Relationship Id="rId6" Type="http://schemas.openxmlformats.org/officeDocument/2006/relationships/image" Target="../media/image152.png"/><Relationship Id="rId5" Type="http://schemas.openxmlformats.org/officeDocument/2006/relationships/image" Target="../media/image148.jp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La trasformazione digitale:</a:t>
            </a:r>
            <a:b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b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il piano triennale per l'informatica nella 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Luca Attias, 15 </a:t>
            </a:r>
            <a:r>
              <a:rPr kumimoji="0" lang="en-US" sz="9800" b="0" i="0" u="none" strike="noStrike" kern="1200" cap="none" spc="-100" normalizeH="0" baseline="0" noProof="0" dirty="0" err="1">
                <a:ln>
                  <a:noFill/>
                </a:ln>
                <a:solidFill>
                  <a:srgbClr val="D2533C"/>
                </a:solidFill>
                <a:effectLst/>
                <a:uLnTx/>
                <a:uFillTx/>
                <a:latin typeface="Arial" panose="020B0604020202020204" pitchFamily="34" charset="0"/>
                <a:ea typeface="+mj-ea"/>
                <a:cs typeface="Arial" panose="020B0604020202020204" pitchFamily="34" charset="0"/>
              </a:rPr>
              <a:t>maggio</a:t>
            </a: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 2024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prstClr val="black"/>
              </a:solidFill>
              <a:effectLst/>
              <a:uLnTx/>
              <a:uFillTx/>
              <a:latin typeface="Arial" charset="0"/>
              <a:ea typeface="+mj-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Corte dei conti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 </a:t>
            </a:r>
            <a:endParaRPr kumimoji="0" lang="it-IT" sz="88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8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6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19" name="Google Shape;1319;p66"/>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Le sfide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20" name="Google Shape;1320;p66"/>
          <p:cNvSpPr txBox="1"/>
          <p:nvPr/>
        </p:nvSpPr>
        <p:spPr>
          <a:xfrm>
            <a:off x="350138" y="1561068"/>
            <a:ext cx="5326399" cy="1203600"/>
          </a:xfrm>
          <a:prstGeom prst="rect">
            <a:avLst/>
          </a:prstGeom>
          <a:noFill/>
          <a:ln>
            <a:noFill/>
          </a:ln>
        </p:spPr>
        <p:txBody>
          <a:bodyPr spcFirstLastPara="1" wrap="square" lIns="117825" tIns="117825" rIns="117825" bIns="117825"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Con ANPR, per la prima volta, si cerca di creare un contesto chiaro e sicuro in cui permettere lo scambio di dati tra Pubbliche Amministrazioni attraverso processi definiti e replicabili. </a:t>
            </a:r>
            <a:endParaRPr kumimoji="0" sz="1600"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Un percorso coerente con il Piano triennale per l’informatica nella Pubblica Amministrazione e con le nuove disposizioni del CAD, che hanno abolito il sistema basato sugli “accordi di servizio” per la condivisione di dati tra Enti Pubblici e hanno dato mandato all’Agenzia per l’Italia digitale (Agid) di scrivere delle linee guida che regolino questo tipo di condivisione. Linee guida di cui ANPR, di fatto, sta diventando il primo e principale banco di prova. </a:t>
            </a: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1321" name="Google Shape;1321;p66"/>
          <p:cNvPicPr preferRelativeResize="0"/>
          <p:nvPr/>
        </p:nvPicPr>
        <p:blipFill rotWithShape="1">
          <a:blip r:embed="rId3">
            <a:alphaModFix/>
          </a:blip>
          <a:srcRect t="1380"/>
          <a:stretch/>
        </p:blipFill>
        <p:spPr>
          <a:xfrm>
            <a:off x="6096001" y="17800"/>
            <a:ext cx="6095999" cy="6858000"/>
          </a:xfrm>
          <a:prstGeom prst="rect">
            <a:avLst/>
          </a:prstGeom>
          <a:noFill/>
          <a:ln>
            <a:noFill/>
          </a:ln>
        </p:spPr>
      </p:pic>
      <p:sp>
        <p:nvSpPr>
          <p:cNvPr id="1322" name="Google Shape;1322;p66"/>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22"/>
        <p:cNvGrpSpPr/>
        <p:nvPr/>
      </p:nvGrpSpPr>
      <p:grpSpPr>
        <a:xfrm>
          <a:off x="0" y="0"/>
          <a:ext cx="0" cy="0"/>
          <a:chOff x="0" y="0"/>
          <a:chExt cx="0" cy="0"/>
        </a:xfrm>
      </p:grpSpPr>
      <p:pic>
        <p:nvPicPr>
          <p:cNvPr id="2223" name="Google Shape;2223;p122"/>
          <p:cNvPicPr preferRelativeResize="0"/>
          <p:nvPr/>
        </p:nvPicPr>
        <p:blipFill rotWithShape="1">
          <a:blip r:embed="rId3">
            <a:alphaModFix/>
          </a:blip>
          <a:srcRect l="13658" t="3322" r="15499" b="2275"/>
          <a:stretch/>
        </p:blipFill>
        <p:spPr>
          <a:xfrm>
            <a:off x="5797101" y="406400"/>
            <a:ext cx="6477865" cy="6277635"/>
          </a:xfrm>
          <a:prstGeom prst="rect">
            <a:avLst/>
          </a:prstGeom>
          <a:noFill/>
          <a:ln>
            <a:noFill/>
          </a:ln>
        </p:spPr>
      </p:pic>
      <p:pic>
        <p:nvPicPr>
          <p:cNvPr id="2224" name="Google Shape;2224;p122"/>
          <p:cNvPicPr preferRelativeResize="0"/>
          <p:nvPr/>
        </p:nvPicPr>
        <p:blipFill rotWithShape="1">
          <a:blip r:embed="rId4">
            <a:alphaModFix/>
          </a:blip>
          <a:srcRect/>
          <a:stretch/>
        </p:blipFill>
        <p:spPr>
          <a:xfrm>
            <a:off x="7833221" y="1537834"/>
            <a:ext cx="2531199" cy="4363009"/>
          </a:xfrm>
          <a:prstGeom prst="rect">
            <a:avLst/>
          </a:prstGeom>
          <a:noFill/>
          <a:ln>
            <a:noFill/>
          </a:ln>
        </p:spPr>
      </p:pic>
      <p:sp>
        <p:nvSpPr>
          <p:cNvPr id="2225" name="Google Shape;2225;p122"/>
          <p:cNvSpPr/>
          <p:nvPr/>
        </p:nvSpPr>
        <p:spPr>
          <a:xfrm>
            <a:off x="6096000" y="0"/>
            <a:ext cx="6096000" cy="685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6" name="Google Shape;2226;p122"/>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7" name="Google Shape;2227;p122"/>
          <p:cNvSpPr txBox="1"/>
          <p:nvPr/>
        </p:nvSpPr>
        <p:spPr>
          <a:xfrm>
            <a:off x="6237701" y="6446967"/>
            <a:ext cx="15956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FFFFFF"/>
                </a:solidFill>
                <a:latin typeface="Calibri"/>
                <a:ea typeface="Calibri"/>
                <a:cs typeface="Calibri"/>
                <a:sym typeface="Calibri"/>
              </a:rPr>
              <a:t>Sezione “Pagamenti”</a:t>
            </a:r>
            <a:endParaRPr sz="1333">
              <a:solidFill>
                <a:srgbClr val="000000"/>
              </a:solidFill>
              <a:latin typeface="Calibri"/>
              <a:ea typeface="Calibri"/>
              <a:cs typeface="Calibri"/>
              <a:sym typeface="Calibri"/>
            </a:endParaRPr>
          </a:p>
        </p:txBody>
      </p:sp>
      <p:sp>
        <p:nvSpPr>
          <p:cNvPr id="2228" name="Google Shape;2228;p122"/>
          <p:cNvSpPr txBox="1">
            <a:spLocks noGrp="1"/>
          </p:cNvSpPr>
          <p:nvPr>
            <p:ph type="title"/>
          </p:nvPr>
        </p:nvSpPr>
        <p:spPr>
          <a:xfrm>
            <a:off x="578467" y="1317980"/>
            <a:ext cx="41156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Pagamenti immediati e sicuri da mobile</a:t>
            </a:r>
            <a:endParaRPr sz="3466">
              <a:latin typeface="Calibri"/>
              <a:ea typeface="Calibri"/>
              <a:cs typeface="Calibri"/>
              <a:sym typeface="Calibri"/>
            </a:endParaRPr>
          </a:p>
        </p:txBody>
      </p:sp>
      <p:sp>
        <p:nvSpPr>
          <p:cNvPr id="2229" name="Google Shape;2229;p122"/>
          <p:cNvSpPr/>
          <p:nvPr/>
        </p:nvSpPr>
        <p:spPr>
          <a:xfrm>
            <a:off x="5118100" y="0"/>
            <a:ext cx="7074000" cy="6858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230" name="Google Shape;2230;p122"/>
          <p:cNvPicPr preferRelativeResize="0"/>
          <p:nvPr/>
        </p:nvPicPr>
        <p:blipFill rotWithShape="1">
          <a:blip r:embed="rId4">
            <a:alphaModFix/>
          </a:blip>
          <a:srcRect/>
          <a:stretch/>
        </p:blipFill>
        <p:spPr>
          <a:xfrm>
            <a:off x="7892367" y="1537834"/>
            <a:ext cx="2466867" cy="4314133"/>
          </a:xfrm>
          <a:prstGeom prst="rect">
            <a:avLst/>
          </a:prstGeom>
          <a:noFill/>
          <a:ln>
            <a:noFill/>
          </a:ln>
        </p:spPr>
      </p:pic>
      <p:sp>
        <p:nvSpPr>
          <p:cNvPr id="2231" name="Google Shape;2231;p122"/>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32" name="Google Shape;2232;p122"/>
          <p:cNvSpPr txBox="1"/>
          <p:nvPr/>
        </p:nvSpPr>
        <p:spPr>
          <a:xfrm>
            <a:off x="512367" y="2612933"/>
            <a:ext cx="47068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IO integra la piattaforma </a:t>
            </a:r>
            <a:r>
              <a:rPr lang="it" sz="1600" b="1" u="sng">
                <a:solidFill>
                  <a:srgbClr val="5A677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pagoPA</a:t>
            </a:r>
            <a:r>
              <a:rPr lang="it" sz="1600">
                <a:solidFill>
                  <a:srgbClr val="5A6772"/>
                </a:solidFill>
                <a:latin typeface="Calibri"/>
                <a:ea typeface="Calibri"/>
                <a:cs typeface="Calibri"/>
                <a:sym typeface="Calibri"/>
              </a:rPr>
              <a:t> (MOD3) dando al cittadino la possibilità di pagare direttamente</a:t>
            </a:r>
            <a:r>
              <a:rPr lang="it" sz="1600" b="1">
                <a:solidFill>
                  <a:srgbClr val="5A6772"/>
                </a:solidFill>
                <a:latin typeface="Calibri"/>
                <a:ea typeface="Calibri"/>
                <a:cs typeface="Calibri"/>
                <a:sym typeface="Calibri"/>
              </a:rPr>
              <a:t> dal messaggio ricevuto sull’app</a:t>
            </a:r>
            <a:r>
              <a:rPr lang="it" sz="1600">
                <a:solidFill>
                  <a:srgbClr val="5A6772"/>
                </a:solidFill>
                <a:latin typeface="Calibri"/>
                <a:ea typeface="Calibri"/>
                <a:cs typeface="Calibri"/>
                <a:sym typeface="Calibri"/>
              </a:rPr>
              <a:t> </a:t>
            </a:r>
            <a:r>
              <a:rPr lang="it" sz="1600" b="1">
                <a:solidFill>
                  <a:srgbClr val="5A6772"/>
                </a:solidFill>
                <a:latin typeface="Calibri"/>
                <a:ea typeface="Calibri"/>
                <a:cs typeface="Calibri"/>
                <a:sym typeface="Calibri"/>
              </a:rPr>
              <a:t>o dall’avviso cartaceo</a:t>
            </a:r>
            <a:r>
              <a:rPr lang="it" sz="1600">
                <a:solidFill>
                  <a:srgbClr val="5A6772"/>
                </a:solidFill>
                <a:latin typeface="Calibri"/>
                <a:ea typeface="Calibri"/>
                <a:cs typeface="Calibri"/>
                <a:sym typeface="Calibri"/>
              </a:rPr>
              <a:t> (tramite scansione del QR code o inserimento manuale dello IUV), con una </a:t>
            </a:r>
            <a:r>
              <a:rPr lang="it" sz="1600" b="1" u="sng">
                <a:solidFill>
                  <a:srgbClr val="5A6772"/>
                </a:solidFill>
                <a:latin typeface="Calibri"/>
                <a:ea typeface="Calibri"/>
                <a:cs typeface="Calibri"/>
                <a:sym typeface="Calibri"/>
              </a:rPr>
              <a:t>gestione più efficiente </a:t>
            </a:r>
            <a:r>
              <a:rPr lang="it" sz="1600">
                <a:solidFill>
                  <a:srgbClr val="5A6772"/>
                </a:solidFill>
                <a:latin typeface="Calibri"/>
                <a:ea typeface="Calibri"/>
                <a:cs typeface="Calibri"/>
                <a:sym typeface="Calibri"/>
              </a:rPr>
              <a:t>dei pagamenti e una </a:t>
            </a:r>
            <a:r>
              <a:rPr lang="it" sz="1600" b="1" u="sng">
                <a:solidFill>
                  <a:srgbClr val="5A6772"/>
                </a:solidFill>
                <a:latin typeface="Calibri"/>
                <a:ea typeface="Calibri"/>
                <a:cs typeface="Calibri"/>
                <a:sym typeface="Calibri"/>
              </a:rPr>
              <a:t>riduzione dei tempi e dei costi</a:t>
            </a:r>
            <a:r>
              <a:rPr lang="it" sz="1600" b="1">
                <a:solidFill>
                  <a:srgbClr val="5A6772"/>
                </a:solidFill>
                <a:latin typeface="Calibri"/>
                <a:ea typeface="Calibri"/>
                <a:cs typeface="Calibri"/>
                <a:sym typeface="Calibri"/>
              </a:rPr>
              <a:t> d’incasso</a:t>
            </a:r>
            <a:r>
              <a:rPr lang="it" sz="1600">
                <a:solidFill>
                  <a:srgbClr val="5A6772"/>
                </a:solidFill>
                <a:latin typeface="Calibri"/>
                <a:ea typeface="Calibri"/>
                <a:cs typeface="Calibri"/>
                <a:sym typeface="Calibri"/>
              </a:rPr>
              <a:t> per l’Ente.</a:t>
            </a:r>
            <a:endParaRPr sz="16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2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Wallet delle carte di credito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Pagamenti con scadenza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Storico delle operazioni sempre disponibile</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User experience moderna e intuitiva</a:t>
            </a:r>
            <a:endParaRPr sz="1600">
              <a:solidFill>
                <a:srgbClr val="5A6772"/>
              </a:solidFill>
              <a:latin typeface="Calibri"/>
              <a:ea typeface="Calibri"/>
              <a:cs typeface="Calibri"/>
              <a:sym typeface="Calibri"/>
            </a:endParaRPr>
          </a:p>
          <a:p>
            <a:pPr marL="0" marR="0" lvl="0" indent="0" algn="l" rtl="0">
              <a:spcBef>
                <a:spcPts val="360"/>
              </a:spcBef>
              <a:spcAft>
                <a:spcPts val="0"/>
              </a:spcAft>
              <a:buNone/>
            </a:pPr>
            <a:endParaRPr sz="1600">
              <a:solidFill>
                <a:srgbClr val="5A6772"/>
              </a:solidFill>
              <a:latin typeface="Calibri"/>
              <a:ea typeface="Calibri"/>
              <a:cs typeface="Calibri"/>
              <a:sym typeface="Calibri"/>
            </a:endParaRPr>
          </a:p>
          <a:p>
            <a:pPr marL="16933" marR="0" lvl="0" indent="0" algn="l" rtl="0">
              <a:spcBef>
                <a:spcPts val="360"/>
              </a:spcBef>
              <a:spcAft>
                <a:spcPts val="0"/>
              </a:spcAft>
              <a:buNone/>
            </a:pPr>
            <a:endParaRPr sz="1600">
              <a:solidFill>
                <a:srgbClr val="5A6772"/>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36"/>
        <p:cNvGrpSpPr/>
        <p:nvPr/>
      </p:nvGrpSpPr>
      <p:grpSpPr>
        <a:xfrm>
          <a:off x="0" y="0"/>
          <a:ext cx="0" cy="0"/>
          <a:chOff x="0" y="0"/>
          <a:chExt cx="0" cy="0"/>
        </a:xfrm>
      </p:grpSpPr>
      <p:sp>
        <p:nvSpPr>
          <p:cNvPr id="2237" name="Google Shape;2237;p123"/>
          <p:cNvSpPr/>
          <p:nvPr/>
        </p:nvSpPr>
        <p:spPr>
          <a:xfrm>
            <a:off x="6096000" y="0"/>
            <a:ext cx="6096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8" name="Google Shape;2238;p123"/>
          <p:cNvSpPr/>
          <p:nvPr/>
        </p:nvSpPr>
        <p:spPr>
          <a:xfrm>
            <a:off x="5118100" y="0"/>
            <a:ext cx="7074000" cy="685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9" name="Google Shape;2239;p123"/>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0" name="Google Shape;2240;p123"/>
          <p:cNvSpPr txBox="1"/>
          <p:nvPr/>
        </p:nvSpPr>
        <p:spPr>
          <a:xfrm>
            <a:off x="6237687" y="6446980"/>
            <a:ext cx="18820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FFFFFF"/>
                </a:solidFill>
                <a:latin typeface="Calibri"/>
                <a:ea typeface="Calibri"/>
                <a:cs typeface="Calibri"/>
                <a:sym typeface="Calibri"/>
              </a:rPr>
              <a:t>Sezione “Servizi”</a:t>
            </a:r>
            <a:endParaRPr sz="1333">
              <a:solidFill>
                <a:srgbClr val="000000"/>
              </a:solidFill>
              <a:latin typeface="Calibri"/>
              <a:ea typeface="Calibri"/>
              <a:cs typeface="Calibri"/>
              <a:sym typeface="Calibri"/>
            </a:endParaRPr>
          </a:p>
        </p:txBody>
      </p:sp>
      <p:sp>
        <p:nvSpPr>
          <p:cNvPr id="2241" name="Google Shape;2241;p123"/>
          <p:cNvSpPr txBox="1">
            <a:spLocks noGrp="1"/>
          </p:cNvSpPr>
          <p:nvPr>
            <p:ph type="title"/>
          </p:nvPr>
        </p:nvSpPr>
        <p:spPr>
          <a:xfrm>
            <a:off x="578467" y="1306433"/>
            <a:ext cx="3563600" cy="1095600"/>
          </a:xfrm>
          <a:prstGeom prst="rect">
            <a:avLst/>
          </a:prstGeom>
          <a:noFill/>
          <a:ln>
            <a:noFill/>
          </a:ln>
        </p:spPr>
        <p:txBody>
          <a:bodyPr spcFirstLastPara="1" wrap="square" lIns="0" tIns="16925" rIns="0" bIns="0" anchor="t" anchorCtr="0">
            <a:noAutofit/>
          </a:bodyPr>
          <a:lstStyle/>
          <a:p>
            <a:pPr marL="16933" lvl="0" indent="0" algn="l" rtl="0">
              <a:lnSpc>
                <a:spcPct val="100000"/>
              </a:lnSpc>
              <a:spcBef>
                <a:spcPts val="0"/>
              </a:spcBef>
              <a:spcAft>
                <a:spcPts val="0"/>
              </a:spcAft>
              <a:buSzPts val="1400"/>
              <a:buNone/>
            </a:pPr>
            <a:r>
              <a:rPr lang="it" sz="3466">
                <a:solidFill>
                  <a:srgbClr val="0066CC"/>
                </a:solidFill>
                <a:latin typeface="Calibri"/>
                <a:ea typeface="Calibri"/>
                <a:cs typeface="Calibri"/>
                <a:sym typeface="Calibri"/>
              </a:rPr>
              <a:t>Far conoscere</a:t>
            </a:r>
            <a:endParaRPr sz="3466">
              <a:latin typeface="Calibri"/>
              <a:ea typeface="Calibri"/>
              <a:cs typeface="Calibri"/>
              <a:sym typeface="Calibri"/>
            </a:endParaRPr>
          </a:p>
          <a:p>
            <a:pPr marL="16933" lvl="0" indent="0" algn="l" rtl="0">
              <a:lnSpc>
                <a:spcPct val="100000"/>
              </a:lnSpc>
              <a:spcBef>
                <a:spcPts val="40"/>
              </a:spcBef>
              <a:spcAft>
                <a:spcPts val="0"/>
              </a:spcAft>
              <a:buSzPts val="1400"/>
              <a:buNone/>
            </a:pPr>
            <a:r>
              <a:rPr lang="it" sz="3466">
                <a:solidFill>
                  <a:srgbClr val="0066CC"/>
                </a:solidFill>
                <a:latin typeface="Calibri"/>
                <a:ea typeface="Calibri"/>
                <a:cs typeface="Calibri"/>
                <a:sym typeface="Calibri"/>
              </a:rPr>
              <a:t>i servizi disponibili</a:t>
            </a:r>
            <a:endParaRPr sz="3466">
              <a:latin typeface="Calibri"/>
              <a:ea typeface="Calibri"/>
              <a:cs typeface="Calibri"/>
              <a:sym typeface="Calibri"/>
            </a:endParaRPr>
          </a:p>
        </p:txBody>
      </p:sp>
      <p:pic>
        <p:nvPicPr>
          <p:cNvPr id="2242" name="Google Shape;2242;p123"/>
          <p:cNvPicPr preferRelativeResize="0"/>
          <p:nvPr/>
        </p:nvPicPr>
        <p:blipFill rotWithShape="1">
          <a:blip r:embed="rId5">
            <a:alphaModFix/>
          </a:blip>
          <a:srcRect/>
          <a:stretch/>
        </p:blipFill>
        <p:spPr>
          <a:xfrm>
            <a:off x="7941833" y="1551933"/>
            <a:ext cx="2361600" cy="4198400"/>
          </a:xfrm>
          <a:prstGeom prst="rect">
            <a:avLst/>
          </a:prstGeom>
          <a:noFill/>
          <a:ln>
            <a:noFill/>
          </a:ln>
        </p:spPr>
      </p:pic>
      <p:sp>
        <p:nvSpPr>
          <p:cNvPr id="2243" name="Google Shape;2243;p123"/>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44" name="Google Shape;2244;p123"/>
          <p:cNvSpPr txBox="1"/>
          <p:nvPr/>
        </p:nvSpPr>
        <p:spPr>
          <a:xfrm>
            <a:off x="512367" y="2612933"/>
            <a:ext cx="48412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Tutti i servizi locali e nazionali rilevanti per il cittadino sono proposti </a:t>
            </a:r>
            <a:r>
              <a:rPr lang="it" sz="1600" b="1">
                <a:solidFill>
                  <a:srgbClr val="5A6772"/>
                </a:solidFill>
                <a:latin typeface="Calibri"/>
                <a:ea typeface="Calibri"/>
                <a:cs typeface="Calibri"/>
                <a:sym typeface="Calibri"/>
              </a:rPr>
              <a:t>in un unico punto, con un linguaggio semplice e diretto</a:t>
            </a:r>
            <a:r>
              <a:rPr lang="it" sz="1600">
                <a:solidFill>
                  <a:srgbClr val="5A6772"/>
                </a:solidFill>
                <a:latin typeface="Calibri"/>
                <a:ea typeface="Calibri"/>
                <a:cs typeface="Calibri"/>
                <a:sym typeface="Calibri"/>
              </a:rPr>
              <a:t>. Da IO, l’Ente può promuovere i servizi che già mette a disposizione, e informare i cittadini su nuovi servizi e iniziative.</a:t>
            </a:r>
            <a:endParaRPr sz="16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600">
              <a:solidFill>
                <a:srgbClr val="5A6772"/>
              </a:solidFill>
              <a:latin typeface="Calibri"/>
              <a:ea typeface="Calibri"/>
              <a:cs typeface="Calibri"/>
              <a:sym typeface="Calibri"/>
            </a:endParaRPr>
          </a:p>
          <a:p>
            <a:pPr marL="609585" marR="0" lvl="0" indent="-423323" algn="l" rtl="0">
              <a:lnSpc>
                <a:spcPct val="115000"/>
              </a:lnSpc>
              <a:spcBef>
                <a:spcPts val="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Modello opt-out nel rispetto del GDPR</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Servizi organizzati su base geografica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Nuovi servizi in evidenza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Messaggi di benvenuto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Scheda servizio con contatti e disattivazione</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48"/>
        <p:cNvGrpSpPr/>
        <p:nvPr/>
      </p:nvGrpSpPr>
      <p:grpSpPr>
        <a:xfrm>
          <a:off x="0" y="0"/>
          <a:ext cx="0" cy="0"/>
          <a:chOff x="0" y="0"/>
          <a:chExt cx="0" cy="0"/>
        </a:xfrm>
      </p:grpSpPr>
      <p:sp>
        <p:nvSpPr>
          <p:cNvPr id="2249" name="Google Shape;2249;p12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467">
              <a:solidFill>
                <a:srgbClr val="5A6772"/>
              </a:solidFill>
              <a:latin typeface="Calibri"/>
              <a:ea typeface="Calibri"/>
              <a:cs typeface="Calibri"/>
              <a:sym typeface="Calibri"/>
            </a:endParaRPr>
          </a:p>
        </p:txBody>
      </p:sp>
      <p:sp>
        <p:nvSpPr>
          <p:cNvPr id="2250" name="Google Shape;2250;p124"/>
          <p:cNvSpPr txBox="1"/>
          <p:nvPr/>
        </p:nvSpPr>
        <p:spPr>
          <a:xfrm>
            <a:off x="578467" y="588433"/>
            <a:ext cx="5092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600" b="1">
                <a:solidFill>
                  <a:srgbClr val="0066CC"/>
                </a:solidFill>
                <a:latin typeface="Calibri"/>
                <a:ea typeface="Calibri"/>
                <a:cs typeface="Calibri"/>
                <a:sym typeface="Calibri"/>
              </a:rPr>
              <a:t>IO SEMPLIFICA LA VITA DI ENTI E AZIENDE PUBBLICHE...</a:t>
            </a:r>
            <a:endParaRPr sz="1600">
              <a:solidFill>
                <a:srgbClr val="000000"/>
              </a:solidFill>
              <a:latin typeface="Calibri"/>
              <a:ea typeface="Calibri"/>
              <a:cs typeface="Calibri"/>
              <a:sym typeface="Calibri"/>
            </a:endParaRPr>
          </a:p>
        </p:txBody>
      </p:sp>
      <p:sp>
        <p:nvSpPr>
          <p:cNvPr id="2251" name="Google Shape;2251;p124"/>
          <p:cNvSpPr/>
          <p:nvPr/>
        </p:nvSpPr>
        <p:spPr>
          <a:xfrm>
            <a:off x="565149" y="1226432"/>
            <a:ext cx="10985600" cy="358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2" name="Google Shape;2252;p124"/>
          <p:cNvSpPr txBox="1">
            <a:spLocks noGrp="1"/>
          </p:cNvSpPr>
          <p:nvPr>
            <p:ph type="title" idx="4294967295"/>
          </p:nvPr>
        </p:nvSpPr>
        <p:spPr>
          <a:xfrm>
            <a:off x="578467" y="4905833"/>
            <a:ext cx="10714400" cy="1215200"/>
          </a:xfrm>
          <a:prstGeom prst="rect">
            <a:avLst/>
          </a:prstGeom>
          <a:noFill/>
          <a:ln>
            <a:noFill/>
          </a:ln>
        </p:spPr>
        <p:txBody>
          <a:bodyPr spcFirstLastPara="1" wrap="square" lIns="0" tIns="16925" rIns="0" bIns="0" anchor="t" anchorCtr="0">
            <a:noAutofit/>
          </a:bodyPr>
          <a:lstStyle/>
          <a:p>
            <a:pPr marL="16086" marR="6773" lvl="0" indent="0" algn="just" rtl="0">
              <a:lnSpc>
                <a:spcPct val="116100"/>
              </a:lnSpc>
              <a:spcBef>
                <a:spcPts val="0"/>
              </a:spcBef>
              <a:spcAft>
                <a:spcPts val="0"/>
              </a:spcAft>
              <a:buSzPts val="1400"/>
              <a:buNone/>
            </a:pPr>
            <a:r>
              <a:rPr lang="it" sz="1467" b="0">
                <a:solidFill>
                  <a:srgbClr val="5A6772"/>
                </a:solidFill>
                <a:latin typeface="Calibri"/>
                <a:ea typeface="Calibri"/>
                <a:cs typeface="Calibri"/>
                <a:sym typeface="Calibri"/>
              </a:rPr>
              <a:t>Grazie all’</a:t>
            </a:r>
            <a:r>
              <a:rPr lang="it" sz="1467">
                <a:solidFill>
                  <a:srgbClr val="5A6772"/>
                </a:solidFill>
                <a:latin typeface="Calibri"/>
                <a:ea typeface="Calibri"/>
                <a:cs typeface="Calibri"/>
                <a:sym typeface="Calibri"/>
              </a:rPr>
              <a:t>integrazione con le altre piattaforme abilitanti </a:t>
            </a:r>
            <a:r>
              <a:rPr lang="it" sz="1467" b="0">
                <a:solidFill>
                  <a:srgbClr val="5A6772"/>
                </a:solidFill>
                <a:latin typeface="Calibri"/>
                <a:ea typeface="Calibri"/>
                <a:cs typeface="Calibri"/>
                <a:sym typeface="Calibri"/>
              </a:rPr>
              <a:t>- </a:t>
            </a:r>
            <a:r>
              <a:rPr lang="it" sz="1467" b="0">
                <a:solidFill>
                  <a:srgbClr val="5A6772"/>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pagoPA</a:t>
            </a:r>
            <a:r>
              <a:rPr lang="it" sz="1467" b="0">
                <a:solidFill>
                  <a:srgbClr val="5A6772"/>
                </a:solidFill>
                <a:latin typeface="Calibri"/>
                <a:ea typeface="Calibri"/>
                <a:cs typeface="Calibri"/>
                <a:sym typeface="Calibri"/>
              </a:rPr>
              <a:t>, </a:t>
            </a:r>
            <a:r>
              <a:rPr lang="it" sz="1467" b="0">
                <a:solidFill>
                  <a:srgbClr val="5A6772"/>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SPID</a:t>
            </a:r>
            <a:r>
              <a:rPr lang="it" sz="1467" b="0">
                <a:solidFill>
                  <a:srgbClr val="5A6772"/>
                </a:solidFill>
                <a:latin typeface="Calibri"/>
                <a:ea typeface="Calibri"/>
                <a:cs typeface="Calibri"/>
                <a:sym typeface="Calibri"/>
              </a:rPr>
              <a:t> e </a:t>
            </a:r>
            <a:r>
              <a:rPr lang="it" sz="1467" b="0">
                <a:solidFill>
                  <a:srgbClr val="5A6772"/>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CIE</a:t>
            </a:r>
            <a:r>
              <a:rPr lang="it" sz="1467" b="0">
                <a:solidFill>
                  <a:srgbClr val="5A6772"/>
                </a:solidFill>
                <a:latin typeface="Calibri"/>
                <a:ea typeface="Calibri"/>
                <a:cs typeface="Calibri"/>
                <a:sym typeface="Calibri"/>
              </a:rPr>
              <a:t> e, </a:t>
            </a:r>
            <a:r>
              <a:rPr lang="it" sz="1467">
                <a:solidFill>
                  <a:srgbClr val="5A6772"/>
                </a:solidFill>
                <a:latin typeface="Calibri"/>
                <a:ea typeface="Calibri"/>
                <a:cs typeface="Calibri"/>
                <a:sym typeface="Calibri"/>
              </a:rPr>
              <a:t>in futuro, ANPR</a:t>
            </a:r>
            <a:r>
              <a:rPr lang="it" sz="1467" b="0">
                <a:solidFill>
                  <a:srgbClr val="5A6772"/>
                </a:solidFill>
                <a:latin typeface="Calibri"/>
                <a:ea typeface="Calibri"/>
                <a:cs typeface="Calibri"/>
                <a:sym typeface="Calibri"/>
              </a:rPr>
              <a:t> - IO riunisce in un solo canale tutte le funzioni necessarie</a:t>
            </a:r>
            <a:r>
              <a:rPr lang="it" sz="1467">
                <a:solidFill>
                  <a:srgbClr val="5A6772"/>
                </a:solidFill>
                <a:latin typeface="Calibri"/>
                <a:ea typeface="Calibri"/>
                <a:cs typeface="Calibri"/>
                <a:sym typeface="Calibri"/>
              </a:rPr>
              <a:t> </a:t>
            </a:r>
            <a:r>
              <a:rPr lang="it" sz="1467" b="0">
                <a:solidFill>
                  <a:srgbClr val="5A6772"/>
                </a:solidFill>
                <a:latin typeface="Calibri"/>
                <a:ea typeface="Calibri"/>
                <a:cs typeface="Calibri"/>
                <a:sym typeface="Calibri"/>
              </a:rPr>
              <a:t>alle Pubbliche Amministrazioni, agli Enti e alle aziende che operano nel settore pubblico, con </a:t>
            </a:r>
            <a:r>
              <a:rPr lang="it" sz="1467">
                <a:solidFill>
                  <a:srgbClr val="5A6772"/>
                </a:solidFill>
                <a:latin typeface="Calibri"/>
                <a:ea typeface="Calibri"/>
                <a:cs typeface="Calibri"/>
                <a:sym typeface="Calibri"/>
              </a:rPr>
              <a:t>benefici trasversali a tutti i servizi </a:t>
            </a:r>
            <a:r>
              <a:rPr lang="it" sz="1467" b="0">
                <a:solidFill>
                  <a:srgbClr val="5A6772"/>
                </a:solidFill>
                <a:latin typeface="Calibri"/>
                <a:ea typeface="Calibri"/>
                <a:cs typeface="Calibri"/>
                <a:sym typeface="Calibri"/>
              </a:rPr>
              <a:t>offerti.</a:t>
            </a:r>
            <a:endParaRPr sz="1467" b="0">
              <a:solidFill>
                <a:srgbClr val="5A6772"/>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56"/>
        <p:cNvGrpSpPr/>
        <p:nvPr/>
      </p:nvGrpSpPr>
      <p:grpSpPr>
        <a:xfrm>
          <a:off x="0" y="0"/>
          <a:ext cx="0" cy="0"/>
          <a:chOff x="0" y="0"/>
          <a:chExt cx="0" cy="0"/>
        </a:xfrm>
      </p:grpSpPr>
      <p:sp>
        <p:nvSpPr>
          <p:cNvPr id="2257" name="Google Shape;2257;p12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8" name="Google Shape;2258;p125"/>
          <p:cNvSpPr/>
          <p:nvPr/>
        </p:nvSpPr>
        <p:spPr>
          <a:xfrm>
            <a:off x="6001" y="0"/>
            <a:ext cx="12186073" cy="6858000"/>
          </a:xfrm>
          <a:custGeom>
            <a:avLst/>
            <a:gdLst/>
            <a:ahLst/>
            <a:cxnLst/>
            <a:rect l="l" t="t" r="r" b="b"/>
            <a:pathLst>
              <a:path w="9139555" h="5143500" extrusionOk="0">
                <a:moveTo>
                  <a:pt x="0" y="5143499"/>
                </a:moveTo>
                <a:lnTo>
                  <a:pt x="0" y="0"/>
                </a:lnTo>
                <a:lnTo>
                  <a:pt x="9139499" y="0"/>
                </a:lnTo>
                <a:lnTo>
                  <a:pt x="9139499" y="5143499"/>
                </a:lnTo>
                <a:lnTo>
                  <a:pt x="0" y="5143499"/>
                </a:lnTo>
                <a:close/>
              </a:path>
            </a:pathLst>
          </a:custGeom>
          <a:solidFill>
            <a:srgbClr val="0066CC">
              <a:alpha val="6862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9" name="Google Shape;2259;p125"/>
          <p:cNvSpPr txBox="1"/>
          <p:nvPr/>
        </p:nvSpPr>
        <p:spPr>
          <a:xfrm>
            <a:off x="578467" y="588433"/>
            <a:ext cx="4300000" cy="1888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600" b="1">
                <a:solidFill>
                  <a:srgbClr val="FFFFFF"/>
                </a:solidFill>
                <a:latin typeface="Calibri"/>
                <a:ea typeface="Calibri"/>
                <a:cs typeface="Calibri"/>
                <a:sym typeface="Calibri"/>
              </a:rPr>
              <a:t>… PER SEMPLIFICARE LA VITA ALLE PERSONE</a:t>
            </a:r>
            <a:endParaRPr sz="1600">
              <a:solidFill>
                <a:srgbClr val="000000"/>
              </a:solidFill>
              <a:latin typeface="Calibri"/>
              <a:ea typeface="Calibri"/>
              <a:cs typeface="Calibri"/>
              <a:sym typeface="Calibri"/>
            </a:endParaRPr>
          </a:p>
        </p:txBody>
      </p:sp>
      <p:sp>
        <p:nvSpPr>
          <p:cNvPr id="2260" name="Google Shape;2260;p125"/>
          <p:cNvSpPr txBox="1"/>
          <p:nvPr/>
        </p:nvSpPr>
        <p:spPr>
          <a:xfrm>
            <a:off x="578467" y="1454415"/>
            <a:ext cx="5648162" cy="4129956"/>
          </a:xfrm>
          <a:prstGeom prst="rect">
            <a:avLst/>
          </a:prstGeom>
          <a:noFill/>
          <a:ln>
            <a:noFill/>
          </a:ln>
        </p:spPr>
        <p:txBody>
          <a:bodyPr spcFirstLastPara="1" wrap="square" lIns="0" tIns="16925" rIns="0" bIns="0" anchor="t" anchorCtr="0">
            <a:noAutofit/>
          </a:bodyPr>
          <a:lstStyle/>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Accesso: </a:t>
            </a:r>
            <a:r>
              <a:rPr lang="it" sz="1800">
                <a:solidFill>
                  <a:srgbClr val="FFFFFF"/>
                </a:solidFill>
                <a:latin typeface="Calibri"/>
                <a:ea typeface="Calibri"/>
                <a:cs typeface="Calibri"/>
                <a:sym typeface="Calibri"/>
              </a:rPr>
              <a:t>facilità di scoperta e di accesso ai servizi offerti dalle Amministrazioni</a:t>
            </a:r>
            <a:endParaRPr sz="1800">
              <a:solidFill>
                <a:srgbClr val="000000"/>
              </a:solidFill>
              <a:latin typeface="Calibri"/>
              <a:ea typeface="Calibri"/>
              <a:cs typeface="Calibri"/>
              <a:sym typeface="Calibri"/>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Semplificazione: </a:t>
            </a:r>
            <a:r>
              <a:rPr lang="it" sz="1800">
                <a:solidFill>
                  <a:srgbClr val="FFFFFF"/>
                </a:solidFill>
                <a:latin typeface="Calibri"/>
                <a:ea typeface="Calibri"/>
                <a:cs typeface="Calibri"/>
                <a:sym typeface="Calibri"/>
              </a:rPr>
              <a:t>operazioni complesse ora possibili in pochi passi</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Tempo: </a:t>
            </a:r>
            <a:r>
              <a:rPr lang="it" sz="1800">
                <a:solidFill>
                  <a:srgbClr val="FFFFFF"/>
                </a:solidFill>
                <a:latin typeface="Calibri"/>
                <a:ea typeface="Calibri"/>
                <a:cs typeface="Calibri"/>
                <a:sym typeface="Calibri"/>
              </a:rPr>
              <a:t>molte operazioni ora sono concentrate in pochi secondi</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Risparmio: </a:t>
            </a:r>
            <a:r>
              <a:rPr lang="it" sz="1800">
                <a:solidFill>
                  <a:srgbClr val="FFFFFF"/>
                </a:solidFill>
                <a:latin typeface="Calibri"/>
                <a:ea typeface="Calibri"/>
                <a:cs typeface="Calibri"/>
                <a:sym typeface="Calibri"/>
              </a:rPr>
              <a:t>riduzione dei costi di mora</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Diritti: </a:t>
            </a:r>
            <a:r>
              <a:rPr lang="it" sz="1800">
                <a:solidFill>
                  <a:srgbClr val="FFFFFF"/>
                </a:solidFill>
                <a:latin typeface="Calibri"/>
                <a:ea typeface="Calibri"/>
                <a:cs typeface="Calibri"/>
                <a:sym typeface="Calibri"/>
              </a:rPr>
              <a:t>accesso diretto e semplificato alle opportunità (es. welfare)</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Privacy: </a:t>
            </a:r>
            <a:r>
              <a:rPr lang="it" sz="1800">
                <a:solidFill>
                  <a:srgbClr val="FFFFFF"/>
                </a:solidFill>
                <a:latin typeface="Calibri"/>
                <a:ea typeface="Calibri"/>
                <a:cs typeface="Calibri"/>
                <a:sym typeface="Calibri"/>
              </a:rPr>
              <a:t>controllo sui propri dati personali e su chi ne dispone</a:t>
            </a:r>
            <a:endParaRPr/>
          </a:p>
          <a:p>
            <a:pPr marL="609585" marR="0" lvl="0" indent="-291242" algn="l" rtl="0">
              <a:lnSpc>
                <a:spcPct val="115000"/>
              </a:lnSpc>
              <a:spcBef>
                <a:spcPts val="360"/>
              </a:spcBef>
              <a:spcAft>
                <a:spcPts val="0"/>
              </a:spcAft>
              <a:buClr>
                <a:schemeClr val="lt1"/>
              </a:buClr>
              <a:buSzPts val="2080"/>
              <a:buFont typeface="Titillium Web"/>
              <a:buNone/>
            </a:pPr>
            <a:endParaRPr sz="1600">
              <a:solidFill>
                <a:srgbClr val="5A6772"/>
              </a:solidFill>
              <a:latin typeface="Calibri"/>
              <a:ea typeface="Calibri"/>
              <a:cs typeface="Calibri"/>
              <a:sym typeface="Calibri"/>
            </a:endParaRPr>
          </a:p>
          <a:p>
            <a:pPr marL="563019" marR="6773" lvl="0" indent="-546086" algn="l" rtl="0">
              <a:lnSpc>
                <a:spcPct val="116100"/>
              </a:lnSpc>
              <a:spcBef>
                <a:spcPts val="0"/>
              </a:spcBef>
              <a:spcAft>
                <a:spcPts val="0"/>
              </a:spcAft>
              <a:buNone/>
            </a:pPr>
            <a:endParaRPr sz="1867">
              <a:solidFill>
                <a:srgbClr val="FFFFFF"/>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264"/>
        <p:cNvGrpSpPr/>
        <p:nvPr/>
      </p:nvGrpSpPr>
      <p:grpSpPr>
        <a:xfrm>
          <a:off x="0" y="0"/>
          <a:ext cx="0" cy="0"/>
          <a:chOff x="0" y="0"/>
          <a:chExt cx="0" cy="0"/>
        </a:xfrm>
      </p:grpSpPr>
      <p:sp>
        <p:nvSpPr>
          <p:cNvPr id="2265" name="Google Shape;2265;p126"/>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66" name="Google Shape;2266;p126"/>
          <p:cNvSpPr txBox="1"/>
          <p:nvPr/>
        </p:nvSpPr>
        <p:spPr>
          <a:xfrm>
            <a:off x="578467" y="385233"/>
            <a:ext cx="65680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467" b="1">
                <a:solidFill>
                  <a:srgbClr val="FFFFFF"/>
                </a:solidFill>
                <a:latin typeface="Calibri"/>
                <a:ea typeface="Calibri"/>
                <a:cs typeface="Calibri"/>
                <a:sym typeface="Calibri"/>
              </a:rPr>
              <a:t>COME PORTARE I PROPRI SERVIZI SU IO, IN QUATTRO PASSI  (</a:t>
            </a:r>
            <a:r>
              <a:rPr lang="it" sz="1467" b="1" u="sng">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io.italia.it/guidaenti</a:t>
            </a:r>
            <a:r>
              <a:rPr lang="it" sz="1467" b="1">
                <a:solidFill>
                  <a:srgbClr val="FFFFFF"/>
                </a:solidFill>
                <a:latin typeface="Calibri"/>
                <a:ea typeface="Calibri"/>
                <a:cs typeface="Calibri"/>
                <a:sym typeface="Calibri"/>
              </a:rPr>
              <a:t>)</a:t>
            </a:r>
            <a:endParaRPr sz="1467" b="1">
              <a:solidFill>
                <a:srgbClr val="FFFFFF"/>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127"/>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544D0658-EED0-0B4B-F2ED-657C35372B61}"/>
              </a:ext>
            </a:extLst>
          </p:cNvPr>
          <p:cNvPicPr>
            <a:picLocks noChangeAspect="1"/>
          </p:cNvPicPr>
          <p:nvPr/>
        </p:nvPicPr>
        <p:blipFill rotWithShape="1">
          <a:blip r:embed="rId3"/>
          <a:srcRect t="2506"/>
          <a:stretch/>
        </p:blipFill>
        <p:spPr>
          <a:xfrm>
            <a:off x="2209800" y="822248"/>
            <a:ext cx="7772400" cy="578523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6466675F-4A33-BC85-C275-B752D636F587}"/>
              </a:ext>
            </a:extLst>
          </p:cNvPr>
          <p:cNvPicPr>
            <a:picLocks noChangeAspect="1"/>
          </p:cNvPicPr>
          <p:nvPr/>
        </p:nvPicPr>
        <p:blipFill>
          <a:blip r:embed="rId3"/>
          <a:stretch>
            <a:fillRect/>
          </a:stretch>
        </p:blipFill>
        <p:spPr>
          <a:xfrm>
            <a:off x="0" y="1762369"/>
            <a:ext cx="12179227" cy="3333262"/>
          </a:xfrm>
          <a:prstGeom prst="rect">
            <a:avLst/>
          </a:prstGeom>
        </p:spPr>
      </p:pic>
    </p:spTree>
    <p:extLst>
      <p:ext uri="{BB962C8B-B14F-4D97-AF65-F5344CB8AC3E}">
        <p14:creationId xmlns:p14="http://schemas.microsoft.com/office/powerpoint/2010/main" val="77184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6FE2BE6E-691D-B8EF-150C-348FFE95B4E7}"/>
              </a:ext>
            </a:extLst>
          </p:cNvPr>
          <p:cNvPicPr>
            <a:picLocks noChangeAspect="1"/>
          </p:cNvPicPr>
          <p:nvPr/>
        </p:nvPicPr>
        <p:blipFill rotWithShape="1">
          <a:blip r:embed="rId3"/>
          <a:srcRect l="673" r="1154" b="6096"/>
          <a:stretch/>
        </p:blipFill>
        <p:spPr>
          <a:xfrm>
            <a:off x="111369" y="1681503"/>
            <a:ext cx="11969261" cy="3171851"/>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B362ACE9-8F2B-80D6-3E4D-0A538CEAFC46}"/>
              </a:ext>
            </a:extLst>
          </p:cNvPr>
          <p:cNvPicPr>
            <a:picLocks noChangeAspect="1"/>
          </p:cNvPicPr>
          <p:nvPr/>
        </p:nvPicPr>
        <p:blipFill>
          <a:blip r:embed="rId3"/>
          <a:stretch>
            <a:fillRect/>
          </a:stretch>
        </p:blipFill>
        <p:spPr>
          <a:xfrm>
            <a:off x="2209800" y="804779"/>
            <a:ext cx="7772400" cy="5928375"/>
          </a:xfrm>
          <a:prstGeom prst="rect">
            <a:avLst/>
          </a:prstGeom>
        </p:spPr>
      </p:pic>
    </p:spTree>
    <p:extLst>
      <p:ext uri="{BB962C8B-B14F-4D97-AF65-F5344CB8AC3E}">
        <p14:creationId xmlns:p14="http://schemas.microsoft.com/office/powerpoint/2010/main" val="1826743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310"/>
        <p:cNvGrpSpPr/>
        <p:nvPr/>
      </p:nvGrpSpPr>
      <p:grpSpPr>
        <a:xfrm>
          <a:off x="0" y="0"/>
          <a:ext cx="0" cy="0"/>
          <a:chOff x="0" y="0"/>
          <a:chExt cx="0" cy="0"/>
        </a:xfrm>
      </p:grpSpPr>
      <p:pic>
        <p:nvPicPr>
          <p:cNvPr id="2311" name="Google Shape;2311;p133"/>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312" name="Google Shape;2312;p133"/>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13" name="Google Shape;2313;p133"/>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dirty="0">
                <a:ln>
                  <a:noFill/>
                </a:ln>
                <a:solidFill>
                  <a:srgbClr val="FFFFFF"/>
                </a:solidFill>
                <a:effectLst/>
                <a:uLnTx/>
                <a:uFillTx/>
                <a:latin typeface="Titillium Web"/>
                <a:ea typeface="Titillium Web"/>
                <a:cs typeface="Titillium Web"/>
                <a:sym typeface="Titillium Web"/>
              </a:rPr>
              <a:t>Gli strumenti di collaborazione</a:t>
            </a:r>
            <a:endParaRPr kumimoji="0" sz="4000" b="1" i="0" u="none" strike="noStrike" kern="1200" cap="none" spc="0" normalizeH="0" baseline="0" noProof="0" dirty="0">
              <a:ln>
                <a:noFill/>
              </a:ln>
              <a:solidFill>
                <a:srgbClr val="FFFFFF"/>
              </a:solidFill>
              <a:effectLst/>
              <a:uLnTx/>
              <a:uFillTx/>
              <a:latin typeface="Titillium Web"/>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6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34" name="Google Shape;1334;p6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 prossimi passi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335" name="Google Shape;1335;p68"/>
          <p:cNvPicPr preferRelativeResize="0"/>
          <p:nvPr/>
        </p:nvPicPr>
        <p:blipFill rotWithShape="1">
          <a:blip r:embed="rId3">
            <a:alphaModFix/>
          </a:blip>
          <a:srcRect l="25726" t="28750" b="12515"/>
          <a:stretch/>
        </p:blipFill>
        <p:spPr>
          <a:xfrm>
            <a:off x="6096001" y="1"/>
            <a:ext cx="6095999" cy="6875799"/>
          </a:xfrm>
          <a:prstGeom prst="rect">
            <a:avLst/>
          </a:prstGeom>
          <a:noFill/>
          <a:ln>
            <a:noFill/>
          </a:ln>
        </p:spPr>
      </p:pic>
      <p:sp>
        <p:nvSpPr>
          <p:cNvPr id="1336" name="Google Shape;1336;p68"/>
          <p:cNvSpPr/>
          <p:nvPr/>
        </p:nvSpPr>
        <p:spPr>
          <a:xfrm>
            <a:off x="6096000" y="0"/>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37" name="Google Shape;1337;p68"/>
          <p:cNvSpPr txBox="1"/>
          <p:nvPr/>
        </p:nvSpPr>
        <p:spPr>
          <a:xfrm>
            <a:off x="341086" y="1770743"/>
            <a:ext cx="5326500" cy="5024100"/>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Interoperabilità</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ANPR è l’epicentro dello scambio dati tra le altre PA, che potranno così evitare di fare compilare moduli di continuo ai cittadini: ANPR ha aderito alla PDND e dunque, attraverso specifiche API, le PA aderenti alla PDND potranno fruire dei suoi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Evoluzione tecnologica</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avviato il cantiere per ANPR Estesa, che permetterà ai Comuni la digitalizzazione degli atti di Stato Civile oltre che l’inserimento in ANPR dei dati dell’elettorale.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Estensione delle API</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In uno scenario prossimo, ANPR potrebbe proporsi come sorgente di informazioni anche per sistemi terzi, che potrebbero recepire o consumare le API di ANPR al di fuori delle use case specifiche anagrafiche: ad esempio il servizio per i vocabolari controllati (con l’archivio storico dei Comuni).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17"/>
        <p:cNvGrpSpPr/>
        <p:nvPr/>
      </p:nvGrpSpPr>
      <p:grpSpPr>
        <a:xfrm>
          <a:off x="0" y="0"/>
          <a:ext cx="0" cy="0"/>
          <a:chOff x="0" y="0"/>
          <a:chExt cx="0" cy="0"/>
        </a:xfrm>
      </p:grpSpPr>
      <p:sp>
        <p:nvSpPr>
          <p:cNvPr id="2318" name="Google Shape;2318;p134"/>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Condivisione e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9" name="Google Shape;2319;p13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DI COLLABORAZIONE</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320" name="Google Shape;2320;p134"/>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Linee guida in attuazione del CAD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designers.italia.it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developers.italia.it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forum.italia.it</a:t>
            </a: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609585" marR="0" lvl="0" indent="-334423" algn="l" defTabSz="914400" rtl="0" eaLnBrk="1" fontAlgn="auto" latinLnBrk="0" hangingPunct="1">
              <a:lnSpc>
                <a:spcPct val="115000"/>
              </a:lnSpc>
              <a:spcBef>
                <a:spcPts val="0"/>
              </a:spcBef>
              <a:spcAft>
                <a:spcPts val="0"/>
              </a:spcAft>
              <a:buClr>
                <a:srgbClr val="00C2C7"/>
              </a:buClr>
              <a:buSzPts val="1400"/>
              <a:buFont typeface="Titillium Web"/>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2325" name="Google Shape;2325;p135"/>
          <p:cNvSpPr txBox="1"/>
          <p:nvPr/>
        </p:nvSpPr>
        <p:spPr>
          <a:xfrm>
            <a:off x="5746400" y="859823"/>
            <a:ext cx="6114491" cy="5324236"/>
          </a:xfrm>
          <a:prstGeom prst="rect">
            <a:avLst/>
          </a:prstGeom>
          <a:noFill/>
          <a:ln>
            <a:noFill/>
          </a:ln>
        </p:spPr>
        <p:txBody>
          <a:bodyPr spcFirstLastPara="1" wrap="square" lIns="121875" tIns="121875" rIns="121875" bIns="121875" anchor="ctr" anchorCtr="0">
            <a:sp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Le community sono previste dal Piano Triennale per agevolare lo sviluppo di servizi digitali</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0" marR="0" lvl="0" indent="609585"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Mettere a fattor comune il codice e la conoscenza porta a risultati più maturi</a:t>
            </a:r>
            <a:b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b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Dirigenti e funzionari delle Pubbliche Amministrazioni spesso sono lasciati soli e hanno bisogno di confrontarsi con i loro omologhi ed imparare da altre esperienze</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0" marR="101597" lvl="0" indent="609585"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Si lavora troppo spesso a compartimenti stagni, senza visibilità sulle altre iniziative</a:t>
            </a:r>
            <a:b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b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Opportunità di partecipazione per cittadini, studenti, ricercatori, professionisti, aziende</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p:txBody>
      </p:sp>
      <p:sp>
        <p:nvSpPr>
          <p:cNvPr id="2326" name="Google Shape;2326;p135"/>
          <p:cNvSpPr txBox="1"/>
          <p:nvPr/>
        </p:nvSpPr>
        <p:spPr>
          <a:xfrm>
            <a:off x="481099" y="3609750"/>
            <a:ext cx="4341272" cy="1287233"/>
          </a:xfrm>
          <a:prstGeom prst="rect">
            <a:avLst/>
          </a:prstGeom>
          <a:noFill/>
          <a:ln>
            <a:noFill/>
          </a:ln>
        </p:spPr>
        <p:txBody>
          <a:bodyPr spcFirstLastPara="1" wrap="square" lIns="121875" tIns="121875" rIns="121875" bIns="121875" anchor="t" anchorCtr="0">
            <a:spAutoFit/>
          </a:bodyPr>
          <a:lstStyle/>
          <a:p>
            <a:pPr marL="0" marR="7620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dirty="0">
                <a:ln>
                  <a:noFill/>
                </a:ln>
                <a:solidFill>
                  <a:srgbClr val="17375E"/>
                </a:solidFill>
                <a:effectLst/>
                <a:uLnTx/>
                <a:uFillTx/>
                <a:latin typeface="Calibri"/>
                <a:ea typeface="Calibri"/>
                <a:cs typeface="Calibri"/>
                <a:sym typeface="Calibri"/>
              </a:rPr>
              <a:t>L’avvio di Designers Italia e Developers Italia è stata una delle prime azioni del Team Digitale.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7" name="Google Shape;2327;p135"/>
          <p:cNvSpPr txBox="1"/>
          <p:nvPr/>
        </p:nvSpPr>
        <p:spPr>
          <a:xfrm>
            <a:off x="481100" y="2282977"/>
            <a:ext cx="5174800" cy="779723"/>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0" i="0" u="none" strike="noStrike" kern="1200" cap="none" spc="0" normalizeH="0" baseline="0" noProof="0">
                <a:ln>
                  <a:noFill/>
                </a:ln>
                <a:solidFill>
                  <a:srgbClr val="0066CC"/>
                </a:solidFill>
                <a:effectLst/>
                <a:uLnTx/>
                <a:uFillTx/>
                <a:latin typeface="Calibri"/>
                <a:ea typeface="Calibri"/>
                <a:cs typeface="Calibri"/>
                <a:sym typeface="Calibri"/>
              </a:rPr>
              <a:t>Perché fare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28" name="Google Shape;2328;p135" descr="Google Shape;331;p87"/>
          <p:cNvPicPr preferRelativeResize="0"/>
          <p:nvPr/>
        </p:nvPicPr>
        <p:blipFill rotWithShape="1">
          <a:blip r:embed="rId3">
            <a:alphaModFix/>
          </a:blip>
          <a:srcRect t="1162" b="1161"/>
          <a:stretch/>
        </p:blipFill>
        <p:spPr>
          <a:xfrm>
            <a:off x="670221" y="1569625"/>
            <a:ext cx="700561" cy="684268"/>
          </a:xfrm>
          <a:prstGeom prst="rect">
            <a:avLst/>
          </a:prstGeom>
          <a:noFill/>
          <a:ln>
            <a:noFill/>
          </a:ln>
        </p:spPr>
      </p:pic>
      <p:sp>
        <p:nvSpPr>
          <p:cNvPr id="2329" name="Google Shape;2329;p135"/>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Community</a:t>
            </a: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136"/>
          <p:cNvSpPr/>
          <p:nvPr/>
        </p:nvSpPr>
        <p:spPr>
          <a:xfrm>
            <a:off x="0" y="9700"/>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5" name="Google Shape;2335;p136"/>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6" name="Google Shape;2336;p136"/>
          <p:cNvSpPr txBox="1"/>
          <p:nvPr/>
        </p:nvSpPr>
        <p:spPr>
          <a:xfrm>
            <a:off x="481100" y="3327384"/>
            <a:ext cx="4000000" cy="13988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7" name="Google Shape;2337;p136"/>
          <p:cNvSpPr txBox="1"/>
          <p:nvPr/>
        </p:nvSpPr>
        <p:spPr>
          <a:xfrm>
            <a:off x="6197000" y="177667"/>
            <a:ext cx="5995200" cy="6477200"/>
          </a:xfrm>
          <a:prstGeom prst="rect">
            <a:avLst/>
          </a:prstGeom>
          <a:noFill/>
          <a:ln>
            <a:noFill/>
          </a:ln>
        </p:spPr>
        <p:txBody>
          <a:bodyPr spcFirstLastPara="1" wrap="square" lIns="121900" tIns="121900" rIns="121900" bIns="121900" anchor="ctr" anchorCtr="0">
            <a:noAutofit/>
          </a:bodyPr>
          <a:lstStyle/>
          <a:p>
            <a:pPr marL="0" marR="186262" lvl="0" indent="0" algn="l" defTabSz="914400" rtl="0" eaLnBrk="1" fontAlgn="auto" latinLnBrk="0" hangingPunct="1">
              <a:lnSpc>
                <a:spcPct val="115000"/>
              </a:lnSpc>
              <a:spcBef>
                <a:spcPts val="1067"/>
              </a:spcBef>
              <a:spcAft>
                <a:spcPts val="0"/>
              </a:spcAft>
              <a:buClrTx/>
              <a:buSzTx/>
              <a:buFontTx/>
              <a:buNone/>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Designers Italia</a:t>
            </a:r>
            <a:r>
              <a:rPr kumimoji="0" lang="it" sz="2000" b="0" i="0" u="none" strike="noStrike" kern="1200" cap="none" spc="0" normalizeH="0" baseline="0" noProof="0" dirty="0">
                <a:ln>
                  <a:noFill/>
                </a:ln>
                <a:solidFill>
                  <a:srgbClr val="5A6772"/>
                </a:solidFill>
                <a:effectLst/>
                <a:uLnTx/>
                <a:uFillTx/>
                <a:latin typeface="Calibri"/>
                <a:ea typeface="Calibri"/>
                <a:cs typeface="Calibri"/>
                <a:sym typeface="Calibri"/>
              </a:rPr>
              <a:t>, nato con l’obiettivo di supportare la PA nella progettazione di servizi digitali accessibili, inclusivi e sicuri riducendo al contempo la spesa pubblica mediante la messa a fattor comune di progettualità fino ad oggi portate avanti dai singoli enti in maniera autonoma e senza alcuna condivisione, prosegue puntando a garantire: </a:t>
            </a:r>
            <a:endParaRPr kumimoji="0" sz="2000" b="0" i="0" u="none" strike="noStrike" kern="1200" cap="none" spc="0" normalizeH="0" baseline="0" noProof="0" dirty="0">
              <a:ln>
                <a:noFill/>
              </a:ln>
              <a:solidFill>
                <a:srgbClr val="5A6772"/>
              </a:solidFill>
              <a:effectLst/>
              <a:uLnTx/>
              <a:uFillTx/>
              <a:latin typeface="Calibri"/>
              <a:ea typeface="Calibri"/>
              <a:cs typeface="Calibri"/>
              <a:sym typeface="Calibri"/>
            </a:endParaRPr>
          </a:p>
          <a:p>
            <a:pPr marL="0" marR="186262" lvl="0" indent="0" algn="l" defTabSz="914400" rtl="0" eaLnBrk="1" fontAlgn="auto" latinLnBrk="0" hangingPunct="1">
              <a:lnSpc>
                <a:spcPct val="115000"/>
              </a:lnSpc>
              <a:spcBef>
                <a:spcPts val="1067"/>
              </a:spcBef>
              <a:spcAft>
                <a:spcPts val="0"/>
              </a:spcAft>
              <a:buClrTx/>
              <a:buSzTx/>
              <a:buFontTx/>
              <a:buNone/>
              <a:tabLst/>
              <a:defRPr/>
            </a:pPr>
            <a:endParaRPr kumimoji="0" sz="2000" b="0" i="0" u="none" strike="noStrike" kern="1200" cap="none" spc="0" normalizeH="0" baseline="0" noProof="0" dirty="0">
              <a:ln>
                <a:noFill/>
              </a:ln>
              <a:solidFill>
                <a:srgbClr val="5A6772"/>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1067"/>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L’applicazione delle Linee Guida di Design</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0"/>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 divulgazione e condivisione degli strumenti</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0"/>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 modernizzazione, il consolidamento e la creazione di nuovi strumenti</a:t>
            </a:r>
            <a:endParaRPr kumimoji="0" sz="2000" b="1" i="0" u="none" strike="noStrike" kern="1200" cap="none" spc="0" normalizeH="0" baseline="0" noProof="0" dirty="0">
              <a:ln>
                <a:noFill/>
              </a:ln>
              <a:solidFill>
                <a:srgbClr val="5A6772"/>
              </a:solidFill>
              <a:effectLst/>
              <a:uLnTx/>
              <a:uFillTx/>
              <a:latin typeface="Calibri"/>
              <a:ea typeface="Calibri"/>
              <a:cs typeface="Calibri"/>
              <a:sym typeface="Calibri"/>
            </a:endParaRPr>
          </a:p>
        </p:txBody>
      </p:sp>
      <p:sp>
        <p:nvSpPr>
          <p:cNvPr id="2338" name="Google Shape;2338;p136"/>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FFFFFF"/>
                </a:solidFill>
                <a:effectLst/>
                <a:uLnTx/>
                <a:uFillTx/>
                <a:latin typeface="Calibri"/>
                <a:ea typeface="Calibri"/>
                <a:cs typeface="Calibri"/>
                <a:sym typeface="Calibri"/>
              </a:rPr>
              <a:t>COMMUNITY</a:t>
            </a:r>
            <a:endParaRPr kumimoji="0" sz="1333"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9" name="Google Shape;2339;p136"/>
          <p:cNvSpPr txBox="1"/>
          <p:nvPr/>
        </p:nvSpPr>
        <p:spPr>
          <a:xfrm>
            <a:off x="481100" y="3327400"/>
            <a:ext cx="4742400" cy="13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prstClr val="white"/>
                </a:solidFill>
                <a:effectLst/>
                <a:uLnTx/>
                <a:uFillTx/>
                <a:latin typeface="Calibri"/>
                <a:ea typeface="Calibri"/>
                <a:cs typeface="Calibri"/>
                <a:sym typeface="Calibri"/>
              </a:rPr>
              <a:t>Il</a:t>
            </a: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 punto di riferimento per i progettisti dei servizi digitali della Pubblica Amministrazione italiana</a:t>
            </a: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40" name="Google Shape;2340;p136"/>
          <p:cNvSpPr txBox="1"/>
          <p:nvPr/>
        </p:nvSpPr>
        <p:spPr>
          <a:xfrm>
            <a:off x="549433" y="2012980"/>
            <a:ext cx="5477600" cy="206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prstClr val="white"/>
                </a:solidFill>
                <a:effectLst/>
                <a:uLnTx/>
                <a:uFillTx/>
                <a:latin typeface="Calibri"/>
                <a:ea typeface="Calibri"/>
                <a:cs typeface="Calibri"/>
                <a:sym typeface="Calibri"/>
              </a:rPr>
              <a:t>DESIGNERS ITALIA</a:t>
            </a:r>
            <a:endParaRPr kumimoji="0" sz="3466"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9" name="Google Shape;2349;p137"/>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Designers Italia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pic>
        <p:nvPicPr>
          <p:cNvPr id="3" name="Immagine 2" descr="Immagine che contiene testo&#10;&#10;Descrizione generata automaticamente">
            <a:extLst>
              <a:ext uri="{FF2B5EF4-FFF2-40B4-BE49-F238E27FC236}">
                <a16:creationId xmlns:a16="http://schemas.microsoft.com/office/drawing/2014/main" id="{BBFB146A-940A-4738-331A-CDCE447E6F70}"/>
              </a:ext>
            </a:extLst>
          </p:cNvPr>
          <p:cNvPicPr>
            <a:picLocks noChangeAspect="1"/>
          </p:cNvPicPr>
          <p:nvPr/>
        </p:nvPicPr>
        <p:blipFill>
          <a:blip r:embed="rId3"/>
          <a:stretch>
            <a:fillRect/>
          </a:stretch>
        </p:blipFill>
        <p:spPr>
          <a:xfrm>
            <a:off x="676276" y="941840"/>
            <a:ext cx="10909300" cy="584155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138"/>
          <p:cNvSpPr txBox="1"/>
          <p:nvPr/>
        </p:nvSpPr>
        <p:spPr>
          <a:xfrm>
            <a:off x="7787533" y="1104967"/>
            <a:ext cx="4404400" cy="4506400"/>
          </a:xfrm>
          <a:prstGeom prst="rect">
            <a:avLst/>
          </a:prstGeom>
          <a:noFill/>
          <a:ln>
            <a:noFill/>
          </a:ln>
        </p:spPr>
        <p:txBody>
          <a:bodyPr spcFirstLastPara="1" wrap="square" lIns="121900" tIns="121900" rIns="121900" bIns="121900" anchor="ctr" anchorCtr="0">
            <a:noAutofit/>
          </a:bodyPr>
          <a:lstStyle/>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La strategia</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Le linee attuative</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Avanzamento e criticità attuali</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355" name="Google Shape;2355;p138"/>
          <p:cNvSpPr txBox="1"/>
          <p:nvPr/>
        </p:nvSpPr>
        <p:spPr>
          <a:xfrm>
            <a:off x="294160" y="1502372"/>
            <a:ext cx="6846400" cy="408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Designers Italia </a:t>
            </a:r>
            <a:r>
              <a:rPr kumimoji="0" lang="it" sz="2000" b="0" i="0" u="none" strike="noStrike" kern="1200" cap="none" spc="0" normalizeH="0" baseline="0" noProof="0">
                <a:ln>
                  <a:noFill/>
                </a:ln>
                <a:solidFill>
                  <a:srgbClr val="585858"/>
                </a:solidFill>
                <a:effectLst/>
                <a:highlight>
                  <a:srgbClr val="FFFFFF"/>
                </a:highlight>
                <a:uLnTx/>
                <a:uFillTx/>
                <a:latin typeface="Calibri"/>
                <a:ea typeface="Calibri"/>
                <a:cs typeface="Calibri"/>
                <a:sym typeface="Calibri"/>
              </a:rPr>
              <a:t>diffonde nella Pubblica Amministrazione </a:t>
            </a:r>
            <a:r>
              <a:rPr kumimoji="0" lang="it" sz="20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una cultura che ponga i cittadini al centro della progettazione dei servizi digitali</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a:t>
            </a:r>
            <a:endParaRPr kumimoji="0"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Per far ciò Designers Italia agisce su due livelli.</a:t>
            </a:r>
            <a:endParaRPr kumimoji="0"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Da una parte fa da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orchestratore</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favorendo attraverso una solida community, l’</a:t>
            </a:r>
            <a:r>
              <a:rPr kumimoji="0" lang="it" sz="2000" b="0" i="0" u="none" strike="noStrike" kern="1200" cap="none" spc="0" normalizeH="0" baseline="0" noProof="0">
                <a:ln>
                  <a:noFill/>
                </a:ln>
                <a:solidFill>
                  <a:srgbClr val="585858"/>
                </a:solidFill>
                <a:effectLst/>
                <a:highlight>
                  <a:prstClr val="white"/>
                </a:highlight>
                <a:uLnTx/>
                <a:uFillTx/>
                <a:latin typeface="Calibri"/>
                <a:ea typeface="Calibri"/>
                <a:cs typeface="Calibri"/>
                <a:sym typeface="Calibri"/>
              </a:rPr>
              <a:t>incontro tra tecnici, designer, fornitori e funzionari pubblici; dall’altra </a:t>
            </a:r>
            <a:r>
              <a:rPr kumimoji="0" lang="it" sz="2000" b="0" i="0" u="none" strike="noStrike" kern="1200" cap="none" spc="0" normalizeH="0" baseline="0" noProof="0">
                <a:ln>
                  <a:noFill/>
                </a:ln>
                <a:solidFill>
                  <a:srgbClr val="585858"/>
                </a:solidFill>
                <a:effectLst/>
                <a:highlight>
                  <a:srgbClr val="FFFFFF"/>
                </a:highlight>
                <a:uLnTx/>
                <a:uFillTx/>
                <a:latin typeface="Calibri"/>
                <a:ea typeface="Calibri"/>
                <a:cs typeface="Calibri"/>
                <a:sym typeface="Calibri"/>
              </a:rPr>
              <a:t>si pone co</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me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cassetta degli attrezzi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funzionale all’adozione di </a:t>
            </a:r>
            <a:r>
              <a:rPr kumimoji="0" lang="it" sz="2000" b="0" i="0" u="none" strike="noStrike" kern="1200" cap="none" spc="0" normalizeH="0" baseline="0" noProof="0">
                <a:ln>
                  <a:noFill/>
                </a:ln>
                <a:solidFill>
                  <a:srgbClr val="585858"/>
                </a:solidFill>
                <a:effectLst/>
                <a:highlight>
                  <a:prstClr val="white"/>
                </a:highlight>
                <a:uLnTx/>
                <a:uFillTx/>
                <a:latin typeface="Calibri"/>
                <a:ea typeface="Calibri"/>
                <a:cs typeface="Calibri"/>
                <a:sym typeface="Calibri"/>
              </a:rPr>
              <a:t>linee guida e modelli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per la progettazione e lo sviluppo dei servizi</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Già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migliaia di enti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hanno iniziato ad usare gli strumenti di Designers Italia.</a:t>
            </a:r>
            <a:endParaRPr kumimoji="0" sz="20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56" name="Google Shape;2356;p138"/>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39"/>
          <p:cNvSpPr txBox="1"/>
          <p:nvPr/>
        </p:nvSpPr>
        <p:spPr>
          <a:xfrm>
            <a:off x="294160" y="1502372"/>
            <a:ext cx="6846400" cy="408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1333"/>
              </a:spcBef>
              <a:spcAft>
                <a:spcPts val="0"/>
              </a:spcAft>
              <a:buClrTx/>
              <a:buSzTx/>
              <a:buFontTx/>
              <a:buNone/>
              <a:tabLst/>
              <a:defRPr/>
            </a:pPr>
            <a:r>
              <a:rPr kumimoji="0" lang="it" sz="16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Dare maggior fiducia ai cittadini</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sulla capacità delle istituzioni di offrire servizi digitali in linea con le </a:t>
            </a:r>
            <a:r>
              <a:rPr kumimoji="0" lang="it" sz="1600" b="0" i="1"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best practice</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internazionali, per colmare il digital-divide: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1333"/>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progettazione più accessibile e inclusiva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per tutti i cittadini</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maggiore efficienza e semplicità d’uso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da tutti i dispositivi</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strumenti e modelli su misura</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creare consistenza nell’esperienza</a:t>
            </a:r>
            <a:endParaRPr kumimoji="0"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assicurare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diritto alla sicurezza e alla privacy</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fin dalla fase di progettazione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333"/>
              </a:spcBef>
              <a:spcAft>
                <a:spcPts val="0"/>
              </a:spcAft>
              <a:buClrTx/>
              <a:buSzTx/>
              <a:buFontTx/>
              <a:buNone/>
              <a:tabLst/>
              <a:defRPr/>
            </a:pPr>
            <a:r>
              <a:rPr kumimoji="0" lang="it" sz="16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Permettere alla PA di non dover reinventare la ruota</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garantire risparmio di tempi e costi, con impatto diretto su almeno 16.000 enti: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1333"/>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supporto agli enti (e ai fornitori) nelle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fasi di procurement e progettazione</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condivisione di processi virtuosi</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di trasformazione digitale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indicazioni chiare per la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comprensione e attuazione delle normative</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A6772"/>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creazione di network</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enti, in-house e fornitori</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62" name="Google Shape;2362;p139"/>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Strategia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grpSp>
        <p:nvGrpSpPr>
          <p:cNvPr id="2363" name="Google Shape;2363;p139"/>
          <p:cNvGrpSpPr/>
          <p:nvPr/>
        </p:nvGrpSpPr>
        <p:grpSpPr>
          <a:xfrm>
            <a:off x="7606500" y="1435434"/>
            <a:ext cx="4200733" cy="3987137"/>
            <a:chOff x="5704875" y="1084662"/>
            <a:chExt cx="3150550" cy="2990353"/>
          </a:xfrm>
        </p:grpSpPr>
        <p:sp>
          <p:nvSpPr>
            <p:cNvPr id="2364" name="Google Shape;2364;p139"/>
            <p:cNvSpPr/>
            <p:nvPr/>
          </p:nvSpPr>
          <p:spPr>
            <a:xfrm>
              <a:off x="5704875" y="1084662"/>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Modelli e strumenti per l’adesione alle normative</a:t>
              </a:r>
              <a:endParaRPr kumimoji="0" sz="1600" b="1" i="0" u="none" strike="noStrike" kern="1200" cap="none" spc="0" normalizeH="0" baseline="0" noProof="0">
                <a:ln>
                  <a:noFill/>
                </a:ln>
                <a:solidFill>
                  <a:srgbClr val="0056CB"/>
                </a:solidFill>
                <a:effectLst/>
                <a:uLnTx/>
                <a:uFillTx/>
                <a:latin typeface="Calibri"/>
                <a:ea typeface="Calibri"/>
                <a:cs typeface="Calibri"/>
                <a:sym typeface="Calibri"/>
              </a:endParaRPr>
            </a:p>
          </p:txBody>
        </p:sp>
        <p:sp>
          <p:nvSpPr>
            <p:cNvPr id="2365" name="Google Shape;2365;p139"/>
            <p:cNvSpPr/>
            <p:nvPr/>
          </p:nvSpPr>
          <p:spPr>
            <a:xfrm>
              <a:off x="7117225" y="1299562"/>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Formazione per un cambio di passo nella transizione digitale</a:t>
              </a:r>
              <a:endParaRPr kumimoji="0" sz="1600" b="1"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66" name="Google Shape;2366;p139"/>
            <p:cNvSpPr/>
            <p:nvPr/>
          </p:nvSpPr>
          <p:spPr>
            <a:xfrm>
              <a:off x="6133723" y="2336815"/>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Supporto e coinvolgimento per enti e fornitori</a:t>
              </a:r>
              <a:endParaRPr kumimoji="0" sz="1600" b="1"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grpSp>
        <p:nvGrpSpPr>
          <p:cNvPr id="2371" name="Google Shape;2371;p140"/>
          <p:cNvGrpSpPr/>
          <p:nvPr/>
        </p:nvGrpSpPr>
        <p:grpSpPr>
          <a:xfrm>
            <a:off x="1617045" y="1365611"/>
            <a:ext cx="8532260" cy="5282375"/>
            <a:chOff x="1212783" y="1024208"/>
            <a:chExt cx="6399195" cy="3961781"/>
          </a:xfrm>
        </p:grpSpPr>
        <p:pic>
          <p:nvPicPr>
            <p:cNvPr id="2372" name="Google Shape;2372;p140" descr="Image"/>
            <p:cNvPicPr preferRelativeResize="0"/>
            <p:nvPr/>
          </p:nvPicPr>
          <p:blipFill rotWithShape="1">
            <a:blip r:embed="rId3">
              <a:alphaModFix/>
            </a:blip>
            <a:srcRect/>
            <a:stretch/>
          </p:blipFill>
          <p:spPr>
            <a:xfrm>
              <a:off x="1212783" y="1024208"/>
              <a:ext cx="6159654" cy="3849784"/>
            </a:xfrm>
            <a:prstGeom prst="rect">
              <a:avLst/>
            </a:prstGeom>
            <a:noFill/>
            <a:ln>
              <a:noFill/>
            </a:ln>
          </p:spPr>
        </p:pic>
        <p:sp>
          <p:nvSpPr>
            <p:cNvPr id="2373" name="Google Shape;2373;p140"/>
            <p:cNvSpPr/>
            <p:nvPr/>
          </p:nvSpPr>
          <p:spPr>
            <a:xfrm>
              <a:off x="1212783" y="2117558"/>
              <a:ext cx="1713296" cy="57751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74" name="Google Shape;2374;p140"/>
            <p:cNvSpPr/>
            <p:nvPr/>
          </p:nvSpPr>
          <p:spPr>
            <a:xfrm>
              <a:off x="6131292" y="4596976"/>
              <a:ext cx="1480686" cy="38901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2375" name="Google Shape;2375;p140"/>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Service Pattern</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pic>
        <p:nvPicPr>
          <p:cNvPr id="2380" name="Google Shape;2380;p141" descr="Google Shape;262;p32"/>
          <p:cNvPicPr preferRelativeResize="0"/>
          <p:nvPr/>
        </p:nvPicPr>
        <p:blipFill rotWithShape="1">
          <a:blip r:embed="rId3">
            <a:alphaModFix/>
          </a:blip>
          <a:srcRect t="7974" r="366" b="12595"/>
          <a:stretch/>
        </p:blipFill>
        <p:spPr>
          <a:xfrm>
            <a:off x="-8041" y="0"/>
            <a:ext cx="12200041" cy="6862525"/>
          </a:xfrm>
          <a:prstGeom prst="rect">
            <a:avLst/>
          </a:prstGeom>
          <a:noFill/>
          <a:ln>
            <a:noFill/>
          </a:ln>
        </p:spPr>
      </p:pic>
      <p:sp>
        <p:nvSpPr>
          <p:cNvPr id="2381" name="Google Shape;2381;p141"/>
          <p:cNvSpPr txBox="1"/>
          <p:nvPr/>
        </p:nvSpPr>
        <p:spPr>
          <a:xfrm>
            <a:off x="8631200" y="808852"/>
            <a:ext cx="3422001" cy="71028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definire il nuovo concept di servizio e i requisiti per la sua progettazione.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2" name="Google Shape;2382;p141"/>
          <p:cNvSpPr txBox="1"/>
          <p:nvPr/>
        </p:nvSpPr>
        <p:spPr>
          <a:xfrm>
            <a:off x="1534417" y="872578"/>
            <a:ext cx="3770801" cy="1182076"/>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l’analisi dell’attuale esperienza d’uso di un servizio e del sistema di attori coinvolti.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666666"/>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666666"/>
              </a:solidFill>
              <a:effectLst/>
              <a:uLnTx/>
              <a:uFillTx/>
              <a:latin typeface="Calibri"/>
              <a:ea typeface="Calibri"/>
              <a:cs typeface="Calibri"/>
              <a:sym typeface="Calibri"/>
            </a:endParaRPr>
          </a:p>
        </p:txBody>
      </p:sp>
      <p:sp>
        <p:nvSpPr>
          <p:cNvPr id="2383" name="Google Shape;2383;p141"/>
          <p:cNvSpPr txBox="1"/>
          <p:nvPr/>
        </p:nvSpPr>
        <p:spPr>
          <a:xfrm>
            <a:off x="2479232" y="5074633"/>
            <a:ext cx="2107201" cy="1182076"/>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costruire la nuova esperienza d’uso del servizio digitale e lavorare in team.</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84" name="Google Shape;2384;p141" descr="Google Shape;267;p32"/>
          <p:cNvPicPr preferRelativeResize="0"/>
          <p:nvPr/>
        </p:nvPicPr>
        <p:blipFill rotWithShape="1">
          <a:blip r:embed="rId4">
            <a:alphaModFix/>
          </a:blip>
          <a:srcRect/>
          <a:stretch/>
        </p:blipFill>
        <p:spPr>
          <a:xfrm>
            <a:off x="411364" y="6162314"/>
            <a:ext cx="1729160" cy="416684"/>
          </a:xfrm>
          <a:prstGeom prst="rect">
            <a:avLst/>
          </a:prstGeom>
          <a:noFill/>
          <a:ln>
            <a:noFill/>
          </a:ln>
        </p:spPr>
      </p:pic>
      <p:sp>
        <p:nvSpPr>
          <p:cNvPr id="2385" name="Google Shape;2385;p141"/>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Design kit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pic>
        <p:nvPicPr>
          <p:cNvPr id="2390" name="Google Shape;2390;p142" descr="Image"/>
          <p:cNvPicPr preferRelativeResize="0"/>
          <p:nvPr/>
        </p:nvPicPr>
        <p:blipFill rotWithShape="1">
          <a:blip r:embed="rId3">
            <a:alphaModFix/>
          </a:blip>
          <a:srcRect/>
          <a:stretch/>
        </p:blipFill>
        <p:spPr>
          <a:xfrm>
            <a:off x="609600" y="0"/>
            <a:ext cx="109728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143"/>
          <p:cNvSpPr txBox="1"/>
          <p:nvPr/>
        </p:nvSpPr>
        <p:spPr>
          <a:xfrm>
            <a:off x="231785" y="245807"/>
            <a:ext cx="78028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2566CC"/>
                </a:solidFill>
                <a:effectLst/>
                <a:uLnTx/>
                <a:uFillTx/>
                <a:latin typeface="Calibri"/>
                <a:ea typeface="Calibri"/>
                <a:cs typeface="Calibri"/>
                <a:sym typeface="Calibri"/>
              </a:rPr>
              <a:t>Developers Italia</a:t>
            </a:r>
            <a:endParaRPr kumimoji="0" sz="1867"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396" name="Google Shape;2396;p143"/>
          <p:cNvSpPr txBox="1"/>
          <p:nvPr/>
        </p:nvSpPr>
        <p:spPr>
          <a:xfrm>
            <a:off x="395967" y="1442927"/>
            <a:ext cx="5586000" cy="45808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Una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community</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di sviluppatori che scrive codice sorgente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100% open source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per aiutare le pubbliche amministrazione ad integrare le piattaforme abilitanti: SPID, ANPR, PagoPA, CIE, Fattura Elettronica, ecc.</a:t>
            </a: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Approccio aperto, trasparente, collaborativo: tutto il codice è sviluppato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direttamente in open source.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Chiunque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può dare una mano.</a:t>
            </a: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1" u="none" strike="noStrike" kern="1200" cap="none" spc="0" normalizeH="0" baseline="0" noProof="0">
                <a:ln>
                  <a:noFill/>
                </a:ln>
                <a:solidFill>
                  <a:srgbClr val="4C4C4C"/>
                </a:solidFill>
                <a:effectLst/>
                <a:uLnTx/>
                <a:uFillTx/>
                <a:latin typeface="Calibri"/>
                <a:ea typeface="Calibri"/>
                <a:cs typeface="Calibri"/>
                <a:sym typeface="Calibri"/>
              </a:rPr>
              <a:t>Tutti i progetti sono al 100% open source e sviluppati in community.</a:t>
            </a:r>
            <a:endParaRPr kumimoji="0" sz="1867" b="0" i="1"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96EAC21D-BF61-3A8C-93DF-8344F3DC6ED7}"/>
              </a:ext>
            </a:extLst>
          </p:cNvPr>
          <p:cNvPicPr>
            <a:picLocks noChangeAspect="1"/>
          </p:cNvPicPr>
          <p:nvPr/>
        </p:nvPicPr>
        <p:blipFill rotWithShape="1">
          <a:blip r:embed="rId3"/>
          <a:srcRect l="11111" r="12255"/>
          <a:stretch/>
        </p:blipFill>
        <p:spPr>
          <a:xfrm>
            <a:off x="5981967" y="1270610"/>
            <a:ext cx="5956300" cy="43167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
          <p:cNvSpPr/>
          <p:nvPr/>
        </p:nvSpPr>
        <p:spPr>
          <a:xfrm>
            <a:off x="6089514" y="1415634"/>
            <a:ext cx="6102327" cy="4385577"/>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p:txBody>
      </p:sp>
      <p:sp>
        <p:nvSpPr>
          <p:cNvPr id="356" name="Google Shape;356;p2"/>
          <p:cNvSpPr/>
          <p:nvPr/>
        </p:nvSpPr>
        <p:spPr>
          <a:xfrm>
            <a:off x="9172957" y="2893425"/>
            <a:ext cx="40300" cy="419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62" name="Google Shape;362;p2"/>
          <p:cNvSpPr/>
          <p:nvPr/>
        </p:nvSpPr>
        <p:spPr>
          <a:xfrm>
            <a:off x="6505100" y="1656301"/>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3" name="Gruppo 2"/>
          <p:cNvGrpSpPr/>
          <p:nvPr/>
        </p:nvGrpSpPr>
        <p:grpSpPr>
          <a:xfrm>
            <a:off x="361931" y="1867256"/>
            <a:ext cx="4202240" cy="1072117"/>
            <a:chOff x="461044" y="1826147"/>
            <a:chExt cx="3151680" cy="804088"/>
          </a:xfrm>
        </p:grpSpPr>
        <p:sp>
          <p:nvSpPr>
            <p:cNvPr id="360" name="Google Shape;360;p2"/>
            <p:cNvSpPr txBox="1"/>
            <p:nvPr/>
          </p:nvSpPr>
          <p:spPr>
            <a:xfrm>
              <a:off x="1255849" y="1946629"/>
              <a:ext cx="2356875" cy="584824"/>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MISSIONE 1</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Digitalizzazione, innovazione,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549261" algn="l" defTabSz="914400" rtl="0" eaLnBrk="1" fontAlgn="auto" latinLnBrk="0" hangingPunct="1">
                <a:lnSpc>
                  <a:spcPct val="100000"/>
                </a:lnSpc>
                <a:spcBef>
                  <a:spcPts val="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competitività, cultura e turismo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66" name="Google Shape;366;p2"/>
            <p:cNvPicPr preferRelativeResize="0"/>
            <p:nvPr/>
          </p:nvPicPr>
          <p:blipFill rotWithShape="1">
            <a:blip r:embed="rId4">
              <a:alphaModFix/>
            </a:blip>
            <a:srcRect/>
            <a:stretch/>
          </p:blipFill>
          <p:spPr>
            <a:xfrm>
              <a:off x="461044" y="1826147"/>
              <a:ext cx="823233" cy="804088"/>
            </a:xfrm>
            <a:prstGeom prst="rect">
              <a:avLst/>
            </a:prstGeom>
            <a:noFill/>
            <a:ln>
              <a:noFill/>
            </a:ln>
          </p:spPr>
        </p:pic>
        <p:cxnSp>
          <p:nvCxnSpPr>
            <p:cNvPr id="369" name="Google Shape;369;p2"/>
            <p:cNvCxnSpPr/>
            <p:nvPr/>
          </p:nvCxnSpPr>
          <p:spPr>
            <a:xfrm>
              <a:off x="1120412" y="2176787"/>
              <a:ext cx="20250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2" name="Gruppo 1"/>
          <p:cNvGrpSpPr/>
          <p:nvPr/>
        </p:nvGrpSpPr>
        <p:grpSpPr>
          <a:xfrm>
            <a:off x="106531" y="966032"/>
            <a:ext cx="5346708" cy="1170808"/>
            <a:chOff x="86589" y="833091"/>
            <a:chExt cx="4010031" cy="878106"/>
          </a:xfrm>
        </p:grpSpPr>
        <p:sp>
          <p:nvSpPr>
            <p:cNvPr id="359" name="Google Shape;359;p2"/>
            <p:cNvSpPr txBox="1"/>
            <p:nvPr/>
          </p:nvSpPr>
          <p:spPr>
            <a:xfrm>
              <a:off x="985602" y="1080895"/>
              <a:ext cx="3111018" cy="400158"/>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PNRR</a:t>
              </a:r>
              <a:endParaRPr kumimoji="0" lang="it-IT" sz="20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Piano Nazionale di</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Ripresa e Resilienza</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cxnSp>
          <p:nvCxnSpPr>
            <p:cNvPr id="368" name="Google Shape;368;p2"/>
            <p:cNvCxnSpPr>
              <a:endCxn id="359" idx="3"/>
            </p:cNvCxnSpPr>
            <p:nvPr/>
          </p:nvCxnSpPr>
          <p:spPr>
            <a:xfrm flipV="1">
              <a:off x="880842" y="1280974"/>
              <a:ext cx="3215778" cy="19212"/>
            </a:xfrm>
            <a:prstGeom prst="straightConnector1">
              <a:avLst/>
            </a:prstGeom>
            <a:noFill/>
            <a:ln w="19050" cap="flat" cmpd="sng">
              <a:solidFill>
                <a:schemeClr val="accent1"/>
              </a:solidFill>
              <a:prstDash val="solid"/>
              <a:miter lim="800000"/>
              <a:headEnd type="none" w="sm" len="sm"/>
              <a:tailEnd type="none" w="sm" len="sm"/>
            </a:ln>
          </p:spPr>
        </p:cxnSp>
        <p:pic>
          <p:nvPicPr>
            <p:cNvPr id="370" name="Google Shape;370;p2"/>
            <p:cNvPicPr preferRelativeResize="0"/>
            <p:nvPr/>
          </p:nvPicPr>
          <p:blipFill rotWithShape="1">
            <a:blip r:embed="rId5">
              <a:alphaModFix/>
            </a:blip>
            <a:srcRect/>
            <a:stretch/>
          </p:blipFill>
          <p:spPr>
            <a:xfrm>
              <a:off x="86589" y="833091"/>
              <a:ext cx="899013" cy="878106"/>
            </a:xfrm>
            <a:prstGeom prst="rect">
              <a:avLst/>
            </a:prstGeom>
            <a:noFill/>
            <a:ln>
              <a:noFill/>
            </a:ln>
          </p:spPr>
        </p:pic>
      </p:grpSp>
      <p:grpSp>
        <p:nvGrpSpPr>
          <p:cNvPr id="4" name="Gruppo 3"/>
          <p:cNvGrpSpPr/>
          <p:nvPr/>
        </p:nvGrpSpPr>
        <p:grpSpPr>
          <a:xfrm>
            <a:off x="587077" y="2980380"/>
            <a:ext cx="4286744" cy="872058"/>
            <a:chOff x="694362" y="2618679"/>
            <a:chExt cx="3215058" cy="654043"/>
          </a:xfrm>
        </p:grpSpPr>
        <p:sp>
          <p:nvSpPr>
            <p:cNvPr id="365" name="Google Shape;365;p2"/>
            <p:cNvSpPr txBox="1"/>
            <p:nvPr/>
          </p:nvSpPr>
          <p:spPr>
            <a:xfrm>
              <a:off x="1027845" y="2618679"/>
              <a:ext cx="2881575" cy="654043"/>
            </a:xfrm>
            <a:prstGeom prst="rect">
              <a:avLst/>
            </a:prstGeom>
            <a:noFill/>
            <a:ln>
              <a:noFill/>
            </a:ln>
          </p:spPr>
          <p:txBody>
            <a:bodyPr spcFirstLastPara="1" wrap="square" lIns="91425" tIns="45700" rIns="91425" bIns="45700" anchor="t" anchorCtr="0">
              <a:spAutoFit/>
            </a:bodyPr>
            <a:lstStyle/>
            <a:p>
              <a:pPr marL="561326"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COMPONENTE 1</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Digitalizzazione, innovazione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0" algn="l" defTabSz="914400" rtl="0" eaLnBrk="1" fontAlgn="auto" latinLnBrk="0" hangingPunct="1">
                <a:lnSpc>
                  <a:spcPct val="100000"/>
                </a:lnSpc>
                <a:spcBef>
                  <a:spcPts val="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 sicurezza nella PA</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71" name="Google Shape;371;p2"/>
            <p:cNvPicPr preferRelativeResize="0"/>
            <p:nvPr/>
          </p:nvPicPr>
          <p:blipFill rotWithShape="1">
            <a:blip r:embed="rId6">
              <a:alphaModFix/>
            </a:blip>
            <a:srcRect/>
            <a:stretch/>
          </p:blipFill>
          <p:spPr>
            <a:xfrm>
              <a:off x="694362" y="2646978"/>
              <a:ext cx="625696" cy="625696"/>
            </a:xfrm>
            <a:prstGeom prst="rect">
              <a:avLst/>
            </a:prstGeom>
            <a:noFill/>
            <a:ln>
              <a:noFill/>
            </a:ln>
          </p:spPr>
        </p:pic>
        <p:cxnSp>
          <p:nvCxnSpPr>
            <p:cNvPr id="372" name="Google Shape;372;p2"/>
            <p:cNvCxnSpPr/>
            <p:nvPr/>
          </p:nvCxnSpPr>
          <p:spPr>
            <a:xfrm>
              <a:off x="1360378" y="2872959"/>
              <a:ext cx="20250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5" name="Gruppo 4"/>
          <p:cNvGrpSpPr/>
          <p:nvPr/>
        </p:nvGrpSpPr>
        <p:grpSpPr>
          <a:xfrm>
            <a:off x="1004486" y="4111337"/>
            <a:ext cx="3559685" cy="627269"/>
            <a:chOff x="985602" y="3379664"/>
            <a:chExt cx="2669764" cy="470451"/>
          </a:xfrm>
        </p:grpSpPr>
        <p:sp>
          <p:nvSpPr>
            <p:cNvPr id="361" name="Google Shape;361;p2"/>
            <p:cNvSpPr txBox="1"/>
            <p:nvPr/>
          </p:nvSpPr>
          <p:spPr>
            <a:xfrm>
              <a:off x="1630366" y="3379664"/>
              <a:ext cx="2025000" cy="400158"/>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INVESTIMENTO 1.4</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Servizi e Cittadinanza Digitale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67" name="Google Shape;367;p2"/>
            <p:cNvPicPr preferRelativeResize="0"/>
            <p:nvPr/>
          </p:nvPicPr>
          <p:blipFill rotWithShape="1">
            <a:blip r:embed="rId7">
              <a:alphaModFix/>
            </a:blip>
            <a:srcRect/>
            <a:stretch/>
          </p:blipFill>
          <p:spPr>
            <a:xfrm>
              <a:off x="985602" y="3414949"/>
              <a:ext cx="435166" cy="435166"/>
            </a:xfrm>
            <a:prstGeom prst="rect">
              <a:avLst/>
            </a:prstGeom>
            <a:noFill/>
            <a:ln>
              <a:noFill/>
            </a:ln>
          </p:spPr>
        </p:pic>
        <p:cxnSp>
          <p:nvCxnSpPr>
            <p:cNvPr id="373" name="Google Shape;373;p2"/>
            <p:cNvCxnSpPr/>
            <p:nvPr/>
          </p:nvCxnSpPr>
          <p:spPr>
            <a:xfrm>
              <a:off x="1432065" y="3596632"/>
              <a:ext cx="2025000" cy="0"/>
            </a:xfrm>
            <a:prstGeom prst="straightConnector1">
              <a:avLst/>
            </a:prstGeom>
            <a:noFill/>
            <a:ln w="19050" cap="flat" cmpd="sng">
              <a:solidFill>
                <a:schemeClr val="accent1"/>
              </a:solidFill>
              <a:prstDash val="solid"/>
              <a:miter lim="800000"/>
              <a:headEnd type="none" w="sm" len="sm"/>
              <a:tailEnd type="none" w="sm" len="sm"/>
            </a:ln>
          </p:spPr>
        </p:cxnSp>
      </p:grpSp>
      <p:sp>
        <p:nvSpPr>
          <p:cNvPr id="377" name="Google Shape;377;p2"/>
          <p:cNvSpPr txBox="1"/>
          <p:nvPr/>
        </p:nvSpPr>
        <p:spPr>
          <a:xfrm>
            <a:off x="7391676" y="1690412"/>
            <a:ext cx="349800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Pts val="2400"/>
              <a:buFontTx/>
              <a:buNone/>
              <a:tabLst/>
              <a:defRPr/>
            </a:pPr>
            <a:r>
              <a:rPr kumimoji="0" lang="it-IT" sz="24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OBIETTIVI PRINCIPALI</a:t>
            </a:r>
            <a:endParaRPr kumimoji="0" sz="24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6" name="Gruppo 5"/>
          <p:cNvGrpSpPr/>
          <p:nvPr/>
        </p:nvGrpSpPr>
        <p:grpSpPr>
          <a:xfrm>
            <a:off x="1421339" y="5044607"/>
            <a:ext cx="4419499" cy="1103986"/>
            <a:chOff x="1203185" y="4024040"/>
            <a:chExt cx="3314624" cy="827989"/>
          </a:xfrm>
        </p:grpSpPr>
        <p:cxnSp>
          <p:nvCxnSpPr>
            <p:cNvPr id="375" name="Google Shape;375;p2"/>
            <p:cNvCxnSpPr/>
            <p:nvPr/>
          </p:nvCxnSpPr>
          <p:spPr>
            <a:xfrm rot="10800000" flipH="1">
              <a:off x="1733884" y="4270187"/>
              <a:ext cx="2526525" cy="21825"/>
            </a:xfrm>
            <a:prstGeom prst="straightConnector1">
              <a:avLst/>
            </a:prstGeom>
            <a:noFill/>
            <a:ln w="19050" cap="flat" cmpd="sng">
              <a:solidFill>
                <a:schemeClr val="accent1"/>
              </a:solidFill>
              <a:prstDash val="solid"/>
              <a:miter lim="800000"/>
              <a:headEnd type="none" w="sm" len="sm"/>
              <a:tailEnd type="none" w="sm" len="sm"/>
            </a:ln>
          </p:spPr>
        </p:cxnSp>
        <p:sp>
          <p:nvSpPr>
            <p:cNvPr id="376" name="Google Shape;376;p2"/>
            <p:cNvSpPr txBox="1"/>
            <p:nvPr/>
          </p:nvSpPr>
          <p:spPr>
            <a:xfrm>
              <a:off x="1733884" y="4051714"/>
              <a:ext cx="2783925" cy="800315"/>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SUB -INVESTIMENTO 1.4.4</a:t>
              </a:r>
              <a:endParaRPr kumimoji="0"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0"/>
                </a:spcBef>
                <a:spcAft>
                  <a:spcPts val="0"/>
                </a:spcAft>
                <a:buClrTx/>
                <a:buSzPts val="400"/>
                <a:buFontTx/>
                <a:buNone/>
                <a:tabLst/>
                <a:defRPr/>
              </a:pPr>
              <a:endParaRPr kumimoji="0" sz="2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Estensione dell'utilizzo delle piattaforme nazionali di Identità Digitale (SPID, CIE) e dell'anagrafe nazionale digitale (ANPR)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78" name="Google Shape;378;p2"/>
            <p:cNvPicPr preferRelativeResize="0"/>
            <p:nvPr/>
          </p:nvPicPr>
          <p:blipFill rotWithShape="1">
            <a:blip r:embed="rId8">
              <a:alphaModFix/>
            </a:blip>
            <a:srcRect/>
            <a:stretch/>
          </p:blipFill>
          <p:spPr>
            <a:xfrm>
              <a:off x="1203185" y="4024040"/>
              <a:ext cx="427181" cy="427181"/>
            </a:xfrm>
            <a:prstGeom prst="rect">
              <a:avLst/>
            </a:prstGeom>
            <a:noFill/>
            <a:ln>
              <a:noFill/>
            </a:ln>
          </p:spPr>
        </p:pic>
      </p:grpSp>
      <p:sp>
        <p:nvSpPr>
          <p:cNvPr id="381" name="Google Shape;381;p2"/>
          <p:cNvSpPr txBox="1"/>
          <p:nvPr/>
        </p:nvSpPr>
        <p:spPr>
          <a:xfrm>
            <a:off x="6243874" y="2467114"/>
            <a:ext cx="5041383" cy="1369990"/>
          </a:xfrm>
          <a:prstGeom prst="rect">
            <a:avLst/>
          </a:prstGeom>
          <a:noFill/>
          <a:ln>
            <a:noFill/>
          </a:ln>
        </p:spPr>
        <p:txBody>
          <a:bodyPr spcFirstLastPara="1" wrap="square" lIns="0" tIns="0" rIns="0" bIns="0" anchor="t" anchorCtr="0">
            <a:spAutoFit/>
          </a:bodyPr>
          <a:lstStyle/>
          <a:p>
            <a:pPr marL="457189" marR="0" lvl="0" indent="-330192" algn="just" defTabSz="914400" rtl="0" eaLnBrk="1" fontAlgn="auto" latinLnBrk="0" hangingPunct="1">
              <a:lnSpc>
                <a:spcPct val="150000"/>
              </a:lnSpc>
              <a:spcBef>
                <a:spcPts val="60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Potenziamento dei servizi di ANPR</a:t>
            </a:r>
          </a:p>
          <a:p>
            <a:pPr marL="457189" marR="0" lvl="0" indent="-330192" algn="just" defTabSz="914400" rtl="0" eaLnBrk="1" fontAlgn="auto" latinLnBrk="0" hangingPunct="1">
              <a:lnSpc>
                <a:spcPct val="150000"/>
              </a:lnSpc>
              <a:spcBef>
                <a:spcPts val="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Stato civile digitale</a:t>
            </a:r>
          </a:p>
          <a:p>
            <a:pPr marL="457189" marR="0" lvl="0" indent="-330192" algn="just" defTabSz="914400" rtl="0" eaLnBrk="1" fontAlgn="auto" latinLnBrk="0" hangingPunct="1">
              <a:lnSpc>
                <a:spcPct val="150000"/>
              </a:lnSpc>
              <a:spcBef>
                <a:spcPts val="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Integrazione liste elettorali in ANPR</a:t>
            </a:r>
          </a:p>
        </p:txBody>
      </p:sp>
      <p:sp>
        <p:nvSpPr>
          <p:cNvPr id="38" name="Rettangolo 37"/>
          <p:cNvSpPr/>
          <p:nvPr/>
        </p:nvSpPr>
        <p:spPr>
          <a:xfrm>
            <a:off x="6454795" y="4231551"/>
            <a:ext cx="5787348" cy="1569660"/>
          </a:xfrm>
          <a:prstGeom prst="rect">
            <a:avLst/>
          </a:prstGeom>
        </p:spPr>
        <p:txBody>
          <a:bodyPr wrap="square">
            <a:spAutoFit/>
          </a:bodyPr>
          <a:lstStyle/>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La </a:t>
            </a:r>
            <a:r>
              <a:rPr kumimoji="0" lang="it-IT" sz="1600" b="1"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velocità di attuazione </a:t>
            </a: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non è un parametro indipendente…</a:t>
            </a:r>
          </a:p>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il tempo è cruciale per determinare il successo o il fallimento di un progetto.</a:t>
            </a:r>
          </a:p>
          <a:p>
            <a:pPr marL="33866" marR="0" lvl="0" indent="0" algn="l" defTabSz="914400" rtl="0" eaLnBrk="1" fontAlgn="auto" latinLnBrk="0" hangingPunct="1">
              <a:lnSpc>
                <a:spcPct val="100000"/>
              </a:lnSpc>
              <a:spcBef>
                <a:spcPts val="0"/>
              </a:spcBef>
              <a:spcAft>
                <a:spcPts val="0"/>
              </a:spcAft>
              <a:buClrTx/>
              <a:buSzPts val="1600"/>
              <a:buFontTx/>
              <a:buNone/>
              <a:tabLst/>
              <a:defRPr/>
            </a:pPr>
            <a:endPar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endParaRPr>
          </a:p>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Il </a:t>
            </a:r>
            <a:r>
              <a:rPr kumimoji="0" lang="it-IT" sz="1600" b="1"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parametro tempo è un requisito del progetto</a:t>
            </a:r>
          </a:p>
          <a:p>
            <a:pPr marL="33866" marR="0" lvl="0" indent="0" algn="l" defTabSz="914400" rtl="0" eaLnBrk="1" fontAlgn="auto" latinLnBrk="0" hangingPunct="1">
              <a:lnSpc>
                <a:spcPct val="100000"/>
              </a:lnSpc>
              <a:spcBef>
                <a:spcPts val="0"/>
              </a:spcBef>
              <a:spcAft>
                <a:spcPts val="0"/>
              </a:spcAft>
              <a:buClrTx/>
              <a:buSzPts val="1600"/>
              <a:buFontTx/>
              <a:buNone/>
              <a:tabLst/>
              <a:defRPr/>
            </a:pPr>
            <a:endPar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endParaRPr>
          </a:p>
        </p:txBody>
      </p:sp>
      <p:sp>
        <p:nvSpPr>
          <p:cNvPr id="7" name="Google Shape;1327;p67">
            <a:extLst>
              <a:ext uri="{FF2B5EF4-FFF2-40B4-BE49-F238E27FC236}">
                <a16:creationId xmlns:a16="http://schemas.microsoft.com/office/drawing/2014/main" id="{DDA06A11-9872-0C33-D1F7-17593108D677}"/>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Sub-investimento M1C1 - 1.4.4 del PNRR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14311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44"/>
          <p:cNvSpPr/>
          <p:nvPr/>
        </p:nvSpPr>
        <p:spPr>
          <a:xfrm rot="5400000">
            <a:off x="181050" y="-184134"/>
            <a:ext cx="6864200" cy="7226300"/>
          </a:xfrm>
          <a:prstGeom prst="flowChartManualInput">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03" name="Google Shape;2403;p144"/>
          <p:cNvSpPr txBox="1"/>
          <p:nvPr/>
        </p:nvSpPr>
        <p:spPr>
          <a:xfrm>
            <a:off x="2116832" y="1132500"/>
            <a:ext cx="3396400" cy="12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Gli strumenti a disposizione della community</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04" name="Google Shape;2404;p144"/>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dirty="0">
                <a:ln>
                  <a:noFill/>
                </a:ln>
                <a:solidFill>
                  <a:prstClr val="white"/>
                </a:solidFill>
                <a:effectLst/>
                <a:uLnTx/>
                <a:uFillTx/>
                <a:latin typeface="Calibri"/>
                <a:ea typeface="Calibri"/>
                <a:cs typeface="Calibri"/>
                <a:sym typeface="Calibri"/>
              </a:rPr>
              <a:t>DEVELOPERS ITALIA</a:t>
            </a:r>
            <a:endParaRPr kumimoji="0" sz="1333"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grpSp>
        <p:nvGrpSpPr>
          <p:cNvPr id="2405" name="Google Shape;2405;p144"/>
          <p:cNvGrpSpPr/>
          <p:nvPr/>
        </p:nvGrpSpPr>
        <p:grpSpPr>
          <a:xfrm>
            <a:off x="398691" y="964184"/>
            <a:ext cx="1608978" cy="1541400"/>
            <a:chOff x="289313" y="863925"/>
            <a:chExt cx="1206733" cy="1156050"/>
          </a:xfrm>
        </p:grpSpPr>
        <p:cxnSp>
          <p:nvCxnSpPr>
            <p:cNvPr id="2406" name="Google Shape;2406;p144"/>
            <p:cNvCxnSpPr/>
            <p:nvPr/>
          </p:nvCxnSpPr>
          <p:spPr>
            <a:xfrm>
              <a:off x="1496046" y="863925"/>
              <a:ext cx="0" cy="1113900"/>
            </a:xfrm>
            <a:prstGeom prst="straightConnector1">
              <a:avLst/>
            </a:prstGeom>
            <a:noFill/>
            <a:ln w="19050" cap="flat" cmpd="sng">
              <a:solidFill>
                <a:schemeClr val="lt1"/>
              </a:solidFill>
              <a:prstDash val="solid"/>
              <a:round/>
              <a:headEnd type="none" w="sm" len="sm"/>
              <a:tailEnd type="none" w="sm" len="sm"/>
            </a:ln>
          </p:spPr>
        </p:cxnSp>
        <p:grpSp>
          <p:nvGrpSpPr>
            <p:cNvPr id="2407" name="Google Shape;2407;p144"/>
            <p:cNvGrpSpPr/>
            <p:nvPr/>
          </p:nvGrpSpPr>
          <p:grpSpPr>
            <a:xfrm>
              <a:off x="289313" y="1105046"/>
              <a:ext cx="1157700" cy="914929"/>
              <a:chOff x="289313" y="1105046"/>
              <a:chExt cx="1157700" cy="914929"/>
            </a:xfrm>
          </p:grpSpPr>
          <p:pic>
            <p:nvPicPr>
              <p:cNvPr id="2408" name="Google Shape;2408;p144"/>
              <p:cNvPicPr preferRelativeResize="0"/>
              <p:nvPr/>
            </p:nvPicPr>
            <p:blipFill rotWithShape="1">
              <a:blip r:embed="rId3">
                <a:alphaModFix/>
              </a:blip>
              <a:srcRect/>
              <a:stretch/>
            </p:blipFill>
            <p:spPr>
              <a:xfrm>
                <a:off x="641771" y="1105046"/>
                <a:ext cx="525300" cy="491404"/>
              </a:xfrm>
              <a:prstGeom prst="rect">
                <a:avLst/>
              </a:prstGeom>
              <a:noFill/>
              <a:ln>
                <a:noFill/>
              </a:ln>
            </p:spPr>
          </p:pic>
          <p:sp>
            <p:nvSpPr>
              <p:cNvPr id="2409" name="Google Shape;2409;p144"/>
              <p:cNvSpPr txBox="1"/>
              <p:nvPr/>
            </p:nvSpPr>
            <p:spPr>
              <a:xfrm>
                <a:off x="289313" y="1614375"/>
                <a:ext cx="11577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COMMUNITY</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2410" name="Google Shape;2410;p144"/>
          <p:cNvGrpSpPr/>
          <p:nvPr/>
        </p:nvGrpSpPr>
        <p:grpSpPr>
          <a:xfrm>
            <a:off x="527414" y="4664687"/>
            <a:ext cx="4894749" cy="1539684"/>
            <a:chOff x="389550" y="2072925"/>
            <a:chExt cx="3671062" cy="1154763"/>
          </a:xfrm>
        </p:grpSpPr>
        <p:sp>
          <p:nvSpPr>
            <p:cNvPr id="2411" name="Google Shape;2411;p144"/>
            <p:cNvSpPr txBox="1"/>
            <p:nvPr/>
          </p:nvSpPr>
          <p:spPr>
            <a:xfrm>
              <a:off x="1543012" y="2198512"/>
              <a:ext cx="2517600" cy="90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dirty="0">
                  <a:ln>
                    <a:noFill/>
                  </a:ln>
                  <a:solidFill>
                    <a:srgbClr val="FFFFFF"/>
                  </a:solidFill>
                  <a:effectLst/>
                  <a:uLnTx/>
                  <a:uFillTx/>
                  <a:latin typeface="Calibri"/>
                  <a:ea typeface="Calibri"/>
                  <a:cs typeface="Calibri"/>
                  <a:sym typeface="Calibri"/>
                </a:rPr>
                <a:t>Il ruolo dell’open source e del catalogo di Developers Italia</a:t>
              </a: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2412" name="Google Shape;2412;p144"/>
            <p:cNvGrpSpPr/>
            <p:nvPr/>
          </p:nvGrpSpPr>
          <p:grpSpPr>
            <a:xfrm>
              <a:off x="389550" y="2072925"/>
              <a:ext cx="1110196" cy="1154763"/>
              <a:chOff x="389550" y="2072925"/>
              <a:chExt cx="1110196" cy="1154763"/>
            </a:xfrm>
          </p:grpSpPr>
          <p:cxnSp>
            <p:nvCxnSpPr>
              <p:cNvPr id="2413" name="Google Shape;2413;p144"/>
              <p:cNvCxnSpPr/>
              <p:nvPr/>
            </p:nvCxnSpPr>
            <p:spPr>
              <a:xfrm>
                <a:off x="1499746" y="2072925"/>
                <a:ext cx="0" cy="1113900"/>
              </a:xfrm>
              <a:prstGeom prst="straightConnector1">
                <a:avLst/>
              </a:prstGeom>
              <a:noFill/>
              <a:ln w="19050" cap="flat" cmpd="sng">
                <a:solidFill>
                  <a:schemeClr val="lt1"/>
                </a:solidFill>
                <a:prstDash val="solid"/>
                <a:round/>
                <a:headEnd type="none" w="sm" len="sm"/>
                <a:tailEnd type="none" w="sm" len="sm"/>
              </a:ln>
            </p:spPr>
          </p:cxnSp>
          <p:grpSp>
            <p:nvGrpSpPr>
              <p:cNvPr id="2414" name="Google Shape;2414;p144"/>
              <p:cNvGrpSpPr/>
              <p:nvPr/>
            </p:nvGrpSpPr>
            <p:grpSpPr>
              <a:xfrm>
                <a:off x="389550" y="2321575"/>
                <a:ext cx="945900" cy="906113"/>
                <a:chOff x="389550" y="2321575"/>
                <a:chExt cx="945900" cy="906113"/>
              </a:xfrm>
            </p:grpSpPr>
            <p:sp>
              <p:nvSpPr>
                <p:cNvPr id="2415" name="Google Shape;2415;p144"/>
                <p:cNvSpPr txBox="1"/>
                <p:nvPr/>
              </p:nvSpPr>
              <p:spPr>
                <a:xfrm>
                  <a:off x="389550" y="2822088"/>
                  <a:ext cx="9459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CATALOGO</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16" name="Google Shape;2416;p144"/>
                <p:cNvPicPr preferRelativeResize="0"/>
                <p:nvPr/>
              </p:nvPicPr>
              <p:blipFill rotWithShape="1">
                <a:blip r:embed="rId4">
                  <a:alphaModFix/>
                </a:blip>
                <a:srcRect/>
                <a:stretch/>
              </p:blipFill>
              <p:spPr>
                <a:xfrm>
                  <a:off x="630400" y="2321575"/>
                  <a:ext cx="464196" cy="464200"/>
                </a:xfrm>
                <a:prstGeom prst="rect">
                  <a:avLst/>
                </a:prstGeom>
                <a:noFill/>
                <a:ln>
                  <a:noFill/>
                </a:ln>
              </p:spPr>
            </p:pic>
          </p:grpSp>
        </p:grpSp>
      </p:grpSp>
      <p:grpSp>
        <p:nvGrpSpPr>
          <p:cNvPr id="2417" name="Google Shape;2417;p144"/>
          <p:cNvGrpSpPr/>
          <p:nvPr/>
        </p:nvGrpSpPr>
        <p:grpSpPr>
          <a:xfrm>
            <a:off x="346011" y="2790504"/>
            <a:ext cx="5257567" cy="1485200"/>
            <a:chOff x="218112" y="2010488"/>
            <a:chExt cx="3943175" cy="1113900"/>
          </a:xfrm>
        </p:grpSpPr>
        <p:sp>
          <p:nvSpPr>
            <p:cNvPr id="2418" name="Google Shape;2418;p144"/>
            <p:cNvSpPr txBox="1"/>
            <p:nvPr/>
          </p:nvSpPr>
          <p:spPr>
            <a:xfrm>
              <a:off x="1638287" y="2115625"/>
              <a:ext cx="2523000" cy="90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Il CAD, le Linee Guida e il </a:t>
              </a: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nuovo modello di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419" name="Google Shape;2419;p144"/>
            <p:cNvCxnSpPr/>
            <p:nvPr/>
          </p:nvCxnSpPr>
          <p:spPr>
            <a:xfrm>
              <a:off x="1469171" y="2010488"/>
              <a:ext cx="0" cy="1113900"/>
            </a:xfrm>
            <a:prstGeom prst="straightConnector1">
              <a:avLst/>
            </a:prstGeom>
            <a:noFill/>
            <a:ln w="19050" cap="flat" cmpd="sng">
              <a:solidFill>
                <a:schemeClr val="lt1"/>
              </a:solidFill>
              <a:prstDash val="solid"/>
              <a:round/>
              <a:headEnd type="none" w="sm" len="sm"/>
              <a:tailEnd type="none" w="sm" len="sm"/>
            </a:ln>
          </p:spPr>
        </p:cxnSp>
        <p:grpSp>
          <p:nvGrpSpPr>
            <p:cNvPr id="2420" name="Google Shape;2420;p144"/>
            <p:cNvGrpSpPr/>
            <p:nvPr/>
          </p:nvGrpSpPr>
          <p:grpSpPr>
            <a:xfrm>
              <a:off x="218112" y="2160711"/>
              <a:ext cx="1244431" cy="858440"/>
              <a:chOff x="218112" y="2304648"/>
              <a:chExt cx="1244431" cy="858440"/>
            </a:xfrm>
          </p:grpSpPr>
          <p:sp>
            <p:nvSpPr>
              <p:cNvPr id="2421" name="Google Shape;2421;p144"/>
              <p:cNvSpPr txBox="1"/>
              <p:nvPr/>
            </p:nvSpPr>
            <p:spPr>
              <a:xfrm>
                <a:off x="380575" y="2757488"/>
                <a:ext cx="9195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CONTESTO LEGALE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22" name="Google Shape;2422;p144"/>
              <p:cNvPicPr preferRelativeResize="0"/>
              <p:nvPr/>
            </p:nvPicPr>
            <p:blipFill rotWithShape="1">
              <a:blip r:embed="rId5">
                <a:alphaModFix/>
              </a:blip>
              <a:srcRect t="27435" b="12845"/>
              <a:stretch/>
            </p:blipFill>
            <p:spPr>
              <a:xfrm>
                <a:off x="218112" y="2304648"/>
                <a:ext cx="1244431" cy="525400"/>
              </a:xfrm>
              <a:prstGeom prst="rect">
                <a:avLst/>
              </a:prstGeom>
              <a:noFill/>
              <a:ln>
                <a:noFill/>
              </a:ln>
            </p:spPr>
          </p:pic>
        </p:grpSp>
      </p:grpSp>
      <p:pic>
        <p:nvPicPr>
          <p:cNvPr id="2" name="Immagine 1">
            <a:extLst>
              <a:ext uri="{FF2B5EF4-FFF2-40B4-BE49-F238E27FC236}">
                <a16:creationId xmlns:a16="http://schemas.microsoft.com/office/drawing/2014/main" id="{521EC8A6-5ACA-87E3-73AD-959B46251E84}"/>
              </a:ext>
            </a:extLst>
          </p:cNvPr>
          <p:cNvPicPr>
            <a:picLocks noChangeAspect="1"/>
          </p:cNvPicPr>
          <p:nvPr/>
        </p:nvPicPr>
        <p:blipFill rotWithShape="1">
          <a:blip r:embed="rId6"/>
          <a:srcRect l="11111" r="12255"/>
          <a:stretch/>
        </p:blipFill>
        <p:spPr>
          <a:xfrm>
            <a:off x="6906812" y="1602831"/>
            <a:ext cx="5031455" cy="364650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45"/>
          <p:cNvSpPr txBox="1"/>
          <p:nvPr/>
        </p:nvSpPr>
        <p:spPr>
          <a:xfrm>
            <a:off x="508333" y="22026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Piattaforme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29" name="Google Shape;2429;p145"/>
          <p:cNvSpPr txBox="1"/>
          <p:nvPr/>
        </p:nvSpPr>
        <p:spPr>
          <a:xfrm>
            <a:off x="508333" y="2912460"/>
            <a:ext cx="3365200" cy="18196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 catalogo delle piattaforme abilitanti.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30" name="Google Shape;2430;p145"/>
          <p:cNvPicPr preferRelativeResize="0"/>
          <p:nvPr/>
        </p:nvPicPr>
        <p:blipFill rotWithShape="1">
          <a:blip r:embed="rId3">
            <a:alphaModFix/>
          </a:blip>
          <a:srcRect/>
          <a:stretch/>
        </p:blipFill>
        <p:spPr>
          <a:xfrm>
            <a:off x="411016" y="1294057"/>
            <a:ext cx="769689" cy="751788"/>
          </a:xfrm>
          <a:prstGeom prst="rect">
            <a:avLst/>
          </a:prstGeom>
          <a:noFill/>
          <a:ln>
            <a:noFill/>
          </a:ln>
        </p:spPr>
      </p:pic>
      <p:sp>
        <p:nvSpPr>
          <p:cNvPr id="2432" name="Google Shape;2432;p145"/>
          <p:cNvSpPr txBox="1">
            <a:spLocks noGrp="1"/>
          </p:cNvSpPr>
          <p:nvPr>
            <p:ph type="ctrTitle"/>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9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/piattaforme</a:t>
            </a:r>
            <a:endParaRPr sz="2667" b="1">
              <a:solidFill>
                <a:srgbClr val="2566CC"/>
              </a:solidFill>
              <a:latin typeface="Calibri"/>
              <a:ea typeface="Calibri"/>
              <a:cs typeface="Calibri"/>
              <a:sym typeface="Calibri"/>
            </a:endParaRPr>
          </a:p>
        </p:txBody>
      </p:sp>
      <p:sp>
        <p:nvSpPr>
          <p:cNvPr id="2433" name="Google Shape;2433;p145"/>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4" name="Google Shape;2434;p1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8CFDD8DF-E20C-B280-3F08-B42C888E92DB}"/>
              </a:ext>
            </a:extLst>
          </p:cNvPr>
          <p:cNvPicPr>
            <a:picLocks noChangeAspect="1"/>
          </p:cNvPicPr>
          <p:nvPr/>
        </p:nvPicPr>
        <p:blipFill>
          <a:blip r:embed="rId4"/>
          <a:stretch>
            <a:fillRect/>
          </a:stretch>
        </p:blipFill>
        <p:spPr>
          <a:xfrm>
            <a:off x="4419600" y="1823344"/>
            <a:ext cx="7772400" cy="3211312"/>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pic>
        <p:nvPicPr>
          <p:cNvPr id="2440" name="Google Shape;2440;p146" descr="Risultati immagini per spid"/>
          <p:cNvPicPr preferRelativeResize="0"/>
          <p:nvPr/>
        </p:nvPicPr>
        <p:blipFill rotWithShape="1">
          <a:blip r:embed="rId3">
            <a:alphaModFix/>
          </a:blip>
          <a:srcRect/>
          <a:stretch/>
        </p:blipFill>
        <p:spPr>
          <a:xfrm>
            <a:off x="457200" y="3144001"/>
            <a:ext cx="2850168" cy="570033"/>
          </a:xfrm>
          <a:prstGeom prst="rect">
            <a:avLst/>
          </a:prstGeom>
          <a:noFill/>
          <a:ln>
            <a:noFill/>
          </a:ln>
        </p:spPr>
      </p:pic>
      <p:sp>
        <p:nvSpPr>
          <p:cNvPr id="2441" name="Google Shape;2441;p146"/>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/piattaforme</a:t>
            </a:r>
            <a:endParaRPr sz="2667" b="1" i="0" u="none" strike="noStrike" cap="none">
              <a:solidFill>
                <a:srgbClr val="2566CC"/>
              </a:solidFill>
              <a:latin typeface="Calibri"/>
              <a:ea typeface="Calibri"/>
              <a:cs typeface="Calibri"/>
              <a:sym typeface="Calibri"/>
            </a:endParaRPr>
          </a:p>
        </p:txBody>
      </p:sp>
      <p:sp>
        <p:nvSpPr>
          <p:cNvPr id="2442" name="Google Shape;2442;p146"/>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14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E7D829B2-E98B-F901-6BF8-791C973E7C48}"/>
              </a:ext>
            </a:extLst>
          </p:cNvPr>
          <p:cNvPicPr>
            <a:picLocks noChangeAspect="1"/>
          </p:cNvPicPr>
          <p:nvPr/>
        </p:nvPicPr>
        <p:blipFill rotWithShape="1">
          <a:blip r:embed="rId4"/>
          <a:srcRect r="7027"/>
          <a:stretch/>
        </p:blipFill>
        <p:spPr>
          <a:xfrm>
            <a:off x="4000499" y="1824208"/>
            <a:ext cx="8080949" cy="4055607"/>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147"/>
          <p:cNvSpPr txBox="1"/>
          <p:nvPr/>
        </p:nvSpPr>
        <p:spPr>
          <a:xfrm>
            <a:off x="508333" y="22026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API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49" name="Google Shape;2449;p147"/>
          <p:cNvSpPr txBox="1"/>
          <p:nvPr/>
        </p:nvSpPr>
        <p:spPr>
          <a:xfrm>
            <a:off x="508333" y="2912460"/>
            <a:ext cx="3365200" cy="18196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Una selezione di servizi pubblici esposti attraverso API.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50" name="Google Shape;2450;p147"/>
          <p:cNvPicPr preferRelativeResize="0"/>
          <p:nvPr/>
        </p:nvPicPr>
        <p:blipFill rotWithShape="1">
          <a:blip r:embed="rId3">
            <a:alphaModFix/>
          </a:blip>
          <a:srcRect/>
          <a:stretch/>
        </p:blipFill>
        <p:spPr>
          <a:xfrm>
            <a:off x="411016" y="1294057"/>
            <a:ext cx="769689" cy="751788"/>
          </a:xfrm>
          <a:prstGeom prst="rect">
            <a:avLst/>
          </a:prstGeom>
          <a:noFill/>
          <a:ln>
            <a:noFill/>
          </a:ln>
        </p:spPr>
      </p:pic>
      <p:sp>
        <p:nvSpPr>
          <p:cNvPr id="2452" name="Google Shape;2452;p147"/>
          <p:cNvSpPr txBox="1">
            <a:spLocks noGrp="1"/>
          </p:cNvSpPr>
          <p:nvPr>
            <p:ph type="ctrTitle"/>
          </p:nvPr>
        </p:nvSpPr>
        <p:spPr>
          <a:xfrm>
            <a:off x="14225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/api</a:t>
            </a:r>
            <a:endParaRPr>
              <a:latin typeface="Calibri"/>
              <a:ea typeface="Calibri"/>
              <a:cs typeface="Calibri"/>
              <a:sym typeface="Calibri"/>
            </a:endParaRPr>
          </a:p>
        </p:txBody>
      </p:sp>
      <p:sp>
        <p:nvSpPr>
          <p:cNvPr id="2453" name="Google Shape;2453;p147"/>
          <p:cNvSpPr/>
          <p:nvPr/>
        </p:nvSpPr>
        <p:spPr>
          <a:xfrm>
            <a:off x="1369" y="6169400"/>
            <a:ext cx="1421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14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5C956E89-2974-CB9D-F782-36B206F2E8F7}"/>
              </a:ext>
            </a:extLst>
          </p:cNvPr>
          <p:cNvPicPr>
            <a:picLocks noChangeAspect="1"/>
          </p:cNvPicPr>
          <p:nvPr/>
        </p:nvPicPr>
        <p:blipFill>
          <a:blip r:embed="rId4"/>
          <a:stretch>
            <a:fillRect/>
          </a:stretch>
        </p:blipFill>
        <p:spPr>
          <a:xfrm>
            <a:off x="5465612" y="0"/>
            <a:ext cx="6725019"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48"/>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github.com/italia</a:t>
            </a:r>
            <a:endParaRPr sz="4400" b="0" i="0" u="none" strike="noStrike" cap="none">
              <a:solidFill>
                <a:schemeClr val="dk1"/>
              </a:solidFill>
              <a:latin typeface="Calibri"/>
              <a:ea typeface="Calibri"/>
              <a:cs typeface="Calibri"/>
              <a:sym typeface="Calibri"/>
            </a:endParaRPr>
          </a:p>
        </p:txBody>
      </p:sp>
      <p:sp>
        <p:nvSpPr>
          <p:cNvPr id="2460" name="Google Shape;2460;p148"/>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2461;p148"/>
          <p:cNvSpPr txBox="1"/>
          <p:nvPr/>
        </p:nvSpPr>
        <p:spPr>
          <a:xfrm>
            <a:off x="508333" y="17200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Codice Sorgente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62" name="Google Shape;2462;p148"/>
          <p:cNvSpPr txBox="1"/>
          <p:nvPr/>
        </p:nvSpPr>
        <p:spPr>
          <a:xfrm>
            <a:off x="508333" y="2531460"/>
            <a:ext cx="4457600" cy="3134000"/>
          </a:xfrm>
          <a:prstGeom prst="rect">
            <a:avLst/>
          </a:prstGeom>
          <a:noFill/>
          <a:ln>
            <a:noFill/>
          </a:ln>
        </p:spPr>
        <p:txBody>
          <a:bodyPr spcFirstLastPara="1" wrap="square" lIns="121900" tIns="121900" rIns="121900" bIns="121900" anchor="t" anchorCtr="0">
            <a:noAutofit/>
          </a:bodyPr>
          <a:lstStyle/>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leggere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studiare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segnalare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personalizzare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contribuire</a:t>
            </a: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 </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Il software dei servizi pubblici.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63" name="Google Shape;2463;p148"/>
          <p:cNvPicPr preferRelativeResize="0"/>
          <p:nvPr/>
        </p:nvPicPr>
        <p:blipFill rotWithShape="1">
          <a:blip r:embed="rId3">
            <a:alphaModFix/>
          </a:blip>
          <a:srcRect/>
          <a:stretch/>
        </p:blipFill>
        <p:spPr>
          <a:xfrm>
            <a:off x="372848" y="775045"/>
            <a:ext cx="855211" cy="835320"/>
          </a:xfrm>
          <a:prstGeom prst="rect">
            <a:avLst/>
          </a:prstGeom>
          <a:noFill/>
          <a:ln>
            <a:noFill/>
          </a:ln>
        </p:spPr>
      </p:pic>
      <p:sp>
        <p:nvSpPr>
          <p:cNvPr id="2465" name="Google Shape;2465;p14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descr="Immagine che contiene testo, Sito Web&#10;&#10;Descrizione generata automaticamente">
            <a:extLst>
              <a:ext uri="{FF2B5EF4-FFF2-40B4-BE49-F238E27FC236}">
                <a16:creationId xmlns:a16="http://schemas.microsoft.com/office/drawing/2014/main" id="{A3160663-489C-A778-4AB0-90E14AC1FD1A}"/>
              </a:ext>
            </a:extLst>
          </p:cNvPr>
          <p:cNvPicPr>
            <a:picLocks noChangeAspect="1"/>
          </p:cNvPicPr>
          <p:nvPr/>
        </p:nvPicPr>
        <p:blipFill rotWithShape="1">
          <a:blip r:embed="rId4"/>
          <a:srcRect l="1308" r="1471"/>
          <a:stretch/>
        </p:blipFill>
        <p:spPr>
          <a:xfrm>
            <a:off x="4800600" y="1301417"/>
            <a:ext cx="7556500" cy="4084171"/>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pic>
        <p:nvPicPr>
          <p:cNvPr id="2470" name="Google Shape;2470;p149"/>
          <p:cNvPicPr preferRelativeResize="0"/>
          <p:nvPr/>
        </p:nvPicPr>
        <p:blipFill rotWithShape="1">
          <a:blip r:embed="rId3">
            <a:alphaModFix/>
          </a:blip>
          <a:srcRect/>
          <a:stretch/>
        </p:blipFill>
        <p:spPr>
          <a:xfrm>
            <a:off x="4965934" y="1"/>
            <a:ext cx="7226065" cy="7964313"/>
          </a:xfrm>
          <a:prstGeom prst="rect">
            <a:avLst/>
          </a:prstGeom>
          <a:noFill/>
          <a:ln>
            <a:noFill/>
          </a:ln>
          <a:effectLst>
            <a:outerShdw blurRad="200025" dist="19050" dir="7800000" algn="bl" rotWithShape="0">
              <a:srgbClr val="000000">
                <a:alpha val="20000"/>
              </a:srgbClr>
            </a:outerShdw>
          </a:effectLst>
        </p:spPr>
      </p:pic>
      <p:sp>
        <p:nvSpPr>
          <p:cNvPr id="2471" name="Google Shape;2471;p149"/>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docs.italia.it</a:t>
            </a:r>
            <a:endParaRPr sz="2667" b="1" i="0" u="none" strike="noStrike" cap="none">
              <a:solidFill>
                <a:srgbClr val="0056CB"/>
              </a:solidFill>
              <a:latin typeface="Calibri"/>
              <a:ea typeface="Calibri"/>
              <a:cs typeface="Calibri"/>
              <a:sym typeface="Calibri"/>
            </a:endParaRPr>
          </a:p>
        </p:txBody>
      </p:sp>
      <p:sp>
        <p:nvSpPr>
          <p:cNvPr id="2472" name="Google Shape;2472;p149"/>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73" name="Google Shape;2473;p149"/>
          <p:cNvSpPr txBox="1"/>
          <p:nvPr/>
        </p:nvSpPr>
        <p:spPr>
          <a:xfrm>
            <a:off x="521033" y="16565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Docs Italia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74" name="Google Shape;2474;p149"/>
          <p:cNvSpPr txBox="1"/>
          <p:nvPr/>
        </p:nvSpPr>
        <p:spPr>
          <a:xfrm>
            <a:off x="521033" y="2366360"/>
            <a:ext cx="4457600" cy="3134000"/>
          </a:xfrm>
          <a:prstGeom prst="rect">
            <a:avLst/>
          </a:prstGeom>
          <a:noFill/>
          <a:ln>
            <a:noFill/>
          </a:ln>
        </p:spPr>
        <p:txBody>
          <a:bodyPr spcFirstLastPara="1" wrap="square" lIns="121900" tIns="121900" rIns="121900" bIns="121900" anchor="t" anchorCtr="0">
            <a:noAutofit/>
          </a:bodyPr>
          <a:lstStyle/>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pubblicare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leggere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organizzare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cercare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commentare</a:t>
            </a: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 </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Documentazione tecnica, ma anche circolari e leggi (CAD).</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75" name="Google Shape;2475;p149"/>
          <p:cNvPicPr preferRelativeResize="0"/>
          <p:nvPr/>
        </p:nvPicPr>
        <p:blipFill rotWithShape="1">
          <a:blip r:embed="rId4">
            <a:alphaModFix/>
          </a:blip>
          <a:srcRect/>
          <a:stretch/>
        </p:blipFill>
        <p:spPr>
          <a:xfrm>
            <a:off x="385548" y="711545"/>
            <a:ext cx="855211" cy="835320"/>
          </a:xfrm>
          <a:prstGeom prst="rect">
            <a:avLst/>
          </a:prstGeom>
          <a:noFill/>
          <a:ln>
            <a:noFill/>
          </a:ln>
        </p:spPr>
      </p:pic>
      <p:sp>
        <p:nvSpPr>
          <p:cNvPr id="2476" name="Google Shape;2476;p14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150"/>
          <p:cNvSpPr txBox="1"/>
          <p:nvPr/>
        </p:nvSpPr>
        <p:spPr>
          <a:xfrm>
            <a:off x="333400" y="2255729"/>
            <a:ext cx="4927600" cy="24372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4C4C4C"/>
                </a:solidFill>
                <a:effectLst/>
                <a:uLnTx/>
                <a:uFillTx/>
                <a:latin typeface="Calibri"/>
                <a:ea typeface="Calibri"/>
                <a:cs typeface="Calibri"/>
                <a:sym typeface="Calibri"/>
              </a:rPr>
              <a:t>Una chat, suddivisa in canali tematici dove </a:t>
            </a:r>
            <a:r>
              <a:rPr kumimoji="0" lang="it" sz="2400" b="1" i="0" u="none" strike="noStrike" kern="1200" cap="none" spc="0" normalizeH="0" baseline="0" noProof="0">
                <a:ln>
                  <a:noFill/>
                </a:ln>
                <a:solidFill>
                  <a:srgbClr val="4C4C4C"/>
                </a:solidFill>
                <a:effectLst/>
                <a:uLnTx/>
                <a:uFillTx/>
                <a:latin typeface="Calibri"/>
                <a:ea typeface="Calibri"/>
                <a:cs typeface="Calibri"/>
                <a:sym typeface="Calibri"/>
              </a:rPr>
              <a:t>collaborare in tempo reale</a:t>
            </a:r>
            <a:r>
              <a:rPr kumimoji="0" lang="it" sz="2400" b="0" i="0" u="none" strike="noStrike" kern="1200" cap="none" spc="0" normalizeH="0" baseline="0" noProof="0">
                <a:ln>
                  <a:noFill/>
                </a:ln>
                <a:solidFill>
                  <a:srgbClr val="4C4C4C"/>
                </a:solidFill>
                <a:effectLst/>
                <a:uLnTx/>
                <a:uFillTx/>
                <a:latin typeface="Calibri"/>
                <a:ea typeface="Calibri"/>
                <a:cs typeface="Calibri"/>
                <a:sym typeface="Calibri"/>
              </a:rPr>
              <a:t> con altri membri della community.</a:t>
            </a:r>
            <a:endParaRPr kumimoji="0" sz="24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4C4C4C"/>
                </a:solidFill>
                <a:effectLst/>
                <a:uLnTx/>
                <a:uFillTx/>
                <a:latin typeface="Calibri"/>
                <a:ea typeface="Calibri"/>
                <a:cs typeface="Calibri"/>
                <a:sym typeface="Calibri"/>
              </a:rPr>
              <a:t>1 milione di messaggi scambiati dagli utenti dal 2017</a:t>
            </a:r>
            <a:endParaRPr kumimoji="0" sz="2400" b="1" i="0" u="none" strike="noStrike" kern="1200" cap="none" spc="0" normalizeH="0" baseline="0" noProof="0">
              <a:ln>
                <a:noFill/>
              </a:ln>
              <a:solidFill>
                <a:srgbClr val="4C4C4C"/>
              </a:solidFill>
              <a:effectLst/>
              <a:uLnTx/>
              <a:uFillTx/>
              <a:latin typeface="Calibri"/>
              <a:ea typeface="Calibri"/>
              <a:cs typeface="Calibri"/>
              <a:sym typeface="Calibri"/>
            </a:endParaRPr>
          </a:p>
        </p:txBody>
      </p:sp>
      <p:sp>
        <p:nvSpPr>
          <p:cNvPr id="2482" name="Google Shape;2482;p150"/>
          <p:cNvSpPr txBox="1">
            <a:spLocks noGrp="1"/>
          </p:cNvSpPr>
          <p:nvPr>
            <p:ph type="ctrTitle"/>
          </p:nvPr>
        </p:nvSpPr>
        <p:spPr>
          <a:xfrm>
            <a:off x="12874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0056CB"/>
                </a:solidFill>
                <a:latin typeface="Calibri"/>
                <a:ea typeface="Calibri"/>
                <a:cs typeface="Calibri"/>
                <a:sym typeface="Calibri"/>
              </a:rPr>
              <a:t>developersitalia.slack.com</a:t>
            </a:r>
            <a:endParaRPr sz="2667" b="1">
              <a:solidFill>
                <a:srgbClr val="0056CB"/>
              </a:solidFill>
              <a:latin typeface="Calibri"/>
              <a:ea typeface="Calibri"/>
              <a:cs typeface="Calibri"/>
              <a:sym typeface="Calibri"/>
            </a:endParaRPr>
          </a:p>
        </p:txBody>
      </p:sp>
      <p:sp>
        <p:nvSpPr>
          <p:cNvPr id="2483" name="Google Shape;2483;p150"/>
          <p:cNvSpPr/>
          <p:nvPr/>
        </p:nvSpPr>
        <p:spPr>
          <a:xfrm>
            <a:off x="1371" y="6169400"/>
            <a:ext cx="13196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150"/>
          <p:cNvSpPr txBox="1"/>
          <p:nvPr/>
        </p:nvSpPr>
        <p:spPr>
          <a:xfrm>
            <a:off x="333385" y="1457027"/>
            <a:ext cx="7802800" cy="776888"/>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Slack</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85" name="Google Shape;2485;p150"/>
          <p:cNvPicPr preferRelativeResize="0"/>
          <p:nvPr/>
        </p:nvPicPr>
        <p:blipFill rotWithShape="1">
          <a:blip r:embed="rId3">
            <a:alphaModFix/>
          </a:blip>
          <a:srcRect r="14456"/>
          <a:stretch/>
        </p:blipFill>
        <p:spPr>
          <a:xfrm>
            <a:off x="5450487" y="1"/>
            <a:ext cx="9703680" cy="6858001"/>
          </a:xfrm>
          <a:prstGeom prst="rect">
            <a:avLst/>
          </a:prstGeom>
          <a:noFill/>
          <a:ln>
            <a:noFill/>
          </a:ln>
          <a:effectLst>
            <a:outerShdw blurRad="57150" dist="19050" dir="5400000" algn="bl" rotWithShape="0">
              <a:srgbClr val="000000">
                <a:alpha val="49803"/>
              </a:srgbClr>
            </a:outerShdw>
          </a:effectLst>
        </p:spPr>
      </p:pic>
      <p:pic>
        <p:nvPicPr>
          <p:cNvPr id="2486" name="Google Shape;2486;p150"/>
          <p:cNvPicPr preferRelativeResize="0"/>
          <p:nvPr/>
        </p:nvPicPr>
        <p:blipFill rotWithShape="1">
          <a:blip r:embed="rId4">
            <a:alphaModFix/>
          </a:blip>
          <a:srcRect l="8100" r="12249" b="11355"/>
          <a:stretch/>
        </p:blipFill>
        <p:spPr>
          <a:xfrm>
            <a:off x="333413" y="567414"/>
            <a:ext cx="1309100" cy="1030089"/>
          </a:xfrm>
          <a:prstGeom prst="rect">
            <a:avLst/>
          </a:prstGeom>
          <a:noFill/>
          <a:ln>
            <a:noFill/>
          </a:ln>
        </p:spPr>
      </p:pic>
      <p:sp>
        <p:nvSpPr>
          <p:cNvPr id="2487" name="Google Shape;2487;p150"/>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151"/>
          <p:cNvSpPr txBox="1"/>
          <p:nvPr/>
        </p:nvSpPr>
        <p:spPr>
          <a:xfrm>
            <a:off x="395975" y="2550005"/>
            <a:ext cx="4927600" cy="2904499"/>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Un punto d’incontro dove parlare, confrontarsi,</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condividere, imparare.</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Supporto diretto alle amministrazioni e </a:t>
            </a: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tra</a:t>
            </a: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amministrazioni.</a:t>
            </a:r>
            <a:endParaRPr kumimoji="0" sz="1800" b="1"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Ma anche imprese, attivisti, volontari. Il Piano Triennale è un progetto di paese, e il paese digitale si incontra e discute su Forum Italia.</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100 mila</a:t>
            </a: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 post dal 2017</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p:txBody>
      </p:sp>
      <p:sp>
        <p:nvSpPr>
          <p:cNvPr id="2493" name="Google Shape;2493;p151"/>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forum.italia.it</a:t>
            </a:r>
            <a:endParaRPr sz="2667" b="1" i="0" u="none" strike="noStrike" cap="none">
              <a:solidFill>
                <a:srgbClr val="0056CB"/>
              </a:solidFill>
              <a:latin typeface="Calibri"/>
              <a:ea typeface="Calibri"/>
              <a:cs typeface="Calibri"/>
              <a:sym typeface="Calibri"/>
            </a:endParaRPr>
          </a:p>
        </p:txBody>
      </p:sp>
      <p:sp>
        <p:nvSpPr>
          <p:cNvPr id="2494" name="Google Shape;2494;p151"/>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151"/>
          <p:cNvSpPr txBox="1"/>
          <p:nvPr/>
        </p:nvSpPr>
        <p:spPr>
          <a:xfrm>
            <a:off x="333385" y="1432520"/>
            <a:ext cx="78028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Forum Italia</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96" name="Google Shape;2496;p151"/>
          <p:cNvPicPr preferRelativeResize="0"/>
          <p:nvPr/>
        </p:nvPicPr>
        <p:blipFill rotWithShape="1">
          <a:blip r:embed="rId3">
            <a:alphaModFix/>
          </a:blip>
          <a:srcRect l="16895" t="4076" r="12232"/>
          <a:stretch/>
        </p:blipFill>
        <p:spPr>
          <a:xfrm>
            <a:off x="5588001" y="0"/>
            <a:ext cx="9598551" cy="6858000"/>
          </a:xfrm>
          <a:prstGeom prst="rect">
            <a:avLst/>
          </a:prstGeom>
          <a:noFill/>
          <a:ln>
            <a:noFill/>
          </a:ln>
          <a:effectLst>
            <a:outerShdw blurRad="57150" dist="19050" dir="5400000" algn="bl" rotWithShape="0">
              <a:srgbClr val="000000">
                <a:alpha val="49803"/>
              </a:srgbClr>
            </a:outerShdw>
          </a:effectLst>
        </p:spPr>
      </p:pic>
      <p:pic>
        <p:nvPicPr>
          <p:cNvPr id="2497" name="Google Shape;2497;p151"/>
          <p:cNvPicPr preferRelativeResize="0"/>
          <p:nvPr/>
        </p:nvPicPr>
        <p:blipFill rotWithShape="1">
          <a:blip r:embed="rId4">
            <a:alphaModFix/>
          </a:blip>
          <a:srcRect l="3530" r="3539"/>
          <a:stretch/>
        </p:blipFill>
        <p:spPr>
          <a:xfrm>
            <a:off x="395979" y="943384"/>
            <a:ext cx="776700" cy="830288"/>
          </a:xfrm>
          <a:prstGeom prst="rect">
            <a:avLst/>
          </a:prstGeom>
          <a:noFill/>
          <a:ln>
            <a:noFill/>
          </a:ln>
        </p:spPr>
      </p:pic>
      <p:sp>
        <p:nvSpPr>
          <p:cNvPr id="2498" name="Google Shape;2498;p151"/>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152"/>
          <p:cNvSpPr txBox="1"/>
          <p:nvPr/>
        </p:nvSpPr>
        <p:spPr>
          <a:xfrm>
            <a:off x="1010785" y="7"/>
            <a:ext cx="78027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Numeri</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04" name="Google Shape;2504;p152"/>
          <p:cNvSpPr txBox="1"/>
          <p:nvPr/>
        </p:nvSpPr>
        <p:spPr>
          <a:xfrm>
            <a:off x="361032" y="1194667"/>
            <a:ext cx="6471200" cy="4580800"/>
          </a:xfrm>
          <a:prstGeom prst="rect">
            <a:avLst/>
          </a:prstGeom>
          <a:noFill/>
          <a:ln>
            <a:noFill/>
          </a:ln>
        </p:spPr>
        <p:txBody>
          <a:bodyPr spcFirstLastPara="1" wrap="square" lIns="118525" tIns="118525" rIns="118525" bIns="118525" anchor="t" anchorCtr="0">
            <a:noAutofit/>
          </a:bodyPr>
          <a:lstStyle/>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18.500</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cittadini coinvolti</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Forum</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Slack</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+25% in 2021</a:t>
            </a:r>
            <a:endParaRPr kumimoji="0" sz="2267" b="1"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460</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repository</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open source su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GitHub</a:t>
            </a:r>
            <a:endParaRPr kumimoji="0" sz="2267" b="0"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4500</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sviluppatori </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attivamente coinvolti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+135% nel 2021</a:t>
            </a:r>
            <a:endParaRPr kumimoji="0" sz="2267" b="1"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265</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soluzioni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open source</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nel catalogo del riuso</a:t>
            </a: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p:txBody>
      </p:sp>
      <p:pic>
        <p:nvPicPr>
          <p:cNvPr id="2505" name="Google Shape;2505;p152"/>
          <p:cNvPicPr preferRelativeResize="0"/>
          <p:nvPr/>
        </p:nvPicPr>
        <p:blipFill rotWithShape="1">
          <a:blip r:embed="rId3">
            <a:alphaModFix/>
          </a:blip>
          <a:srcRect/>
          <a:stretch/>
        </p:blipFill>
        <p:spPr>
          <a:xfrm>
            <a:off x="310267" y="344533"/>
            <a:ext cx="700533" cy="618944"/>
          </a:xfrm>
          <a:prstGeom prst="rect">
            <a:avLst/>
          </a:prstGeom>
          <a:noFill/>
          <a:ln>
            <a:noFill/>
          </a:ln>
        </p:spPr>
      </p:pic>
      <p:sp>
        <p:nvSpPr>
          <p:cNvPr id="2506" name="Google Shape;2506;p152"/>
          <p:cNvSpPr/>
          <p:nvPr/>
        </p:nvSpPr>
        <p:spPr>
          <a:xfrm>
            <a:off x="6832225" y="-15850"/>
            <a:ext cx="5367300" cy="6858000"/>
          </a:xfrm>
          <a:prstGeom prst="rect">
            <a:avLst/>
          </a:prstGeom>
          <a:solidFill>
            <a:srgbClr val="0066CC">
              <a:alpha val="705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507" name="Google Shape;2507;p152"/>
          <p:cNvPicPr preferRelativeResize="0"/>
          <p:nvPr/>
        </p:nvPicPr>
        <p:blipFill>
          <a:blip r:embed="rId4">
            <a:alphaModFix/>
          </a:blip>
          <a:stretch>
            <a:fillRect/>
          </a:stretch>
        </p:blipFill>
        <p:spPr>
          <a:xfrm>
            <a:off x="6984623" y="76200"/>
            <a:ext cx="5105554" cy="670560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p153"/>
          <p:cNvSpPr txBox="1"/>
          <p:nvPr/>
        </p:nvSpPr>
        <p:spPr>
          <a:xfrm>
            <a:off x="542000" y="1667140"/>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Il riuso in Italia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13" name="Google Shape;2513;p153"/>
          <p:cNvSpPr txBox="1"/>
          <p:nvPr/>
        </p:nvSpPr>
        <p:spPr>
          <a:xfrm>
            <a:off x="542000" y="2492051"/>
            <a:ext cx="5174800" cy="26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Il concetto di riuso del software esiste nella legge italiana dal 2005.</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Ma nel 2016 viene introdotto anche il principio della licenza aperta e del repositorio pubblico: </a:t>
            </a: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il riuso si fa attraverso l’open source.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514" name="Google Shape;2514;p153"/>
          <p:cNvPicPr preferRelativeResize="0"/>
          <p:nvPr/>
        </p:nvPicPr>
        <p:blipFill rotWithShape="1">
          <a:blip r:embed="rId3">
            <a:alphaModFix/>
          </a:blip>
          <a:srcRect/>
          <a:stretch/>
        </p:blipFill>
        <p:spPr>
          <a:xfrm>
            <a:off x="6205101" y="590701"/>
            <a:ext cx="6923412" cy="5676601"/>
          </a:xfrm>
          <a:prstGeom prst="rect">
            <a:avLst/>
          </a:prstGeom>
          <a:noFill/>
          <a:ln>
            <a:noFill/>
          </a:ln>
        </p:spPr>
      </p:pic>
      <p:pic>
        <p:nvPicPr>
          <p:cNvPr id="2515" name="Google Shape;2515;p153"/>
          <p:cNvPicPr preferRelativeResize="0"/>
          <p:nvPr/>
        </p:nvPicPr>
        <p:blipFill rotWithShape="1">
          <a:blip r:embed="rId4">
            <a:alphaModFix/>
          </a:blip>
          <a:srcRect l="21666" t="9486" r="23145" b="12179"/>
          <a:stretch/>
        </p:blipFill>
        <p:spPr>
          <a:xfrm>
            <a:off x="646764" y="877093"/>
            <a:ext cx="569793" cy="7900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61"/>
          <p:cNvSpPr txBox="1"/>
          <p:nvPr/>
        </p:nvSpPr>
        <p:spPr>
          <a:xfrm>
            <a:off x="182554" y="1361250"/>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Calibri"/>
                <a:cs typeface="Calibri"/>
                <a:sym typeface="Calibri"/>
              </a:rPr>
              <a:t>Programma Anagrafi</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Domicilio digitale</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rPr>
              <a:t>Single Digital Gateway e ANPR</a:t>
            </a:r>
            <a:endParaRPr kumimoji="0" sz="3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 name="Google Shape;1327;p67">
            <a:extLst>
              <a:ext uri="{FF2B5EF4-FFF2-40B4-BE49-F238E27FC236}">
                <a16:creationId xmlns:a16="http://schemas.microsoft.com/office/drawing/2014/main" id="{06ECE42E-3837-C566-C6D9-04A0772440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Potenziamento dei servi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95471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154"/>
          <p:cNvSpPr txBox="1"/>
          <p:nvPr/>
        </p:nvSpPr>
        <p:spPr>
          <a:xfrm>
            <a:off x="506567" y="1667140"/>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Le nuove Linee Guida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21" name="Google Shape;2521;p154"/>
          <p:cNvSpPr txBox="1"/>
          <p:nvPr/>
        </p:nvSpPr>
        <p:spPr>
          <a:xfrm>
            <a:off x="506567" y="2492051"/>
            <a:ext cx="4898800" cy="26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Uno strumento pratico, </a:t>
            </a:r>
            <a:r>
              <a:rPr kumimoji="0" lang="it" sz="2200" b="1" i="0" u="none" strike="noStrike" kern="1200" cap="none" spc="0" normalizeH="0" baseline="0" noProof="0">
                <a:ln>
                  <a:noFill/>
                </a:ln>
                <a:solidFill>
                  <a:srgbClr val="5A6772"/>
                </a:solidFill>
                <a:effectLst/>
                <a:uLnTx/>
                <a:uFillTx/>
                <a:latin typeface="Calibri"/>
                <a:ea typeface="Calibri"/>
                <a:cs typeface="Calibri"/>
                <a:sym typeface="Calibri"/>
              </a:rPr>
              <a:t>ma con valore di legge</a:t>
            </a: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 per indicare alle Amministrazioni come adempiere all’obbligo di legge nel modo per loro più conveniente.</a:t>
            </a: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Frutto di una virtuosa collaborazione tra AgID e Team per la Trasformazione Digitale.</a:t>
            </a: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522" name="Google Shape;2522;p154"/>
          <p:cNvPicPr preferRelativeResize="0"/>
          <p:nvPr/>
        </p:nvPicPr>
        <p:blipFill rotWithShape="1">
          <a:blip r:embed="rId3">
            <a:alphaModFix/>
          </a:blip>
          <a:srcRect/>
          <a:stretch/>
        </p:blipFill>
        <p:spPr>
          <a:xfrm>
            <a:off x="5613367" y="533300"/>
            <a:ext cx="7993467" cy="5791400"/>
          </a:xfrm>
          <a:prstGeom prst="rect">
            <a:avLst/>
          </a:prstGeom>
          <a:noFill/>
          <a:ln>
            <a:noFill/>
          </a:ln>
        </p:spPr>
      </p:pic>
      <p:pic>
        <p:nvPicPr>
          <p:cNvPr id="2523" name="Google Shape;2523;p154"/>
          <p:cNvPicPr preferRelativeResize="0"/>
          <p:nvPr/>
        </p:nvPicPr>
        <p:blipFill rotWithShape="1">
          <a:blip r:embed="rId4">
            <a:alphaModFix/>
          </a:blip>
          <a:srcRect l="19614" t="19674" r="19546" b="18630"/>
          <a:stretch/>
        </p:blipFill>
        <p:spPr>
          <a:xfrm>
            <a:off x="581400" y="973267"/>
            <a:ext cx="700533" cy="69386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155"/>
          <p:cNvSpPr txBox="1"/>
          <p:nvPr/>
        </p:nvSpPr>
        <p:spPr>
          <a:xfrm>
            <a:off x="515433" y="795323"/>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In sintesi, una 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29" name="Google Shape;2529;p155"/>
          <p:cNvSpPr txBox="1"/>
          <p:nvPr/>
        </p:nvSpPr>
        <p:spPr>
          <a:xfrm>
            <a:off x="515433" y="1788800"/>
            <a:ext cx="10646800" cy="2698800"/>
          </a:xfrm>
          <a:prstGeom prst="rect">
            <a:avLst/>
          </a:prstGeom>
          <a:noFill/>
          <a:ln>
            <a:noFill/>
          </a:ln>
        </p:spPr>
        <p:txBody>
          <a:bodyPr spcFirstLastPara="1" wrap="square" lIns="121900" tIns="121900" rIns="121900" bIns="121900" anchor="t" anchorCtr="0">
            <a:noAutofit/>
          </a:bodyPr>
          <a:lstStyle/>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per acquisire software </a:t>
            </a: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effettuare una valutazione comparativa</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 tra le soluzioni disponibili (sviluppo, riuso, open source di terzi, SaaS, licenze, combinazione);</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se decide di acquisire software in licenza o di svilupparne di nuovo </a:t>
            </a: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motivare la decisione</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rilasciare in open source</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 tutto il software da essa commissionato o sviluppato.</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156"/>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Fase di sviluppo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5" name="Google Shape;2535;p156"/>
          <p:cNvSpPr txBox="1"/>
          <p:nvPr/>
        </p:nvSpPr>
        <p:spPr>
          <a:xfrm>
            <a:off x="395967" y="1442933"/>
            <a:ext cx="5251200" cy="4134400"/>
          </a:xfrm>
          <a:prstGeom prst="rect">
            <a:avLst/>
          </a:prstGeom>
          <a:noFill/>
          <a:ln>
            <a:noFill/>
          </a:ln>
        </p:spPr>
        <p:txBody>
          <a:bodyPr spcFirstLastPara="1" wrap="square" lIns="118525" tIns="118525" rIns="118525" bIns="118525" anchor="t" anchorCtr="0">
            <a:noAutofit/>
          </a:bodyPr>
          <a:lstStyle/>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 decide di sviluppare un software “Imago” da zero e lo commissiona ad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uno sviluppatore</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 (interno o tramite appalto).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acquisisce la titolarità di quanto sviluppato.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incarica lo sviluppatore </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di pubblicare il software con codice sorgente, con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licenza aperta</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 durante o al termine della lavorazione, su uno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strumento di code hosting</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Il software viene “registrato” su Developers Italia, la piattaforma centrale.</a:t>
            </a: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p:txBody>
      </p:sp>
      <p:grpSp>
        <p:nvGrpSpPr>
          <p:cNvPr id="2536" name="Google Shape;2536;p156"/>
          <p:cNvGrpSpPr/>
          <p:nvPr/>
        </p:nvGrpSpPr>
        <p:grpSpPr>
          <a:xfrm>
            <a:off x="9121548" y="3308857"/>
            <a:ext cx="2421200" cy="1941803"/>
            <a:chOff x="3664038" y="1663782"/>
            <a:chExt cx="1815900" cy="1815900"/>
          </a:xfrm>
        </p:grpSpPr>
        <p:sp>
          <p:nvSpPr>
            <p:cNvPr id="2537" name="Google Shape;2537;p156"/>
            <p:cNvSpPr/>
            <p:nvPr/>
          </p:nvSpPr>
          <p:spPr>
            <a:xfrm>
              <a:off x="3664038" y="1663782"/>
              <a:ext cx="1815900" cy="1815900"/>
            </a:xfrm>
            <a:prstGeom prst="ellipse">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8" name="Google Shape;2538;p156"/>
            <p:cNvSpPr txBox="1"/>
            <p:nvPr/>
          </p:nvSpPr>
          <p:spPr>
            <a:xfrm>
              <a:off x="3776552" y="2158482"/>
              <a:ext cx="1590250" cy="826500"/>
            </a:xfrm>
            <a:prstGeom prst="rect">
              <a:avLst/>
            </a:prstGeom>
            <a:solidFill>
              <a:srgbClr val="00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Pubblica</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Amministrazione</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FFFFFF"/>
                  </a:solidFill>
                  <a:effectLst/>
                  <a:uLnTx/>
                  <a:uFillTx/>
                  <a:latin typeface="Calibri"/>
                  <a:ea typeface="Calibri"/>
                  <a:cs typeface="Calibri"/>
                  <a:sym typeface="Calibri"/>
                </a:rPr>
                <a:t>“A”</a:t>
              </a:r>
              <a:endParaRPr kumimoji="0" sz="2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39" name="Google Shape;2539;p156"/>
          <p:cNvGrpSpPr/>
          <p:nvPr/>
        </p:nvGrpSpPr>
        <p:grpSpPr>
          <a:xfrm>
            <a:off x="8478660" y="909891"/>
            <a:ext cx="1693232" cy="1222051"/>
            <a:chOff x="2859873" y="853971"/>
            <a:chExt cx="1068600" cy="1068600"/>
          </a:xfrm>
        </p:grpSpPr>
        <p:sp>
          <p:nvSpPr>
            <p:cNvPr id="2540" name="Google Shape;2540;p156"/>
            <p:cNvSpPr/>
            <p:nvPr/>
          </p:nvSpPr>
          <p:spPr>
            <a:xfrm>
              <a:off x="2859873" y="853971"/>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1" name="Google Shape;2541;p156"/>
            <p:cNvSpPr txBox="1"/>
            <p:nvPr/>
          </p:nvSpPr>
          <p:spPr>
            <a:xfrm>
              <a:off x="3012794" y="1062998"/>
              <a:ext cx="798000" cy="6009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Sviluppatore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42" name="Google Shape;2542;p156"/>
          <p:cNvGrpSpPr/>
          <p:nvPr/>
        </p:nvGrpSpPr>
        <p:grpSpPr>
          <a:xfrm>
            <a:off x="6197573" y="2326225"/>
            <a:ext cx="1632679" cy="1142689"/>
            <a:chOff x="5214448" y="3234278"/>
            <a:chExt cx="1068600" cy="1068600"/>
          </a:xfrm>
        </p:grpSpPr>
        <p:sp>
          <p:nvSpPr>
            <p:cNvPr id="2543" name="Google Shape;2543;p156"/>
            <p:cNvSpPr/>
            <p:nvPr/>
          </p:nvSpPr>
          <p:spPr>
            <a:xfrm>
              <a:off x="5214448" y="3234278"/>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4" name="Google Shape;2544;p156"/>
            <p:cNvSpPr txBox="1"/>
            <p:nvPr/>
          </p:nvSpPr>
          <p:spPr>
            <a:xfrm>
              <a:off x="5367375" y="3402503"/>
              <a:ext cx="762600" cy="7323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45" name="Google Shape;2545;p156"/>
          <p:cNvGrpSpPr/>
          <p:nvPr/>
        </p:nvGrpSpPr>
        <p:grpSpPr>
          <a:xfrm>
            <a:off x="6460119" y="4723626"/>
            <a:ext cx="1796815" cy="1306969"/>
            <a:chOff x="5214448" y="3234278"/>
            <a:chExt cx="1068600" cy="1068600"/>
          </a:xfrm>
        </p:grpSpPr>
        <p:sp>
          <p:nvSpPr>
            <p:cNvPr id="2546" name="Google Shape;2546;p156"/>
            <p:cNvSpPr/>
            <p:nvPr/>
          </p:nvSpPr>
          <p:spPr>
            <a:xfrm>
              <a:off x="5214448" y="3234278"/>
              <a:ext cx="1068600" cy="1068600"/>
            </a:xfrm>
            <a:prstGeom prst="ellipse">
              <a:avLst/>
            </a:prstGeom>
            <a:solidFill>
              <a:srgbClr val="38761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7" name="Google Shape;2547;p156"/>
            <p:cNvSpPr txBox="1"/>
            <p:nvPr/>
          </p:nvSpPr>
          <p:spPr>
            <a:xfrm>
              <a:off x="5367375" y="3402503"/>
              <a:ext cx="762600" cy="732300"/>
            </a:xfrm>
            <a:prstGeom prst="rect">
              <a:avLst/>
            </a:prstGeom>
            <a:solidFill>
              <a:srgbClr val="38761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Developers</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Italia</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48" name="Google Shape;2548;p156"/>
          <p:cNvSpPr txBox="1"/>
          <p:nvPr/>
        </p:nvSpPr>
        <p:spPr>
          <a:xfrm>
            <a:off x="6958433" y="3503567"/>
            <a:ext cx="18592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Registrazione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(semi-automatica)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9" name="Google Shape;2549;p156"/>
          <p:cNvSpPr txBox="1"/>
          <p:nvPr/>
        </p:nvSpPr>
        <p:spPr>
          <a:xfrm>
            <a:off x="10306267" y="1442941"/>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Commissiona il software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“Imago”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50" name="Google Shape;2550;p156"/>
          <p:cNvSpPr txBox="1"/>
          <p:nvPr/>
        </p:nvSpPr>
        <p:spPr>
          <a:xfrm>
            <a:off x="6334899" y="1341159"/>
            <a:ext cx="17040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Pubblica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in open source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51" name="Google Shape;2551;p156"/>
          <p:cNvCxnSpPr>
            <a:stCxn id="2540" idx="5"/>
            <a:endCxn id="2537" idx="7"/>
          </p:cNvCxnSpPr>
          <p:nvPr/>
        </p:nvCxnSpPr>
        <p:spPr>
          <a:xfrm rot="-5400000" flipH="1">
            <a:off x="9735824" y="2141077"/>
            <a:ext cx="1640400" cy="1264200"/>
          </a:xfrm>
          <a:prstGeom prst="curvedConnector3">
            <a:avLst>
              <a:gd name="adj1" fmla="val 46786"/>
            </a:avLst>
          </a:prstGeom>
          <a:noFill/>
          <a:ln w="28575" cap="flat" cmpd="sng">
            <a:solidFill>
              <a:srgbClr val="0066CC"/>
            </a:solidFill>
            <a:prstDash val="solid"/>
            <a:round/>
            <a:headEnd type="stealth" w="med" len="med"/>
            <a:tailEnd type="none" w="sm" len="sm"/>
          </a:ln>
        </p:spPr>
      </p:cxnSp>
      <p:cxnSp>
        <p:nvCxnSpPr>
          <p:cNvPr id="2552" name="Google Shape;2552;p156"/>
          <p:cNvCxnSpPr>
            <a:stCxn id="2540" idx="3"/>
            <a:endCxn id="2537" idx="1"/>
          </p:cNvCxnSpPr>
          <p:nvPr/>
        </p:nvCxnSpPr>
        <p:spPr>
          <a:xfrm rot="-5400000" flipH="1">
            <a:off x="8281128" y="2398477"/>
            <a:ext cx="1640400" cy="749400"/>
          </a:xfrm>
          <a:prstGeom prst="curvedConnector3">
            <a:avLst>
              <a:gd name="adj1" fmla="val 46786"/>
            </a:avLst>
          </a:prstGeom>
          <a:noFill/>
          <a:ln w="28575" cap="flat" cmpd="sng">
            <a:solidFill>
              <a:srgbClr val="0066CC"/>
            </a:solidFill>
            <a:prstDash val="solid"/>
            <a:round/>
            <a:headEnd type="none" w="sm" len="sm"/>
            <a:tailEnd type="stealth" w="med" len="med"/>
          </a:ln>
        </p:spPr>
      </p:cxnSp>
      <p:sp>
        <p:nvSpPr>
          <p:cNvPr id="2553" name="Google Shape;2553;p156"/>
          <p:cNvSpPr txBox="1"/>
          <p:nvPr/>
        </p:nvSpPr>
        <p:spPr>
          <a:xfrm>
            <a:off x="8338833" y="2816351"/>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Cede la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titolarità</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54" name="Google Shape;2554;p156"/>
          <p:cNvCxnSpPr>
            <a:stCxn id="2540" idx="2"/>
            <a:endCxn id="2543" idx="7"/>
          </p:cNvCxnSpPr>
          <p:nvPr/>
        </p:nvCxnSpPr>
        <p:spPr>
          <a:xfrm flipH="1">
            <a:off x="7591260" y="1520917"/>
            <a:ext cx="887400" cy="972600"/>
          </a:xfrm>
          <a:prstGeom prst="curvedConnector2">
            <a:avLst/>
          </a:prstGeom>
          <a:noFill/>
          <a:ln w="28575" cap="flat" cmpd="sng">
            <a:solidFill>
              <a:srgbClr val="0066CC"/>
            </a:solidFill>
            <a:prstDash val="solid"/>
            <a:round/>
            <a:headEnd type="none" w="sm" len="sm"/>
            <a:tailEnd type="stealth" w="med" len="med"/>
          </a:ln>
        </p:spPr>
      </p:cxnSp>
      <p:cxnSp>
        <p:nvCxnSpPr>
          <p:cNvPr id="2555" name="Google Shape;2555;p156"/>
          <p:cNvCxnSpPr>
            <a:stCxn id="2543" idx="3"/>
            <a:endCxn id="2546" idx="0"/>
          </p:cNvCxnSpPr>
          <p:nvPr/>
        </p:nvCxnSpPr>
        <p:spPr>
          <a:xfrm rot="-5400000" flipH="1">
            <a:off x="6186623" y="3551621"/>
            <a:ext cx="1422000" cy="921900"/>
          </a:xfrm>
          <a:prstGeom prst="curvedConnector3">
            <a:avLst>
              <a:gd name="adj1" fmla="val 55881"/>
            </a:avLst>
          </a:prstGeom>
          <a:noFill/>
          <a:ln w="28575" cap="flat" cmpd="sng">
            <a:solidFill>
              <a:srgbClr val="0066CC"/>
            </a:solidFill>
            <a:prstDash val="solid"/>
            <a:round/>
            <a:headEnd type="none" w="sm" len="sm"/>
            <a:tailEnd type="stealth" w="med" len="med"/>
          </a:ln>
        </p:spPr>
      </p:cxn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157"/>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Fase di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1" name="Google Shape;2561;p157"/>
          <p:cNvSpPr txBox="1"/>
          <p:nvPr/>
        </p:nvSpPr>
        <p:spPr>
          <a:xfrm>
            <a:off x="395967" y="1304033"/>
            <a:ext cx="5251200" cy="5164000"/>
          </a:xfrm>
          <a:prstGeom prst="rect">
            <a:avLst/>
          </a:prstGeom>
          <a:noFill/>
          <a:ln>
            <a:noFill/>
          </a:ln>
        </p:spPr>
        <p:txBody>
          <a:bodyPr spcFirstLastPara="1" wrap="square" lIns="118525" tIns="118525" rIns="118525" bIns="118525" anchor="t" anchorCtr="0">
            <a:noAutofit/>
          </a:bodyPr>
          <a:lstStyle/>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“B”, durante la valutazione comparativa, cerca su Developers Italia un software a riuso adatto alle proprie esigenze e trova “Imago”.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scarica liberamente il software dallo strumento di code hosting di “A” e lo valuta in autonomia. Se vuole, contatta “A” per avere informazioni.</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incarica uno sviluppatore </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di personalizzare il software, installarlo, mantenerlo, e formare il proprio personale.</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Il software, se personalizzato, dovrà essere pubblicato sulla propria piattaforma di code hosting.</a:t>
            </a: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p:txBody>
      </p:sp>
      <p:grpSp>
        <p:nvGrpSpPr>
          <p:cNvPr id="2562" name="Google Shape;2562;p157"/>
          <p:cNvGrpSpPr/>
          <p:nvPr/>
        </p:nvGrpSpPr>
        <p:grpSpPr>
          <a:xfrm>
            <a:off x="9345548" y="4447681"/>
            <a:ext cx="2421200" cy="1941803"/>
            <a:chOff x="3664038" y="1663782"/>
            <a:chExt cx="1815900" cy="1815900"/>
          </a:xfrm>
        </p:grpSpPr>
        <p:sp>
          <p:nvSpPr>
            <p:cNvPr id="2563" name="Google Shape;2563;p157"/>
            <p:cNvSpPr/>
            <p:nvPr/>
          </p:nvSpPr>
          <p:spPr>
            <a:xfrm>
              <a:off x="3664038" y="1663782"/>
              <a:ext cx="1815900" cy="18159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4" name="Google Shape;2564;p157"/>
            <p:cNvSpPr txBox="1"/>
            <p:nvPr/>
          </p:nvSpPr>
          <p:spPr>
            <a:xfrm>
              <a:off x="3814652" y="2158482"/>
              <a:ext cx="1590074" cy="8265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Pubblica</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Amministrazione</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FFFFFF"/>
                  </a:solidFill>
                  <a:effectLst/>
                  <a:uLnTx/>
                  <a:uFillTx/>
                  <a:latin typeface="Calibri"/>
                  <a:ea typeface="Calibri"/>
                  <a:cs typeface="Calibri"/>
                  <a:sym typeface="Calibri"/>
                </a:rPr>
                <a:t>“B”</a:t>
              </a:r>
              <a:endParaRPr kumimoji="0" sz="2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65" name="Google Shape;2565;p157"/>
          <p:cNvGrpSpPr/>
          <p:nvPr/>
        </p:nvGrpSpPr>
        <p:grpSpPr>
          <a:xfrm>
            <a:off x="9098809" y="589967"/>
            <a:ext cx="1693232" cy="1222051"/>
            <a:chOff x="2859873" y="853971"/>
            <a:chExt cx="1068600" cy="1068600"/>
          </a:xfrm>
        </p:grpSpPr>
        <p:sp>
          <p:nvSpPr>
            <p:cNvPr id="2566" name="Google Shape;2566;p157"/>
            <p:cNvSpPr/>
            <p:nvPr/>
          </p:nvSpPr>
          <p:spPr>
            <a:xfrm>
              <a:off x="2859873" y="853971"/>
              <a:ext cx="1068600" cy="10686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7" name="Google Shape;2567;p157"/>
            <p:cNvSpPr txBox="1"/>
            <p:nvPr/>
          </p:nvSpPr>
          <p:spPr>
            <a:xfrm>
              <a:off x="3012783" y="1092517"/>
              <a:ext cx="795300" cy="6213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Sviluppatore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68" name="Google Shape;2568;p157"/>
          <p:cNvGrpSpPr/>
          <p:nvPr/>
        </p:nvGrpSpPr>
        <p:grpSpPr>
          <a:xfrm>
            <a:off x="6186473" y="2610950"/>
            <a:ext cx="1632679" cy="1142689"/>
            <a:chOff x="5214448" y="3234278"/>
            <a:chExt cx="1068600" cy="1068600"/>
          </a:xfrm>
        </p:grpSpPr>
        <p:sp>
          <p:nvSpPr>
            <p:cNvPr id="2569" name="Google Shape;2569;p157"/>
            <p:cNvSpPr/>
            <p:nvPr/>
          </p:nvSpPr>
          <p:spPr>
            <a:xfrm>
              <a:off x="5214448" y="3234278"/>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0" name="Google Shape;2570;p157"/>
            <p:cNvSpPr txBox="1"/>
            <p:nvPr/>
          </p:nvSpPr>
          <p:spPr>
            <a:xfrm>
              <a:off x="5367375" y="3402503"/>
              <a:ext cx="762600" cy="7323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71" name="Google Shape;2571;p157"/>
          <p:cNvGrpSpPr/>
          <p:nvPr/>
        </p:nvGrpSpPr>
        <p:grpSpPr>
          <a:xfrm>
            <a:off x="6288486" y="4723776"/>
            <a:ext cx="1796815" cy="1306969"/>
            <a:chOff x="5214448" y="3234278"/>
            <a:chExt cx="1068600" cy="1068600"/>
          </a:xfrm>
        </p:grpSpPr>
        <p:sp>
          <p:nvSpPr>
            <p:cNvPr id="2572" name="Google Shape;2572;p157"/>
            <p:cNvSpPr/>
            <p:nvPr/>
          </p:nvSpPr>
          <p:spPr>
            <a:xfrm>
              <a:off x="5214448" y="3234278"/>
              <a:ext cx="1068600" cy="1068600"/>
            </a:xfrm>
            <a:prstGeom prst="ellipse">
              <a:avLst/>
            </a:prstGeom>
            <a:solidFill>
              <a:srgbClr val="38761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3" name="Google Shape;2573;p157"/>
            <p:cNvSpPr txBox="1"/>
            <p:nvPr/>
          </p:nvSpPr>
          <p:spPr>
            <a:xfrm>
              <a:off x="5367375" y="3402503"/>
              <a:ext cx="762600" cy="732300"/>
            </a:xfrm>
            <a:prstGeom prst="rect">
              <a:avLst/>
            </a:prstGeom>
            <a:solidFill>
              <a:srgbClr val="38761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Developers</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Italia</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74" name="Google Shape;2574;p157"/>
          <p:cNvSpPr txBox="1"/>
          <p:nvPr/>
        </p:nvSpPr>
        <p:spPr>
          <a:xfrm>
            <a:off x="8131533" y="5518525"/>
            <a:ext cx="13652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Ricerca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un software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5" name="Google Shape;2575;p157"/>
          <p:cNvSpPr txBox="1"/>
          <p:nvPr/>
        </p:nvSpPr>
        <p:spPr>
          <a:xfrm>
            <a:off x="10301033" y="1978300"/>
            <a:ext cx="17968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Commissiona la personalizzazione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6" name="Google Shape;2576;p157"/>
          <p:cNvSpPr txBox="1"/>
          <p:nvPr/>
        </p:nvSpPr>
        <p:spPr>
          <a:xfrm>
            <a:off x="7476599" y="589967"/>
            <a:ext cx="17040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Pubblica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in open source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77" name="Google Shape;2577;p157"/>
          <p:cNvCxnSpPr>
            <a:stCxn id="2566" idx="4"/>
            <a:endCxn id="2563" idx="7"/>
          </p:cNvCxnSpPr>
          <p:nvPr/>
        </p:nvCxnSpPr>
        <p:spPr>
          <a:xfrm rot="-5400000" flipH="1">
            <a:off x="9218825" y="2538618"/>
            <a:ext cx="2919900" cy="1466700"/>
          </a:xfrm>
          <a:prstGeom prst="curvedConnector3">
            <a:avLst>
              <a:gd name="adj1" fmla="val 45132"/>
            </a:avLst>
          </a:prstGeom>
          <a:noFill/>
          <a:ln w="28575" cap="flat" cmpd="sng">
            <a:solidFill>
              <a:srgbClr val="0066CC"/>
            </a:solidFill>
            <a:prstDash val="solid"/>
            <a:round/>
            <a:headEnd type="stealth" w="med" len="med"/>
            <a:tailEnd type="none" w="sm" len="sm"/>
          </a:ln>
        </p:spPr>
      </p:cxnSp>
      <p:cxnSp>
        <p:nvCxnSpPr>
          <p:cNvPr id="2578" name="Google Shape;2578;p157"/>
          <p:cNvCxnSpPr>
            <a:stCxn id="2566" idx="3"/>
            <a:endCxn id="2563" idx="0"/>
          </p:cNvCxnSpPr>
          <p:nvPr/>
        </p:nvCxnSpPr>
        <p:spPr>
          <a:xfrm rot="-5400000" flipH="1">
            <a:off x="8544127" y="2435703"/>
            <a:ext cx="2814600" cy="1209300"/>
          </a:xfrm>
          <a:prstGeom prst="curvedConnector3">
            <a:avLst>
              <a:gd name="adj1" fmla="val 53186"/>
            </a:avLst>
          </a:prstGeom>
          <a:noFill/>
          <a:ln w="28575" cap="flat" cmpd="sng">
            <a:solidFill>
              <a:srgbClr val="0066CC"/>
            </a:solidFill>
            <a:prstDash val="solid"/>
            <a:round/>
            <a:headEnd type="none" w="sm" len="sm"/>
            <a:tailEnd type="stealth" w="med" len="med"/>
          </a:ln>
        </p:spPr>
      </p:cxnSp>
      <p:sp>
        <p:nvSpPr>
          <p:cNvPr id="2579" name="Google Shape;2579;p157"/>
          <p:cNvSpPr txBox="1"/>
          <p:nvPr/>
        </p:nvSpPr>
        <p:spPr>
          <a:xfrm>
            <a:off x="7565984" y="3939433"/>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Scarica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“Imago”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80" name="Google Shape;2580;p157"/>
          <p:cNvCxnSpPr>
            <a:stCxn id="2566" idx="2"/>
            <a:endCxn id="2581" idx="6"/>
          </p:cNvCxnSpPr>
          <p:nvPr/>
        </p:nvCxnSpPr>
        <p:spPr>
          <a:xfrm flipH="1">
            <a:off x="7558309" y="1200993"/>
            <a:ext cx="1540500" cy="272700"/>
          </a:xfrm>
          <a:prstGeom prst="curvedConnector3">
            <a:avLst>
              <a:gd name="adj1" fmla="val 49997"/>
            </a:avLst>
          </a:prstGeom>
          <a:noFill/>
          <a:ln w="28575" cap="flat" cmpd="sng">
            <a:solidFill>
              <a:srgbClr val="0066CC"/>
            </a:solidFill>
            <a:prstDash val="solid"/>
            <a:round/>
            <a:headEnd type="none" w="sm" len="sm"/>
            <a:tailEnd type="stealth" w="med" len="med"/>
          </a:ln>
        </p:spPr>
      </p:cxnSp>
      <p:cxnSp>
        <p:nvCxnSpPr>
          <p:cNvPr id="2582" name="Google Shape;2582;p157"/>
          <p:cNvCxnSpPr>
            <a:stCxn id="2563" idx="2"/>
            <a:endCxn id="2572" idx="6"/>
          </p:cNvCxnSpPr>
          <p:nvPr/>
        </p:nvCxnSpPr>
        <p:spPr>
          <a:xfrm rot="10800000">
            <a:off x="8085248" y="5377183"/>
            <a:ext cx="1260300" cy="41400"/>
          </a:xfrm>
          <a:prstGeom prst="curvedConnector3">
            <a:avLst>
              <a:gd name="adj1" fmla="val 49998"/>
            </a:avLst>
          </a:prstGeom>
          <a:noFill/>
          <a:ln w="28575" cap="flat" cmpd="sng">
            <a:solidFill>
              <a:srgbClr val="0066CC"/>
            </a:solidFill>
            <a:prstDash val="solid"/>
            <a:round/>
            <a:headEnd type="none" w="sm" len="sm"/>
            <a:tailEnd type="stealth" w="med" len="med"/>
          </a:ln>
        </p:spPr>
      </p:cxnSp>
      <p:cxnSp>
        <p:nvCxnSpPr>
          <p:cNvPr id="2583" name="Google Shape;2583;p157"/>
          <p:cNvCxnSpPr>
            <a:stCxn id="2563" idx="1"/>
            <a:endCxn id="2569" idx="5"/>
          </p:cNvCxnSpPr>
          <p:nvPr/>
        </p:nvCxnSpPr>
        <p:spPr>
          <a:xfrm rot="5400000" flipH="1">
            <a:off x="8067225" y="3099151"/>
            <a:ext cx="1145700" cy="2120100"/>
          </a:xfrm>
          <a:prstGeom prst="curvedConnector3">
            <a:avLst>
              <a:gd name="adj1" fmla="val 55099"/>
            </a:avLst>
          </a:prstGeom>
          <a:noFill/>
          <a:ln w="28575" cap="flat" cmpd="sng">
            <a:solidFill>
              <a:srgbClr val="0066CC"/>
            </a:solidFill>
            <a:prstDash val="solid"/>
            <a:round/>
            <a:headEnd type="none" w="sm" len="sm"/>
            <a:tailEnd type="stealth" w="med" len="med"/>
          </a:ln>
        </p:spPr>
      </p:cxnSp>
      <p:sp>
        <p:nvSpPr>
          <p:cNvPr id="2584" name="Google Shape;2584;p157"/>
          <p:cNvSpPr txBox="1"/>
          <p:nvPr/>
        </p:nvSpPr>
        <p:spPr>
          <a:xfrm>
            <a:off x="9160800" y="2928425"/>
            <a:ext cx="17968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Cede la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titolarità</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585" name="Google Shape;2585;p157"/>
          <p:cNvGrpSpPr/>
          <p:nvPr/>
        </p:nvGrpSpPr>
        <p:grpSpPr>
          <a:xfrm>
            <a:off x="5865176" y="862767"/>
            <a:ext cx="1693232" cy="1222051"/>
            <a:chOff x="2859873" y="853971"/>
            <a:chExt cx="1068600" cy="1068600"/>
          </a:xfrm>
        </p:grpSpPr>
        <p:sp>
          <p:nvSpPr>
            <p:cNvPr id="2581" name="Google Shape;2581;p157"/>
            <p:cNvSpPr/>
            <p:nvPr/>
          </p:nvSpPr>
          <p:spPr>
            <a:xfrm>
              <a:off x="2859873" y="853971"/>
              <a:ext cx="1068600" cy="10686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86" name="Google Shape;2586;p157"/>
            <p:cNvSpPr txBox="1"/>
            <p:nvPr/>
          </p:nvSpPr>
          <p:spPr>
            <a:xfrm>
              <a:off x="3012783" y="1112804"/>
              <a:ext cx="763200" cy="6009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Google Shape;2591;p158"/>
          <p:cNvSpPr txBox="1"/>
          <p:nvPr/>
        </p:nvSpPr>
        <p:spPr>
          <a:xfrm>
            <a:off x="231800" y="245800"/>
            <a:ext cx="54152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Considerazioni sul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92" name="Google Shape;2592;p158"/>
          <p:cNvSpPr txBox="1"/>
          <p:nvPr/>
        </p:nvSpPr>
        <p:spPr>
          <a:xfrm>
            <a:off x="395967" y="1442933"/>
            <a:ext cx="5251200" cy="4134400"/>
          </a:xfrm>
          <a:prstGeom prst="rect">
            <a:avLst/>
          </a:prstGeom>
          <a:noFill/>
          <a:ln>
            <a:noFill/>
          </a:ln>
        </p:spPr>
        <p:txBody>
          <a:bodyPr spcFirstLastPara="1" wrap="square" lIns="118525" tIns="118525" rIns="118525" bIns="118525" anchor="t" anchorCtr="0">
            <a:noAutofit/>
          </a:bodyPr>
          <a:lstStyle/>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Le PP.AA. “A” e “B”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non devono neppure contattarsi</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La licenza aperta regola le condizioni di utilizzo del software.</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Il software può essere scritto da uno sviluppatore e personalizzato da un altro. Non c’è alcun “lock-in”.</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La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parte tecnica</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di pubblicazione è sempre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demandata agli sviluppatori</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poiché tecnicamente è parte del processo di sviluppo. Questo è un sistema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efficiente e a basso costo</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p:txBody>
      </p:sp>
      <p:pic>
        <p:nvPicPr>
          <p:cNvPr id="2593" name="Google Shape;2593;p158"/>
          <p:cNvPicPr preferRelativeResize="0"/>
          <p:nvPr/>
        </p:nvPicPr>
        <p:blipFill rotWithShape="1">
          <a:blip r:embed="rId3">
            <a:alphaModFix/>
          </a:blip>
          <a:srcRect/>
          <a:stretch/>
        </p:blipFill>
        <p:spPr>
          <a:xfrm>
            <a:off x="5883634" y="1129150"/>
            <a:ext cx="6138433" cy="45235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159"/>
          <p:cNvSpPr txBox="1"/>
          <p:nvPr/>
        </p:nvSpPr>
        <p:spPr>
          <a:xfrm>
            <a:off x="515433" y="1504171"/>
            <a:ext cx="5477600" cy="150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Il catalogo di</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Developers Italia</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p:txBody>
      </p:sp>
      <p:sp>
        <p:nvSpPr>
          <p:cNvPr id="2599" name="Google Shape;2599;p159"/>
          <p:cNvSpPr txBox="1"/>
          <p:nvPr/>
        </p:nvSpPr>
        <p:spPr>
          <a:xfrm>
            <a:off x="721400" y="3084060"/>
            <a:ext cx="5174800" cy="327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In ciascuna scheda:</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features &amp; roadmap</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screenshots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forks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maintainers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development activity</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600" name="Google Shape;2600;p159"/>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2601;p159"/>
          <p:cNvSpPr txBox="1">
            <a:spLocks noGrp="1"/>
          </p:cNvSpPr>
          <p:nvPr>
            <p:ph type="ctrTitle"/>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/software</a:t>
            </a:r>
            <a:endParaRPr>
              <a:latin typeface="Calibri"/>
              <a:ea typeface="Calibri"/>
              <a:cs typeface="Calibri"/>
              <a:sym typeface="Calibri"/>
            </a:endParaRPr>
          </a:p>
        </p:txBody>
      </p:sp>
      <p:pic>
        <p:nvPicPr>
          <p:cNvPr id="2602" name="Google Shape;2602;p159"/>
          <p:cNvPicPr preferRelativeResize="0"/>
          <p:nvPr/>
        </p:nvPicPr>
        <p:blipFill rotWithShape="1">
          <a:blip r:embed="rId3">
            <a:alphaModFix/>
          </a:blip>
          <a:srcRect/>
          <a:stretch/>
        </p:blipFill>
        <p:spPr>
          <a:xfrm>
            <a:off x="721400" y="885233"/>
            <a:ext cx="700533" cy="618944"/>
          </a:xfrm>
          <a:prstGeom prst="rect">
            <a:avLst/>
          </a:prstGeom>
          <a:noFill/>
          <a:ln>
            <a:noFill/>
          </a:ln>
        </p:spPr>
      </p:pic>
      <p:pic>
        <p:nvPicPr>
          <p:cNvPr id="3" name="Immagine 2">
            <a:extLst>
              <a:ext uri="{FF2B5EF4-FFF2-40B4-BE49-F238E27FC236}">
                <a16:creationId xmlns:a16="http://schemas.microsoft.com/office/drawing/2014/main" id="{8DB0E29F-C1A1-A6C8-5304-2EC589FA3C69}"/>
              </a:ext>
            </a:extLst>
          </p:cNvPr>
          <p:cNvPicPr>
            <a:picLocks noChangeAspect="1"/>
          </p:cNvPicPr>
          <p:nvPr/>
        </p:nvPicPr>
        <p:blipFill>
          <a:blip r:embed="rId4"/>
          <a:stretch>
            <a:fillRect/>
          </a:stretch>
        </p:blipFill>
        <p:spPr>
          <a:xfrm>
            <a:off x="4418217" y="99501"/>
            <a:ext cx="7772400" cy="665899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pic>
        <p:nvPicPr>
          <p:cNvPr id="3" name="Immagine 2">
            <a:extLst>
              <a:ext uri="{FF2B5EF4-FFF2-40B4-BE49-F238E27FC236}">
                <a16:creationId xmlns:a16="http://schemas.microsoft.com/office/drawing/2014/main" id="{156B7596-04FD-7930-3C76-CF67F6B454A5}"/>
              </a:ext>
            </a:extLst>
          </p:cNvPr>
          <p:cNvPicPr>
            <a:picLocks noChangeAspect="1"/>
          </p:cNvPicPr>
          <p:nvPr/>
        </p:nvPicPr>
        <p:blipFill>
          <a:blip r:embed="rId3"/>
          <a:stretch>
            <a:fillRect/>
          </a:stretch>
        </p:blipFill>
        <p:spPr>
          <a:xfrm>
            <a:off x="3949700" y="58317"/>
            <a:ext cx="7772400" cy="6741366"/>
          </a:xfrm>
          <a:prstGeom prst="rect">
            <a:avLst/>
          </a:prstGeom>
        </p:spPr>
      </p:pic>
      <p:sp>
        <p:nvSpPr>
          <p:cNvPr id="5" name="Google Shape;2534;p156">
            <a:extLst>
              <a:ext uri="{FF2B5EF4-FFF2-40B4-BE49-F238E27FC236}">
                <a16:creationId xmlns:a16="http://schemas.microsoft.com/office/drawing/2014/main" id="{1FA1FE44-0920-4433-58E7-FF2D15C34150}"/>
              </a:ext>
            </a:extLst>
          </p:cNvPr>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dirty="0">
                <a:ln>
                  <a:noFill/>
                </a:ln>
                <a:solidFill>
                  <a:srgbClr val="0066CC"/>
                </a:solidFill>
                <a:effectLst/>
                <a:uLnTx/>
                <a:uFillTx/>
                <a:latin typeface="Calibri"/>
                <a:ea typeface="Calibri"/>
                <a:cs typeface="Calibri"/>
                <a:sym typeface="Calibri"/>
              </a:rPr>
              <a:t>Software a riuso</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161"/>
          <p:cNvSpPr txBox="1"/>
          <p:nvPr/>
        </p:nvSpPr>
        <p:spPr>
          <a:xfrm>
            <a:off x="515433" y="1504171"/>
            <a:ext cx="5477600" cy="150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publiccode.yml</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614" name="Google Shape;2614;p161"/>
          <p:cNvSpPr txBox="1"/>
          <p:nvPr/>
        </p:nvSpPr>
        <p:spPr>
          <a:xfrm>
            <a:off x="721400" y="3084060"/>
            <a:ext cx="5174800" cy="327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 formato di metadati per descrivere il software pubblico, in via di adozione internazionale</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600" b="0" i="0" u="sng" strike="noStrike" kern="1200" cap="none" spc="0" normalizeH="0" baseline="0" noProof="0">
                <a:ln>
                  <a:noFill/>
                </a:ln>
                <a:solidFill>
                  <a:srgbClr val="0066CC"/>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https://github.com/italia/publiccode.yml</a:t>
            </a:r>
            <a:endParaRPr kumimoji="0" sz="1600"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2615" name="Google Shape;2615;p161"/>
          <p:cNvPicPr preferRelativeResize="0"/>
          <p:nvPr/>
        </p:nvPicPr>
        <p:blipFill rotWithShape="1">
          <a:blip r:embed="rId4">
            <a:alphaModFix/>
          </a:blip>
          <a:srcRect/>
          <a:stretch/>
        </p:blipFill>
        <p:spPr>
          <a:xfrm>
            <a:off x="6647301" y="203200"/>
            <a:ext cx="4555353" cy="6451600"/>
          </a:xfrm>
          <a:prstGeom prst="rect">
            <a:avLst/>
          </a:prstGeom>
          <a:noFill/>
          <a:ln>
            <a:noFill/>
          </a:ln>
        </p:spPr>
      </p:pic>
      <p:pic>
        <p:nvPicPr>
          <p:cNvPr id="2616" name="Google Shape;2616;p161"/>
          <p:cNvPicPr preferRelativeResize="0"/>
          <p:nvPr/>
        </p:nvPicPr>
        <p:blipFill rotWithShape="1">
          <a:blip r:embed="rId5">
            <a:alphaModFix/>
          </a:blip>
          <a:srcRect l="8100" r="12249" b="11355"/>
          <a:stretch/>
        </p:blipFill>
        <p:spPr>
          <a:xfrm>
            <a:off x="384779" y="343548"/>
            <a:ext cx="1309100" cy="103008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162"/>
          <p:cNvSpPr txBox="1"/>
          <p:nvPr/>
        </p:nvSpPr>
        <p:spPr>
          <a:xfrm>
            <a:off x="515433" y="1239333"/>
            <a:ext cx="65740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Quali sono i passi necessari?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622" name="Google Shape;2622;p162"/>
          <p:cNvSpPr txBox="1"/>
          <p:nvPr/>
        </p:nvSpPr>
        <p:spPr>
          <a:xfrm>
            <a:off x="515433" y="2234533"/>
            <a:ext cx="6643200" cy="400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Il catalogo è già operativo e contiene attualmente soluzioni open source disponibili ad essere riutilizzate. </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Per pubblicare i propri software è necessario:</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pubblicare i sorgenti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del software su una piattaforma di code hosting aperta (come ad es. GitHub);</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apporvi una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licenza open source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compilare il file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publiccode.yml</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comunicarci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l’indirizzo del repository.</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623" name="Google Shape;2623;p162"/>
          <p:cNvPicPr preferRelativeResize="0"/>
          <p:nvPr/>
        </p:nvPicPr>
        <p:blipFill rotWithShape="1">
          <a:blip r:embed="rId3">
            <a:alphaModFix/>
          </a:blip>
          <a:srcRect/>
          <a:stretch/>
        </p:blipFill>
        <p:spPr>
          <a:xfrm>
            <a:off x="8001851" y="2124764"/>
            <a:ext cx="3538483" cy="2608499"/>
          </a:xfrm>
          <a:prstGeom prst="rect">
            <a:avLst/>
          </a:prstGeom>
          <a:noFill/>
          <a:ln>
            <a:noFill/>
          </a:ln>
        </p:spPr>
      </p:pic>
      <p:pic>
        <p:nvPicPr>
          <p:cNvPr id="2624" name="Google Shape;2624;p162"/>
          <p:cNvPicPr preferRelativeResize="0"/>
          <p:nvPr/>
        </p:nvPicPr>
        <p:blipFill rotWithShape="1">
          <a:blip r:embed="rId4">
            <a:alphaModFix/>
          </a:blip>
          <a:srcRect l="21666" t="9486" r="23145" b="12179"/>
          <a:stretch/>
        </p:blipFill>
        <p:spPr>
          <a:xfrm>
            <a:off x="563064" y="516360"/>
            <a:ext cx="569793" cy="790033"/>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p163"/>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0" name="Google Shape;2630;p163"/>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Promozione di software FOSS</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31" name="Google Shape;2631;p163"/>
          <p:cNvSpPr txBox="1"/>
          <p:nvPr/>
        </p:nvSpPr>
        <p:spPr>
          <a:xfrm>
            <a:off x="1176133" y="1769467"/>
            <a:ext cx="9738400" cy="2130400"/>
          </a:xfrm>
          <a:prstGeom prst="rect">
            <a:avLst/>
          </a:prstGeom>
          <a:noFill/>
          <a:ln>
            <a:noFill/>
          </a:ln>
        </p:spPr>
        <p:txBody>
          <a:bodyPr spcFirstLastPara="1" wrap="square" lIns="118525" tIns="118525" rIns="118525" bIns="1185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Inserendo un file </a:t>
            </a:r>
            <a:r>
              <a:rPr kumimoji="0" lang="it" sz="2000" b="0" i="1" u="none" strike="noStrike" kern="1200" cap="none" spc="0" normalizeH="0" baseline="0" noProof="0" dirty="0">
                <a:ln>
                  <a:noFill/>
                </a:ln>
                <a:solidFill>
                  <a:srgbClr val="404040"/>
                </a:solidFill>
                <a:effectLst/>
                <a:uLnTx/>
                <a:uFillTx/>
                <a:latin typeface="Calibri"/>
                <a:ea typeface="Calibri"/>
                <a:cs typeface="Calibri"/>
                <a:sym typeface="Calibri"/>
              </a:rPr>
              <a:t>publiccode.yml</a:t>
            </a: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 nei propri repository uno sviluppatore </a:t>
            </a:r>
            <a:r>
              <a:rPr kumimoji="0" lang="it" sz="2000" b="1" i="0" u="none" strike="noStrike" kern="1200" cap="none" spc="0" normalizeH="0" baseline="0" noProof="0" dirty="0">
                <a:ln>
                  <a:noFill/>
                </a:ln>
                <a:solidFill>
                  <a:srgbClr val="404040"/>
                </a:solidFill>
                <a:effectLst/>
                <a:uLnTx/>
                <a:uFillTx/>
                <a:latin typeface="Calibri"/>
                <a:ea typeface="Calibri"/>
                <a:cs typeface="Calibri"/>
                <a:sym typeface="Calibri"/>
              </a:rPr>
              <a:t>può proporre tramite Developers Italia la sua soluzione</a:t>
            </a: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 anche se non è ancora stata adottata da alcuna Pubblica Amministrazione.</a:t>
            </a:r>
            <a:endParaRPr kumimoji="0" sz="2000" b="0" i="0" u="none" strike="noStrike" kern="1200" cap="none" spc="0" normalizeH="0" baseline="0" noProof="0" dirty="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04040"/>
              </a:solidFill>
              <a:effectLst/>
              <a:uLnTx/>
              <a:uFillTx/>
              <a:latin typeface="Calibri"/>
              <a:ea typeface="Calibri"/>
              <a:cs typeface="Calibri"/>
              <a:sym typeface="Calibri"/>
            </a:endParaRPr>
          </a:p>
        </p:txBody>
      </p:sp>
      <p:sp>
        <p:nvSpPr>
          <p:cNvPr id="2632" name="Google Shape;2632;p163"/>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0" i="0" u="none" strike="noStrike" cap="none">
                <a:solidFill>
                  <a:schemeClr val="dk1"/>
                </a:solidFill>
                <a:latin typeface="Calibri"/>
                <a:ea typeface="Calibri"/>
                <a:cs typeface="Calibri"/>
                <a:sym typeface="Calibri"/>
              </a:rPr>
              <a:t>developers.italia.it</a:t>
            </a:r>
            <a:endParaRPr sz="2667" b="0" i="0" u="none" strike="noStrike" cap="none">
              <a:solidFill>
                <a:schemeClr val="dk1"/>
              </a:solidFill>
              <a:latin typeface="Calibri"/>
              <a:ea typeface="Calibri"/>
              <a:cs typeface="Calibri"/>
              <a:sym typeface="Calibri"/>
            </a:endParaRPr>
          </a:p>
        </p:txBody>
      </p:sp>
      <p:pic>
        <p:nvPicPr>
          <p:cNvPr id="2633" name="Google Shape;2633;p163"/>
          <p:cNvPicPr preferRelativeResize="0"/>
          <p:nvPr/>
        </p:nvPicPr>
        <p:blipFill rotWithShape="1">
          <a:blip r:embed="rId3">
            <a:alphaModFix/>
          </a:blip>
          <a:srcRect/>
          <a:stretch/>
        </p:blipFill>
        <p:spPr>
          <a:xfrm>
            <a:off x="1" y="3581189"/>
            <a:ext cx="12192001" cy="23673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67"/>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328" name="Google Shape;1328;p67"/>
          <p:cNvPicPr preferRelativeResize="0"/>
          <p:nvPr/>
        </p:nvPicPr>
        <p:blipFill>
          <a:blip r:embed="rId3">
            <a:alphaModFix/>
          </a:blip>
          <a:stretch>
            <a:fillRect/>
          </a:stretch>
        </p:blipFill>
        <p:spPr>
          <a:xfrm>
            <a:off x="25758" y="751910"/>
            <a:ext cx="5688131" cy="5801290"/>
          </a:xfrm>
          <a:prstGeom prst="rect">
            <a:avLst/>
          </a:prstGeom>
          <a:noFill/>
          <a:ln>
            <a:noFill/>
          </a:ln>
        </p:spPr>
      </p:pic>
      <p:pic>
        <p:nvPicPr>
          <p:cNvPr id="3" name="Immagine 2" descr="Immagine che contiene Sito Web&#10;&#10;Descrizione generata automaticamente">
            <a:extLst>
              <a:ext uri="{FF2B5EF4-FFF2-40B4-BE49-F238E27FC236}">
                <a16:creationId xmlns:a16="http://schemas.microsoft.com/office/drawing/2014/main" id="{4EEC138E-601D-615E-9947-31211DD7FDE6}"/>
              </a:ext>
            </a:extLst>
          </p:cNvPr>
          <p:cNvPicPr>
            <a:picLocks noChangeAspect="1"/>
          </p:cNvPicPr>
          <p:nvPr/>
        </p:nvPicPr>
        <p:blipFill>
          <a:blip r:embed="rId4"/>
          <a:stretch>
            <a:fillRect/>
          </a:stretch>
        </p:blipFill>
        <p:spPr>
          <a:xfrm>
            <a:off x="5713889" y="965558"/>
            <a:ext cx="6444239" cy="5373994"/>
          </a:xfrm>
          <a:prstGeom prst="rect">
            <a:avLst/>
          </a:prstGeom>
        </p:spPr>
      </p:pic>
      <p:sp>
        <p:nvSpPr>
          <p:cNvPr id="4" name="CasellaDiTesto 3">
            <a:extLst>
              <a:ext uri="{FF2B5EF4-FFF2-40B4-BE49-F238E27FC236}">
                <a16:creationId xmlns:a16="http://schemas.microsoft.com/office/drawing/2014/main" id="{0BFEA9D6-FADA-F157-B341-FAC9E504D5A8}"/>
              </a:ext>
            </a:extLst>
          </p:cNvPr>
          <p:cNvSpPr txBox="1"/>
          <p:nvPr/>
        </p:nvSpPr>
        <p:spPr>
          <a:xfrm>
            <a:off x="10507230" y="5984711"/>
            <a:ext cx="22022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15 dicembre 2022</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sp>
        <p:nvSpPr>
          <p:cNvPr id="2638" name="Google Shape;2638;p164"/>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9" name="Google Shape;2639;p164"/>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Il catalogo come vetrina</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0" name="Google Shape;2640;p164"/>
          <p:cNvSpPr txBox="1"/>
          <p:nvPr/>
        </p:nvSpPr>
        <p:spPr>
          <a:xfrm>
            <a:off x="383267" y="2765400"/>
            <a:ext cx="6894000" cy="19028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33" b="0" i="0" u="none" strike="noStrike" kern="1200" cap="none" spc="0" normalizeH="0" baseline="0" noProof="0">
                <a:ln>
                  <a:noFill/>
                </a:ln>
                <a:solidFill>
                  <a:srgbClr val="404040"/>
                </a:solidFill>
                <a:effectLst/>
                <a:uLnTx/>
                <a:uFillTx/>
                <a:latin typeface="Calibri"/>
                <a:ea typeface="Calibri"/>
                <a:cs typeface="Calibri"/>
                <a:sym typeface="Calibri"/>
              </a:rPr>
              <a:t>I fornitori sono indicati in ogni scheda del catalogo che a sua volta rimanda ai repository di codice: </a:t>
            </a:r>
            <a:r>
              <a:rPr kumimoji="0" lang="it" sz="2133" b="1" i="0" u="none" strike="noStrike" kern="1200" cap="none" spc="0" normalizeH="0" baseline="0" noProof="0">
                <a:ln>
                  <a:noFill/>
                </a:ln>
                <a:solidFill>
                  <a:srgbClr val="404040"/>
                </a:solidFill>
                <a:effectLst/>
                <a:uLnTx/>
                <a:uFillTx/>
                <a:latin typeface="Calibri"/>
                <a:ea typeface="Calibri"/>
                <a:cs typeface="Calibri"/>
                <a:sym typeface="Calibri"/>
              </a:rPr>
              <a:t>la qualità del sorgente e la sua documentazione diventano un fattore di autopromozione.</a:t>
            </a:r>
            <a:endParaRPr kumimoji="0" sz="2133" b="1"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33"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33"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404040"/>
              </a:solidFill>
              <a:effectLst/>
              <a:uLnTx/>
              <a:uFillTx/>
              <a:latin typeface="Calibri"/>
              <a:ea typeface="Calibri"/>
              <a:cs typeface="Calibri"/>
              <a:sym typeface="Calibri"/>
            </a:endParaRPr>
          </a:p>
        </p:txBody>
      </p:sp>
      <p:sp>
        <p:nvSpPr>
          <p:cNvPr id="2641" name="Google Shape;2641;p164"/>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developers.italia.it</a:t>
            </a:r>
            <a:endParaRPr sz="2667" b="1" i="0" u="none" strike="noStrike" cap="none">
              <a:solidFill>
                <a:srgbClr val="2566CC"/>
              </a:solidFill>
              <a:latin typeface="Calibri"/>
              <a:ea typeface="Calibri"/>
              <a:cs typeface="Calibri"/>
              <a:sym typeface="Calibri"/>
            </a:endParaRPr>
          </a:p>
        </p:txBody>
      </p:sp>
      <p:pic>
        <p:nvPicPr>
          <p:cNvPr id="2642" name="Google Shape;2642;p164"/>
          <p:cNvPicPr preferRelativeResize="0"/>
          <p:nvPr/>
        </p:nvPicPr>
        <p:blipFill rotWithShape="1">
          <a:blip r:embed="rId3">
            <a:alphaModFix/>
          </a:blip>
          <a:srcRect/>
          <a:stretch/>
        </p:blipFill>
        <p:spPr>
          <a:xfrm>
            <a:off x="7277267" y="1126561"/>
            <a:ext cx="4914735" cy="4604888"/>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7" name="Google Shape;2647;p165"/>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8" name="Google Shape;2648;p165"/>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Oltre “il rilascio”...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9" name="Google Shape;2649;p165"/>
          <p:cNvSpPr txBox="1"/>
          <p:nvPr/>
        </p:nvSpPr>
        <p:spPr>
          <a:xfrm>
            <a:off x="332467" y="3020200"/>
            <a:ext cx="6792400" cy="817600"/>
          </a:xfrm>
          <a:prstGeom prst="rect">
            <a:avLst/>
          </a:prstGeom>
          <a:noFill/>
          <a:ln>
            <a:noFill/>
          </a:ln>
        </p:spPr>
        <p:txBody>
          <a:bodyPr spcFirstLastPara="1" wrap="square" lIns="118525" tIns="118525" rIns="118525" bIns="1185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404040"/>
                </a:solidFill>
                <a:effectLst/>
                <a:uLnTx/>
                <a:uFillTx/>
                <a:latin typeface="Calibri"/>
                <a:ea typeface="Calibri"/>
                <a:cs typeface="Calibri"/>
                <a:sym typeface="Calibri"/>
              </a:rPr>
              <a:t>Perchè non iniziare da un approccio </a:t>
            </a:r>
            <a:r>
              <a:rPr kumimoji="0" lang="it" sz="2400" b="1" i="0" u="none" strike="noStrike" kern="1200" cap="none" spc="0" normalizeH="0" baseline="0" noProof="0">
                <a:ln>
                  <a:noFill/>
                </a:ln>
                <a:solidFill>
                  <a:srgbClr val="404040"/>
                </a:solidFill>
                <a:effectLst/>
                <a:uLnTx/>
                <a:uFillTx/>
                <a:latin typeface="Calibri"/>
                <a:ea typeface="Calibri"/>
                <a:cs typeface="Calibri"/>
                <a:sym typeface="Calibri"/>
              </a:rPr>
              <a:t>open-by-design?</a:t>
            </a:r>
            <a:endParaRPr kumimoji="0" sz="2400" b="1" i="0" u="none" strike="noStrike" kern="1200" cap="none" spc="0" normalizeH="0" baseline="0" noProof="0">
              <a:ln>
                <a:noFill/>
              </a:ln>
              <a:solidFill>
                <a:srgbClr val="404040"/>
              </a:solidFill>
              <a:effectLst/>
              <a:uLnTx/>
              <a:uFillTx/>
              <a:latin typeface="Calibri"/>
              <a:ea typeface="Calibri"/>
              <a:cs typeface="Calibri"/>
              <a:sym typeface="Calibri"/>
            </a:endParaRPr>
          </a:p>
        </p:txBody>
      </p:sp>
      <p:sp>
        <p:nvSpPr>
          <p:cNvPr id="2650" name="Google Shape;2650;p165"/>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developers.italia.it</a:t>
            </a:r>
            <a:endParaRPr sz="2667" b="1" i="0" u="none" strike="noStrike" cap="none">
              <a:solidFill>
                <a:srgbClr val="2566CC"/>
              </a:solidFill>
              <a:latin typeface="Calibri"/>
              <a:ea typeface="Calibri"/>
              <a:cs typeface="Calibri"/>
              <a:sym typeface="Calibri"/>
            </a:endParaRPr>
          </a:p>
        </p:txBody>
      </p:sp>
      <p:pic>
        <p:nvPicPr>
          <p:cNvPr id="2651" name="Google Shape;2651;p165"/>
          <p:cNvPicPr preferRelativeResize="0"/>
          <p:nvPr/>
        </p:nvPicPr>
        <p:blipFill rotWithShape="1">
          <a:blip r:embed="rId3">
            <a:alphaModFix/>
          </a:blip>
          <a:srcRect/>
          <a:stretch/>
        </p:blipFill>
        <p:spPr>
          <a:xfrm>
            <a:off x="7124700" y="1308854"/>
            <a:ext cx="4864099" cy="4402567"/>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25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Vi ringraziamo per l’attenzione prestata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a:ln>
                <a:noFill/>
              </a:ln>
              <a:solidFill>
                <a:srgbClr val="0563C1"/>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endParaRPr kumimoji="0" lang="it-IT" sz="40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 name="Immagine 12"/>
          <p:cNvPicPr>
            <a:picLocks noChangeAspect="1"/>
          </p:cNvPicPr>
          <p:nvPr/>
        </p:nvPicPr>
        <p:blipFill rotWithShape="1">
          <a:blip r:embed="rId3"/>
          <a:srcRect l="5031"/>
          <a:stretch/>
        </p:blipFill>
        <p:spPr>
          <a:xfrm>
            <a:off x="156592" y="2509520"/>
            <a:ext cx="6212840" cy="3209505"/>
          </a:xfrm>
          <a:prstGeom prst="rect">
            <a:avLst/>
          </a:prstGeom>
        </p:spPr>
      </p:pic>
      <p:sp>
        <p:nvSpPr>
          <p:cNvPr id="15" name="Rettangolo 14"/>
          <p:cNvSpPr/>
          <p:nvPr/>
        </p:nvSpPr>
        <p:spPr>
          <a:xfrm>
            <a:off x="6534346" y="1754652"/>
            <a:ext cx="5454316" cy="2329227"/>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Visure anagrafiche</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Autocertificazioni «personalizzate»</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Profilo utente e punti di contatto (e-mail o tel.)</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Richieste di rettifica dati</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Certificati digitali (esenti da bollo)</a:t>
            </a:r>
            <a:endParaRPr kumimoji="0" lang="it-IT" sz="18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Richiesta cambio di residenza</a:t>
            </a:r>
          </a:p>
        </p:txBody>
      </p:sp>
      <p:sp>
        <p:nvSpPr>
          <p:cNvPr id="24" name="Freccia a destra 23"/>
          <p:cNvSpPr/>
          <p:nvPr/>
        </p:nvSpPr>
        <p:spPr>
          <a:xfrm>
            <a:off x="5492612" y="2509520"/>
            <a:ext cx="1041733" cy="649037"/>
          </a:xfrm>
          <a:prstGeom prst="rightArrow">
            <a:avLst/>
          </a:prstGeom>
          <a:gradFill>
            <a:gsLst>
              <a:gs pos="35000">
                <a:srgbClr val="0000FF"/>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3" name="Immagine 52"/>
          <p:cNvPicPr>
            <a:picLocks noChangeAspect="1"/>
          </p:cNvPicPr>
          <p:nvPr/>
        </p:nvPicPr>
        <p:blipFill rotWithShape="1">
          <a:blip r:embed="rId4"/>
          <a:srcRect r="1242"/>
          <a:stretch/>
        </p:blipFill>
        <p:spPr>
          <a:xfrm>
            <a:off x="7770999" y="4240417"/>
            <a:ext cx="3517077" cy="2284209"/>
          </a:xfrm>
          <a:prstGeom prst="rect">
            <a:avLst/>
          </a:prstGeom>
        </p:spPr>
      </p:pic>
      <p:sp>
        <p:nvSpPr>
          <p:cNvPr id="3" name="Rettangolo 2"/>
          <p:cNvSpPr/>
          <p:nvPr/>
        </p:nvSpPr>
        <p:spPr>
          <a:xfrm>
            <a:off x="1437031" y="1288840"/>
            <a:ext cx="3651962" cy="909864"/>
          </a:xfrm>
          <a:prstGeom prst="rect">
            <a:avLst/>
          </a:prstGeom>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8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www.anagrafenazionale.interno.it</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8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www.anagrafenazionale.gov.it </a:t>
            </a:r>
          </a:p>
        </p:txBody>
      </p:sp>
      <p:sp>
        <p:nvSpPr>
          <p:cNvPr id="4" name="Google Shape;1327;p67">
            <a:extLst>
              <a:ext uri="{FF2B5EF4-FFF2-40B4-BE49-F238E27FC236}">
                <a16:creationId xmlns:a16="http://schemas.microsoft.com/office/drawing/2014/main" id="{A398E25B-6F3B-6ED3-3619-6D73677C37BE}"/>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70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4" name="Gruppo 3"/>
          <p:cNvGrpSpPr/>
          <p:nvPr/>
        </p:nvGrpSpPr>
        <p:grpSpPr>
          <a:xfrm>
            <a:off x="84434" y="2417433"/>
            <a:ext cx="12033625" cy="3772680"/>
            <a:chOff x="63325" y="1273987"/>
            <a:chExt cx="9025219" cy="2829510"/>
          </a:xfrm>
        </p:grpSpPr>
        <p:sp>
          <p:nvSpPr>
            <p:cNvPr id="10" name="Google Shape;167;g12318f4e81e_0_1251"/>
            <p:cNvSpPr txBox="1"/>
            <p:nvPr/>
          </p:nvSpPr>
          <p:spPr>
            <a:xfrm>
              <a:off x="3460584"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Certificati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per sé stessi e per i componenti della famiglia anagrafica</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168;g12318f4e81e_0_1251"/>
            <p:cNvSpPr txBox="1"/>
            <p:nvPr/>
          </p:nvSpPr>
          <p:spPr>
            <a:xfrm>
              <a:off x="1231518"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per tutti i comuni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tranne Roma e Napoli</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12" name="Gruppo 11">
              <a:extLst>
                <a:ext uri="{FF2B5EF4-FFF2-40B4-BE49-F238E27FC236}">
                  <a16:creationId xmlns:a16="http://schemas.microsoft.com/office/drawing/2014/main" id="{D1C4DB42-68BE-4BA9-AE31-4C6F075F9E13}"/>
                </a:ext>
              </a:extLst>
            </p:cNvPr>
            <p:cNvGrpSpPr/>
            <p:nvPr/>
          </p:nvGrpSpPr>
          <p:grpSpPr>
            <a:xfrm>
              <a:off x="165753" y="1518869"/>
              <a:ext cx="1087109" cy="440667"/>
              <a:chOff x="116985" y="1754701"/>
              <a:chExt cx="1087109" cy="440667"/>
            </a:xfrm>
          </p:grpSpPr>
          <p:cxnSp>
            <p:nvCxnSpPr>
              <p:cNvPr id="14" name="Google Shape;171;g12318f4e81e_0_1251"/>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16" name="Google Shape;172;g12318f4e81e_0_1251"/>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173;g12318f4e81e_0_1251"/>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8" name="Google Shape;174;g12318f4e81e_0_1251"/>
            <p:cNvSpPr txBox="1"/>
            <p:nvPr/>
          </p:nvSpPr>
          <p:spPr>
            <a:xfrm>
              <a:off x="116984" y="2044597"/>
              <a:ext cx="1227319"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Rilascio portale</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con servizi di visura, autocertificazione, profilo utente (contatto), </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8 comuni</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9" name="Google Shape;175;g12318f4e81e_0_1251"/>
            <p:cNvSpPr txBox="1"/>
            <p:nvPr/>
          </p:nvSpPr>
          <p:spPr>
            <a:xfrm>
              <a:off x="6332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15/04/2021</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0" name="Google Shape;179;g12318f4e81e_0_1251"/>
            <p:cNvSpPr txBox="1"/>
            <p:nvPr/>
          </p:nvSpPr>
          <p:spPr>
            <a:xfrm>
              <a:off x="1169849"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24/06/2021</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1" name="Google Shape;183;g12318f4e81e_0_1251"/>
            <p:cNvSpPr txBox="1"/>
            <p:nvPr/>
          </p:nvSpPr>
          <p:spPr>
            <a:xfrm>
              <a:off x="2276373"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01/09/2021</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 name="Google Shape;187;g12318f4e81e_0_1251"/>
            <p:cNvSpPr txBox="1"/>
            <p:nvPr/>
          </p:nvSpPr>
          <p:spPr>
            <a:xfrm>
              <a:off x="3382897"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15/11/2021</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 name="Google Shape;191;g12318f4e81e_0_1251"/>
            <p:cNvSpPr txBox="1"/>
            <p:nvPr/>
          </p:nvSpPr>
          <p:spPr>
            <a:xfrm>
              <a:off x="4489421"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01/02/2022</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 name="Google Shape;194;g12318f4e81e_0_1251"/>
            <p:cNvSpPr txBox="1"/>
            <p:nvPr/>
          </p:nvSpPr>
          <p:spPr>
            <a:xfrm>
              <a:off x="559594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09/03/2022</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99;g12318f4e81e_0_1251"/>
            <p:cNvSpPr txBox="1"/>
            <p:nvPr/>
          </p:nvSpPr>
          <p:spPr>
            <a:xfrm>
              <a:off x="6702469"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27/04/2022</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200;g12318f4e81e_0_1251"/>
            <p:cNvSpPr txBox="1"/>
            <p:nvPr/>
          </p:nvSpPr>
          <p:spPr>
            <a:xfrm>
              <a:off x="2346051"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tutto il territorio nazionale</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8" name="Google Shape;201;g12318f4e81e_0_1251"/>
            <p:cNvSpPr txBox="1"/>
            <p:nvPr/>
          </p:nvSpPr>
          <p:spPr>
            <a:xfrm>
              <a:off x="4575117"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in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31 comuni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202;g12318f4e81e_0_1251"/>
            <p:cNvSpPr txBox="1"/>
            <p:nvPr/>
          </p:nvSpPr>
          <p:spPr>
            <a:xfrm>
              <a:off x="5689650"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in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39 comuni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203;g12318f4e81e_0_1251"/>
            <p:cNvSpPr txBox="1"/>
            <p:nvPr/>
          </p:nvSpPr>
          <p:spPr>
            <a:xfrm>
              <a:off x="6804183"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tutto il territorio nazionale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tranne Roma</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31" name="Gruppo 30">
              <a:extLst>
                <a:ext uri="{FF2B5EF4-FFF2-40B4-BE49-F238E27FC236}">
                  <a16:creationId xmlns:a16="http://schemas.microsoft.com/office/drawing/2014/main" id="{D1C097C4-F22E-4EBD-8F97-582EB1BE92C7}"/>
                </a:ext>
              </a:extLst>
            </p:cNvPr>
            <p:cNvGrpSpPr/>
            <p:nvPr/>
          </p:nvGrpSpPr>
          <p:grpSpPr>
            <a:xfrm>
              <a:off x="1272158" y="1518869"/>
              <a:ext cx="1087109" cy="440667"/>
              <a:chOff x="116985" y="1754701"/>
              <a:chExt cx="1087109" cy="440667"/>
            </a:xfrm>
          </p:grpSpPr>
          <p:cxnSp>
            <p:nvCxnSpPr>
              <p:cNvPr id="32" name="Google Shape;171;g12318f4e81e_0_1251">
                <a:extLst>
                  <a:ext uri="{FF2B5EF4-FFF2-40B4-BE49-F238E27FC236}">
                    <a16:creationId xmlns:a16="http://schemas.microsoft.com/office/drawing/2014/main" id="{70CBDAE5-06C8-43CB-9001-D7CE0539B3A0}"/>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33" name="Google Shape;172;g12318f4e81e_0_1251">
                <a:extLst>
                  <a:ext uri="{FF2B5EF4-FFF2-40B4-BE49-F238E27FC236}">
                    <a16:creationId xmlns:a16="http://schemas.microsoft.com/office/drawing/2014/main" id="{B54638BF-173B-4221-981E-9FA8693A74F3}"/>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Google Shape;173;g12318f4e81e_0_1251">
                <a:extLst>
                  <a:ext uri="{FF2B5EF4-FFF2-40B4-BE49-F238E27FC236}">
                    <a16:creationId xmlns:a16="http://schemas.microsoft.com/office/drawing/2014/main" id="{D39432FA-D53D-48CC-98E7-4DD18DB59429}"/>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5" name="Gruppo 34">
              <a:extLst>
                <a:ext uri="{FF2B5EF4-FFF2-40B4-BE49-F238E27FC236}">
                  <a16:creationId xmlns:a16="http://schemas.microsoft.com/office/drawing/2014/main" id="{CC0657E2-0C98-4DB4-A66A-0F11C28C5881}"/>
                </a:ext>
              </a:extLst>
            </p:cNvPr>
            <p:cNvGrpSpPr/>
            <p:nvPr/>
          </p:nvGrpSpPr>
          <p:grpSpPr>
            <a:xfrm>
              <a:off x="2378563" y="1518869"/>
              <a:ext cx="1087109" cy="440667"/>
              <a:chOff x="116985" y="1754701"/>
              <a:chExt cx="1087109" cy="440667"/>
            </a:xfrm>
          </p:grpSpPr>
          <p:cxnSp>
            <p:nvCxnSpPr>
              <p:cNvPr id="36" name="Google Shape;171;g12318f4e81e_0_1251">
                <a:extLst>
                  <a:ext uri="{FF2B5EF4-FFF2-40B4-BE49-F238E27FC236}">
                    <a16:creationId xmlns:a16="http://schemas.microsoft.com/office/drawing/2014/main" id="{5A51C683-998E-49FC-8F52-3C7C9FB74B49}"/>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37" name="Google Shape;172;g12318f4e81e_0_1251">
                <a:extLst>
                  <a:ext uri="{FF2B5EF4-FFF2-40B4-BE49-F238E27FC236}">
                    <a16:creationId xmlns:a16="http://schemas.microsoft.com/office/drawing/2014/main" id="{BCF350CC-D739-4F3A-A5DD-EB5397386B11}"/>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Google Shape;173;g12318f4e81e_0_1251">
                <a:extLst>
                  <a:ext uri="{FF2B5EF4-FFF2-40B4-BE49-F238E27FC236}">
                    <a16:creationId xmlns:a16="http://schemas.microsoft.com/office/drawing/2014/main" id="{2CAAEF82-721A-4F97-87BA-97330B053495}"/>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9" name="Gruppo 38">
              <a:extLst>
                <a:ext uri="{FF2B5EF4-FFF2-40B4-BE49-F238E27FC236}">
                  <a16:creationId xmlns:a16="http://schemas.microsoft.com/office/drawing/2014/main" id="{7AD2E38F-C14A-46E1-A8DA-29016D455A77}"/>
                </a:ext>
              </a:extLst>
            </p:cNvPr>
            <p:cNvGrpSpPr/>
            <p:nvPr/>
          </p:nvGrpSpPr>
          <p:grpSpPr>
            <a:xfrm>
              <a:off x="3484968" y="1518869"/>
              <a:ext cx="1087109" cy="440667"/>
              <a:chOff x="116985" y="1754701"/>
              <a:chExt cx="1087109" cy="440667"/>
            </a:xfrm>
          </p:grpSpPr>
          <p:cxnSp>
            <p:nvCxnSpPr>
              <p:cNvPr id="40" name="Google Shape;171;g12318f4e81e_0_1251">
                <a:extLst>
                  <a:ext uri="{FF2B5EF4-FFF2-40B4-BE49-F238E27FC236}">
                    <a16:creationId xmlns:a16="http://schemas.microsoft.com/office/drawing/2014/main" id="{E440B129-7D8A-4A82-951C-D170104B08F1}"/>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1" name="Google Shape;172;g12318f4e81e_0_1251">
                <a:extLst>
                  <a:ext uri="{FF2B5EF4-FFF2-40B4-BE49-F238E27FC236}">
                    <a16:creationId xmlns:a16="http://schemas.microsoft.com/office/drawing/2014/main" id="{B702FE09-AD1A-48AD-87D5-4D4956D895A8}"/>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Google Shape;173;g12318f4e81e_0_1251">
                <a:extLst>
                  <a:ext uri="{FF2B5EF4-FFF2-40B4-BE49-F238E27FC236}">
                    <a16:creationId xmlns:a16="http://schemas.microsoft.com/office/drawing/2014/main" id="{404B6932-83C0-42B0-AE77-CA45D84E04F8}"/>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3" name="Gruppo 42">
              <a:extLst>
                <a:ext uri="{FF2B5EF4-FFF2-40B4-BE49-F238E27FC236}">
                  <a16:creationId xmlns:a16="http://schemas.microsoft.com/office/drawing/2014/main" id="{BFC23E86-62F1-48B4-8FC8-21042D9B8991}"/>
                </a:ext>
              </a:extLst>
            </p:cNvPr>
            <p:cNvGrpSpPr/>
            <p:nvPr/>
          </p:nvGrpSpPr>
          <p:grpSpPr>
            <a:xfrm>
              <a:off x="4591373" y="1518869"/>
              <a:ext cx="1087109" cy="440667"/>
              <a:chOff x="116985" y="1754701"/>
              <a:chExt cx="1087109" cy="440667"/>
            </a:xfrm>
          </p:grpSpPr>
          <p:cxnSp>
            <p:nvCxnSpPr>
              <p:cNvPr id="44" name="Google Shape;171;g12318f4e81e_0_1251">
                <a:extLst>
                  <a:ext uri="{FF2B5EF4-FFF2-40B4-BE49-F238E27FC236}">
                    <a16:creationId xmlns:a16="http://schemas.microsoft.com/office/drawing/2014/main" id="{02EF5000-769F-40A4-8C1B-291F1A0058E2}"/>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5" name="Google Shape;172;g12318f4e81e_0_1251">
                <a:extLst>
                  <a:ext uri="{FF2B5EF4-FFF2-40B4-BE49-F238E27FC236}">
                    <a16:creationId xmlns:a16="http://schemas.microsoft.com/office/drawing/2014/main" id="{548C3E97-11B1-48AD-95CE-C8582B041347}"/>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Google Shape;173;g12318f4e81e_0_1251">
                <a:extLst>
                  <a:ext uri="{FF2B5EF4-FFF2-40B4-BE49-F238E27FC236}">
                    <a16:creationId xmlns:a16="http://schemas.microsoft.com/office/drawing/2014/main" id="{96D02B95-5110-4D0D-91A4-D9F9F61471FC}"/>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7" name="Gruppo 46">
              <a:extLst>
                <a:ext uri="{FF2B5EF4-FFF2-40B4-BE49-F238E27FC236}">
                  <a16:creationId xmlns:a16="http://schemas.microsoft.com/office/drawing/2014/main" id="{D0BBB0A1-C5AA-4AC1-AB29-1FA4B09CA7B5}"/>
                </a:ext>
              </a:extLst>
            </p:cNvPr>
            <p:cNvGrpSpPr/>
            <p:nvPr/>
          </p:nvGrpSpPr>
          <p:grpSpPr>
            <a:xfrm>
              <a:off x="5697778" y="1518869"/>
              <a:ext cx="1087109" cy="440667"/>
              <a:chOff x="116985" y="1754701"/>
              <a:chExt cx="1087109" cy="440667"/>
            </a:xfrm>
          </p:grpSpPr>
          <p:cxnSp>
            <p:nvCxnSpPr>
              <p:cNvPr id="48" name="Google Shape;171;g12318f4e81e_0_1251">
                <a:extLst>
                  <a:ext uri="{FF2B5EF4-FFF2-40B4-BE49-F238E27FC236}">
                    <a16:creationId xmlns:a16="http://schemas.microsoft.com/office/drawing/2014/main" id="{EDB9A914-00E5-4758-8C22-845CCF723392}"/>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9" name="Google Shape;172;g12318f4e81e_0_1251">
                <a:extLst>
                  <a:ext uri="{FF2B5EF4-FFF2-40B4-BE49-F238E27FC236}">
                    <a16:creationId xmlns:a16="http://schemas.microsoft.com/office/drawing/2014/main" id="{43CFBC77-C2D3-4B15-B144-7956E16F2144}"/>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 name="Google Shape;173;g12318f4e81e_0_1251">
                <a:extLst>
                  <a:ext uri="{FF2B5EF4-FFF2-40B4-BE49-F238E27FC236}">
                    <a16:creationId xmlns:a16="http://schemas.microsoft.com/office/drawing/2014/main" id="{EAD389B8-F40C-432C-AC19-B29218FD73A4}"/>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1" name="Gruppo 50">
              <a:extLst>
                <a:ext uri="{FF2B5EF4-FFF2-40B4-BE49-F238E27FC236}">
                  <a16:creationId xmlns:a16="http://schemas.microsoft.com/office/drawing/2014/main" id="{93DED5B1-7A5D-4989-A826-1A6A6A535419}"/>
                </a:ext>
              </a:extLst>
            </p:cNvPr>
            <p:cNvGrpSpPr/>
            <p:nvPr/>
          </p:nvGrpSpPr>
          <p:grpSpPr>
            <a:xfrm>
              <a:off x="6804183" y="1518869"/>
              <a:ext cx="1087109" cy="440667"/>
              <a:chOff x="116985" y="1754701"/>
              <a:chExt cx="1087109" cy="440667"/>
            </a:xfrm>
          </p:grpSpPr>
          <p:cxnSp>
            <p:nvCxnSpPr>
              <p:cNvPr id="52" name="Google Shape;171;g12318f4e81e_0_1251">
                <a:extLst>
                  <a:ext uri="{FF2B5EF4-FFF2-40B4-BE49-F238E27FC236}">
                    <a16:creationId xmlns:a16="http://schemas.microsoft.com/office/drawing/2014/main" id="{F93346BC-2F9A-4511-9414-A7BCCB4C68FC}"/>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54" name="Google Shape;172;g12318f4e81e_0_1251">
                <a:extLst>
                  <a:ext uri="{FF2B5EF4-FFF2-40B4-BE49-F238E27FC236}">
                    <a16:creationId xmlns:a16="http://schemas.microsoft.com/office/drawing/2014/main" id="{134F7122-204C-4792-A47B-2AE2C9E1F458}"/>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Google Shape;173;g12318f4e81e_0_1251">
                <a:extLst>
                  <a:ext uri="{FF2B5EF4-FFF2-40B4-BE49-F238E27FC236}">
                    <a16:creationId xmlns:a16="http://schemas.microsoft.com/office/drawing/2014/main" id="{F7CC0D66-17C3-4224-8778-D46A38E27EAD}"/>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9" name="Google Shape;173;g12318f4e81e_0_1251">
              <a:extLst>
                <a:ext uri="{FF2B5EF4-FFF2-40B4-BE49-F238E27FC236}">
                  <a16:creationId xmlns:a16="http://schemas.microsoft.com/office/drawing/2014/main" id="{A384B147-787C-4297-BC38-11A94608326F}"/>
                </a:ext>
              </a:extLst>
            </p:cNvPr>
            <p:cNvSpPr/>
            <p:nvPr/>
          </p:nvSpPr>
          <p:spPr>
            <a:xfrm>
              <a:off x="7910823" y="1816136"/>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Google Shape;199;g12318f4e81e_0_1251">
              <a:extLst>
                <a:ext uri="{FF2B5EF4-FFF2-40B4-BE49-F238E27FC236}">
                  <a16:creationId xmlns:a16="http://schemas.microsoft.com/office/drawing/2014/main" id="{FAEDFCB8-A5D4-4330-BB0B-36773C797D29}"/>
                </a:ext>
              </a:extLst>
            </p:cNvPr>
            <p:cNvSpPr txBox="1"/>
            <p:nvPr/>
          </p:nvSpPr>
          <p:spPr>
            <a:xfrm>
              <a:off x="780711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03/10/2022</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61" name="Google Shape;200;g12318f4e81e_0_1251">
              <a:extLst>
                <a:ext uri="{FF2B5EF4-FFF2-40B4-BE49-F238E27FC236}">
                  <a16:creationId xmlns:a16="http://schemas.microsoft.com/office/drawing/2014/main" id="{4432D8A7-6740-441D-A8A6-5ACE5A887EDF}"/>
                </a:ext>
              </a:extLst>
            </p:cNvPr>
            <p:cNvSpPr txBox="1"/>
            <p:nvPr/>
          </p:nvSpPr>
          <p:spPr>
            <a:xfrm>
              <a:off x="7918716"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tutto il territorio nazionale</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 name="Rettangolo 1"/>
          <p:cNvSpPr/>
          <p:nvPr/>
        </p:nvSpPr>
        <p:spPr>
          <a:xfrm>
            <a:off x="2343410" y="1407762"/>
            <a:ext cx="750518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2000"/>
              <a:buFontTx/>
              <a:buNone/>
              <a:tabLst/>
              <a:defRPr/>
            </a:pPr>
            <a:r>
              <a:rPr kumimoji="0" lang="it-IT" sz="2400" b="1" i="1" u="none" strike="noStrike" kern="1200" cap="none" spc="0" normalizeH="0" baseline="0" noProof="0" dirty="0" err="1">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Roadmap</a:t>
            </a:r>
            <a:r>
              <a:rPr kumimoji="0" lang="it-IT" sz="2400"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 del rilascio dei servizi dal portale ANPR</a:t>
            </a:r>
          </a:p>
        </p:txBody>
      </p:sp>
      <p:sp>
        <p:nvSpPr>
          <p:cNvPr id="62" name="Google Shape;172;g12318f4e81e_0_1251">
            <a:extLst>
              <a:ext uri="{FF2B5EF4-FFF2-40B4-BE49-F238E27FC236}">
                <a16:creationId xmlns:a16="http://schemas.microsoft.com/office/drawing/2014/main" id="{134F7122-204C-4792-A47B-2AE2C9E1F458}"/>
              </a:ext>
            </a:extLst>
          </p:cNvPr>
          <p:cNvSpPr/>
          <p:nvPr/>
        </p:nvSpPr>
        <p:spPr>
          <a:xfrm flipH="1">
            <a:off x="10538670" y="2934605"/>
            <a:ext cx="1449164" cy="1912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63" name="Google Shape;171;g12318f4e81e_0_1251">
            <a:extLst>
              <a:ext uri="{FF2B5EF4-FFF2-40B4-BE49-F238E27FC236}">
                <a16:creationId xmlns:a16="http://schemas.microsoft.com/office/drawing/2014/main" id="{F93346BC-2F9A-4511-9414-A7BCCB4C68FC}"/>
              </a:ext>
            </a:extLst>
          </p:cNvPr>
          <p:cNvCxnSpPr/>
          <p:nvPr/>
        </p:nvCxnSpPr>
        <p:spPr>
          <a:xfrm>
            <a:off x="11634779" y="2743943"/>
            <a:ext cx="330800" cy="375200"/>
          </a:xfrm>
          <a:prstGeom prst="straightConnector1">
            <a:avLst/>
          </a:prstGeom>
          <a:noFill/>
          <a:ln w="9525" cap="flat" cmpd="sng">
            <a:solidFill>
              <a:srgbClr val="0066CC"/>
            </a:solidFill>
            <a:prstDash val="solid"/>
            <a:round/>
            <a:headEnd type="none" w="sm" len="sm"/>
            <a:tailEnd type="none" w="sm" len="sm"/>
          </a:ln>
        </p:spPr>
      </p:cxnSp>
      <p:sp>
        <p:nvSpPr>
          <p:cNvPr id="5" name="Google Shape;1327;p67">
            <a:extLst>
              <a:ext uri="{FF2B5EF4-FFF2-40B4-BE49-F238E27FC236}">
                <a16:creationId xmlns:a16="http://schemas.microsoft.com/office/drawing/2014/main" id="{A4810135-460E-6451-77B5-B68E316FCF8A}"/>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848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57" name="Chart 9">
            <a:extLst>
              <a:ext uri="{FF2B5EF4-FFF2-40B4-BE49-F238E27FC236}">
                <a16:creationId xmlns:a16="http://schemas.microsoft.com/office/drawing/2014/main" id="{0FA3E16E-C07C-4F90-BB53-C1949D32042F}"/>
              </a:ext>
            </a:extLst>
          </p:cNvPr>
          <p:cNvGraphicFramePr>
            <a:graphicFrameLocks/>
          </p:cNvGraphicFramePr>
          <p:nvPr/>
        </p:nvGraphicFramePr>
        <p:xfrm>
          <a:off x="279207" y="1330887"/>
          <a:ext cx="6000000" cy="26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10">
            <a:extLst>
              <a:ext uri="{FF2B5EF4-FFF2-40B4-BE49-F238E27FC236}">
                <a16:creationId xmlns:a16="http://schemas.microsoft.com/office/drawing/2014/main" id="{CAD02026-9593-4ED0-BCAC-C71C5E8EF1F8}"/>
              </a:ext>
            </a:extLst>
          </p:cNvPr>
          <p:cNvGraphicFramePr>
            <a:graphicFrameLocks/>
          </p:cNvGraphicFramePr>
          <p:nvPr/>
        </p:nvGraphicFramePr>
        <p:xfrm>
          <a:off x="6013479" y="1330887"/>
          <a:ext cx="6000000" cy="26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Chart 13">
            <a:extLst>
              <a:ext uri="{FF2B5EF4-FFF2-40B4-BE49-F238E27FC236}">
                <a16:creationId xmlns:a16="http://schemas.microsoft.com/office/drawing/2014/main" id="{20B3BE3A-50D7-4F82-875F-9EE2AE8FE17F}"/>
              </a:ext>
            </a:extLst>
          </p:cNvPr>
          <p:cNvGraphicFramePr>
            <a:graphicFrameLocks/>
          </p:cNvGraphicFramePr>
          <p:nvPr/>
        </p:nvGraphicFramePr>
        <p:xfrm>
          <a:off x="5830069" y="3832877"/>
          <a:ext cx="6000000" cy="2640000"/>
        </p:xfrm>
        <a:graphic>
          <a:graphicData uri="http://schemas.openxmlformats.org/drawingml/2006/chart">
            <c:chart xmlns:c="http://schemas.openxmlformats.org/drawingml/2006/chart" xmlns:r="http://schemas.openxmlformats.org/officeDocument/2006/relationships" r:id="rId5"/>
          </a:graphicData>
        </a:graphic>
      </p:graphicFrame>
      <p:sp>
        <p:nvSpPr>
          <p:cNvPr id="3" name="Rettangolo 2"/>
          <p:cNvSpPr/>
          <p:nvPr/>
        </p:nvSpPr>
        <p:spPr>
          <a:xfrm>
            <a:off x="2239508" y="4254708"/>
            <a:ext cx="2892051" cy="9131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667"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Servizi a gestione individuale</a:t>
            </a:r>
          </a:p>
        </p:txBody>
      </p:sp>
      <p:sp>
        <p:nvSpPr>
          <p:cNvPr id="4" name="Google Shape;1327;p67">
            <a:extLst>
              <a:ext uri="{FF2B5EF4-FFF2-40B4-BE49-F238E27FC236}">
                <a16:creationId xmlns:a16="http://schemas.microsoft.com/office/drawing/2014/main" id="{2CD1FBE6-6F39-673B-2451-FDA712E37211}"/>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074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65" name="Chart 17">
            <a:extLst>
              <a:ext uri="{FF2B5EF4-FFF2-40B4-BE49-F238E27FC236}">
                <a16:creationId xmlns:a16="http://schemas.microsoft.com/office/drawing/2014/main" id="{A81898FA-F4D6-4A07-B06A-3A339B2566E5}"/>
              </a:ext>
            </a:extLst>
          </p:cNvPr>
          <p:cNvGraphicFramePr>
            <a:graphicFrameLocks/>
          </p:cNvGraphicFramePr>
          <p:nvPr/>
        </p:nvGraphicFramePr>
        <p:xfrm>
          <a:off x="0" y="1554675"/>
          <a:ext cx="9403133" cy="5154312"/>
        </p:xfrm>
        <a:graphic>
          <a:graphicData uri="http://schemas.openxmlformats.org/drawingml/2006/chart">
            <c:chart xmlns:c="http://schemas.openxmlformats.org/drawingml/2006/chart" xmlns:r="http://schemas.openxmlformats.org/officeDocument/2006/relationships" r:id="rId3"/>
          </a:graphicData>
        </a:graphic>
      </p:graphicFrame>
      <p:sp>
        <p:nvSpPr>
          <p:cNvPr id="67" name="Rettangolo 66"/>
          <p:cNvSpPr/>
          <p:nvPr/>
        </p:nvSpPr>
        <p:spPr>
          <a:xfrm>
            <a:off x="287875" y="1218513"/>
            <a:ext cx="3897440" cy="4205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Focus rilascio certificati</a:t>
            </a:r>
          </a:p>
        </p:txBody>
      </p:sp>
      <p:sp>
        <p:nvSpPr>
          <p:cNvPr id="3" name="Google Shape;355;p2">
            <a:extLst>
              <a:ext uri="{FF2B5EF4-FFF2-40B4-BE49-F238E27FC236}">
                <a16:creationId xmlns:a16="http://schemas.microsoft.com/office/drawing/2014/main" id="{68A9230A-DE0C-6071-BDE9-3C8DAB6FE9D2}"/>
              </a:ext>
            </a:extLst>
          </p:cNvPr>
          <p:cNvSpPr/>
          <p:nvPr/>
        </p:nvSpPr>
        <p:spPr>
          <a:xfrm>
            <a:off x="9309784" y="1141390"/>
            <a:ext cx="2882216" cy="5716610"/>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chemeClr val="accent3">
              <a:lumMod val="20000"/>
              <a:lumOff val="80000"/>
            </a:scheme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0066CC"/>
              </a:solidFill>
              <a:effectLst/>
              <a:uLnTx/>
              <a:uFillTx/>
              <a:latin typeface="Calibri" panose="020F0502020204030204" pitchFamily="34" charset="0"/>
              <a:ea typeface="Calibri"/>
              <a:cs typeface="Calibri" panose="020F0502020204030204" pitchFamily="34" charset="0"/>
              <a:sym typeface="Calibri"/>
            </a:endParaRPr>
          </a:p>
        </p:txBody>
      </p:sp>
      <p:sp>
        <p:nvSpPr>
          <p:cNvPr id="66" name="Google Shape;233;g11f835a1f30_1_41">
            <a:extLst>
              <a:ext uri="{FF2B5EF4-FFF2-40B4-BE49-F238E27FC236}">
                <a16:creationId xmlns:a16="http://schemas.microsoft.com/office/drawing/2014/main" id="{9F11CE54-4E62-FD9F-F099-4F0DE3A38771}"/>
              </a:ext>
            </a:extLst>
          </p:cNvPr>
          <p:cNvSpPr txBox="1"/>
          <p:nvPr/>
        </p:nvSpPr>
        <p:spPr>
          <a:xfrm>
            <a:off x="9333230" y="1372879"/>
            <a:ext cx="2829635" cy="544779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certificati anagrafici possono essere rilasciati tramite portale ANPR, oppure tramite i canali tradizionali del comune (sportello e portale comunale). </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grafico rappresenta la suddivisione percentuale del rilascio dei certificati giornalieri dal 15/11/2021 al 31/10/2022:</a:t>
            </a:r>
          </a:p>
          <a:p>
            <a:pPr marL="228594" marR="0" lvl="0" indent="-228594" algn="l" defTabSz="914400" rtl="0" eaLnBrk="1" fontAlgn="auto" latinLnBrk="0" hangingPunct="1">
              <a:lnSpc>
                <a:spcPct val="100000"/>
              </a:lnSpc>
              <a:spcBef>
                <a:spcPts val="0"/>
              </a:spcBef>
              <a:spcAft>
                <a:spcPts val="800"/>
              </a:spcAft>
              <a:buClrTx/>
              <a:buSzPts val="1100"/>
              <a:buFontTx/>
              <a:buChar char="-"/>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percentuale media dei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certificati rilasciati dal portale ANPR dal lunedì al venerdì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è del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29%.</a:t>
            </a:r>
          </a:p>
          <a:p>
            <a:pPr marL="228594" marR="0" lvl="0" indent="-228594" algn="l" defTabSz="914400" rtl="0" eaLnBrk="1" fontAlgn="auto" latinLnBrk="0" hangingPunct="1">
              <a:lnSpc>
                <a:spcPct val="100000"/>
              </a:lnSpc>
              <a:spcBef>
                <a:spcPts val="0"/>
              </a:spcBef>
              <a:spcAft>
                <a:spcPts val="800"/>
              </a:spcAft>
              <a:buClrTx/>
              <a:buSzPts val="1100"/>
              <a:buFontTx/>
              <a:buChar char="-"/>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Nel fine settimana la percentuale aumenta sensibilmente,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43%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sabato</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58%</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la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domenica</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restante parte dei certificati è erogata tramite portali comunali.</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N.B. I comuni possono emettere un numero maggiore di tipologie di certificati rispetto al portale ANPR</a:t>
            </a:r>
          </a:p>
        </p:txBody>
      </p:sp>
      <p:sp>
        <p:nvSpPr>
          <p:cNvPr id="4" name="Google Shape;1327;p67">
            <a:extLst>
              <a:ext uri="{FF2B5EF4-FFF2-40B4-BE49-F238E27FC236}">
                <a16:creationId xmlns:a16="http://schemas.microsoft.com/office/drawing/2014/main" id="{64DC7FDE-DAB4-F1FB-2CDD-B0971CBF34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641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4" name="Google Shape;232;g11f835a1f30_1_41"/>
          <p:cNvSpPr/>
          <p:nvPr/>
        </p:nvSpPr>
        <p:spPr>
          <a:xfrm>
            <a:off x="7593874" y="1138051"/>
            <a:ext cx="4598127" cy="571994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44E33C83-3615-4B63-8E24-CC97E6509F6A}"/>
              </a:ext>
            </a:extLst>
          </p:cNvPr>
          <p:cNvGraphicFramePr>
            <a:graphicFrameLocks/>
          </p:cNvGraphicFramePr>
          <p:nvPr/>
        </p:nvGraphicFramePr>
        <p:xfrm>
          <a:off x="288704" y="1229690"/>
          <a:ext cx="7207685" cy="4543645"/>
        </p:xfrm>
        <a:graphic>
          <a:graphicData uri="http://schemas.openxmlformats.org/drawingml/2006/chart">
            <c:chart xmlns:c="http://schemas.openxmlformats.org/drawingml/2006/chart" xmlns:r="http://schemas.openxmlformats.org/officeDocument/2006/relationships" r:id="rId3"/>
          </a:graphicData>
        </a:graphic>
      </p:graphicFrame>
      <p:sp>
        <p:nvSpPr>
          <p:cNvPr id="3" name="Rettangolo 2"/>
          <p:cNvSpPr/>
          <p:nvPr/>
        </p:nvSpPr>
        <p:spPr>
          <a:xfrm>
            <a:off x="1443386" y="2413849"/>
            <a:ext cx="3478909" cy="7487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Servizio di interazione con il Comune</a:t>
            </a:r>
          </a:p>
        </p:txBody>
      </p:sp>
      <p:sp>
        <p:nvSpPr>
          <p:cNvPr id="10" name="Google Shape;233;g11f835a1f30_1_41">
            <a:extLst>
              <a:ext uri="{FF2B5EF4-FFF2-40B4-BE49-F238E27FC236}">
                <a16:creationId xmlns:a16="http://schemas.microsoft.com/office/drawing/2014/main" id="{D101BA77-497E-A365-53EB-8481031D7129}"/>
              </a:ext>
            </a:extLst>
          </p:cNvPr>
          <p:cNvSpPr txBox="1"/>
          <p:nvPr/>
        </p:nvSpPr>
        <p:spPr>
          <a:xfrm>
            <a:off x="319342" y="5773335"/>
            <a:ext cx="7133516" cy="90277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1" i="0" u="sng"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Nota</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Il grafico a torta sulla destra mostra come le richieste cumulate pervenute nel periodo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15/04/21 – 31/10/22</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si suddividono per status della pratica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al 31/10/22: il 43% è stato evaso</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dato stabile rispetto al mese precedente.</a:t>
            </a:r>
          </a:p>
        </p:txBody>
      </p:sp>
      <p:sp>
        <p:nvSpPr>
          <p:cNvPr id="11" name="TextBox 2">
            <a:extLst>
              <a:ext uri="{FF2B5EF4-FFF2-40B4-BE49-F238E27FC236}">
                <a16:creationId xmlns:a16="http://schemas.microsoft.com/office/drawing/2014/main" id="{28E64082-E5E8-411D-0050-EDE3B5A57BD7}"/>
              </a:ext>
            </a:extLst>
          </p:cNvPr>
          <p:cNvSpPr txBox="1"/>
          <p:nvPr/>
        </p:nvSpPr>
        <p:spPr>
          <a:xfrm>
            <a:off x="7565319" y="4953705"/>
            <a:ext cx="4598127" cy="15702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1" u="none" strike="noStrike" kern="1200" cap="none" spc="0" normalizeH="0" baseline="0" noProof="0" dirty="0">
                <a:ln>
                  <a:noFill/>
                </a:ln>
                <a:solidFill>
                  <a:srgbClr val="0066CC"/>
                </a:solidFill>
                <a:effectLst/>
                <a:uLnTx/>
                <a:uFillTx/>
                <a:latin typeface="Calibri" panose="020F0502020204030204"/>
                <a:ea typeface="+mn-ea"/>
                <a:cs typeface="+mn-cs"/>
              </a:rPr>
              <a:t>Legenda richieste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Aperta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inviata ma non ancora presa in carico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In lavorazione</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presa in carico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Sospesa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documentazione aggiuntiva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Integrata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il cittadino ha integrato la dichiarazione come richiesto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Evasa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accolta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Irricevibile</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irricevibile ai sensi del comma 1 dell’art 2 della Legge 241 del 1990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Respinta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respinta dal comune</a:t>
            </a:r>
          </a:p>
        </p:txBody>
      </p:sp>
      <p:graphicFrame>
        <p:nvGraphicFramePr>
          <p:cNvPr id="13" name="Chart 2">
            <a:extLst>
              <a:ext uri="{FF2B5EF4-FFF2-40B4-BE49-F238E27FC236}">
                <a16:creationId xmlns:a16="http://schemas.microsoft.com/office/drawing/2014/main" id="{646EDF2F-D585-4ABC-A98A-533D9F32F050}"/>
              </a:ext>
            </a:extLst>
          </p:cNvPr>
          <p:cNvGraphicFramePr>
            <a:graphicFrameLocks/>
          </p:cNvGraphicFramePr>
          <p:nvPr/>
        </p:nvGraphicFramePr>
        <p:xfrm>
          <a:off x="7666662" y="1292353"/>
          <a:ext cx="4598127" cy="405638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1327;p67">
            <a:extLst>
              <a:ext uri="{FF2B5EF4-FFF2-40B4-BE49-F238E27FC236}">
                <a16:creationId xmlns:a16="http://schemas.microsoft.com/office/drawing/2014/main" id="{1F8B9C52-AE75-284B-61B5-26413EA29F5C}"/>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524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Google Shape;1260;p59"/>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1261" name="Google Shape;1261;p59"/>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62" name="Google Shape;1262;p59"/>
          <p:cNvSpPr txBox="1"/>
          <p:nvPr/>
        </p:nvSpPr>
        <p:spPr>
          <a:xfrm>
            <a:off x="447833" y="1895700"/>
            <a:ext cx="10992000" cy="928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i="0" u="none" strike="noStrike" cap="none">
                <a:solidFill>
                  <a:srgbClr val="FFFFFF"/>
                </a:solidFill>
                <a:latin typeface="Calibri"/>
                <a:ea typeface="Calibri"/>
                <a:cs typeface="Calibri"/>
                <a:sym typeface="Calibri"/>
              </a:rPr>
              <a:t>I progetti in ambito trasformazione digitale</a:t>
            </a:r>
            <a:endParaRPr sz="4000" b="1" i="0" u="none" strike="noStrike" cap="none">
              <a:solidFill>
                <a:srgbClr val="FFFFFF"/>
              </a:solidFill>
              <a:latin typeface="Calibri"/>
              <a:ea typeface="Calibri"/>
              <a:cs typeface="Calibri"/>
              <a:sym typeface="Calibri"/>
            </a:endParaRPr>
          </a:p>
        </p:txBody>
      </p:sp>
      <p:sp>
        <p:nvSpPr>
          <p:cNvPr id="1263" name="Google Shape;1263;p59"/>
          <p:cNvSpPr txBox="1"/>
          <p:nvPr/>
        </p:nvSpPr>
        <p:spPr>
          <a:xfrm>
            <a:off x="447833" y="2824501"/>
            <a:ext cx="42172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400" b="1" i="0" u="none" strike="noStrike" cap="none" dirty="0">
                <a:solidFill>
                  <a:srgbClr val="FFFFFF"/>
                </a:solidFill>
                <a:latin typeface="Calibri"/>
                <a:ea typeface="Calibri"/>
                <a:cs typeface="Calibri"/>
                <a:sym typeface="Calibri"/>
              </a:rPr>
              <a:t>Le piattaforme abilitanti</a:t>
            </a:r>
            <a:endParaRPr sz="2400" b="1" dirty="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9" name="Google Shape;232;g11f835a1f30_1_41"/>
          <p:cNvSpPr/>
          <p:nvPr/>
        </p:nvSpPr>
        <p:spPr>
          <a:xfrm>
            <a:off x="7593874" y="1138051"/>
            <a:ext cx="4598127" cy="571994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graphicFrame>
        <p:nvGraphicFramePr>
          <p:cNvPr id="17" name="Chart 12">
            <a:extLst>
              <a:ext uri="{FF2B5EF4-FFF2-40B4-BE49-F238E27FC236}">
                <a16:creationId xmlns:a16="http://schemas.microsoft.com/office/drawing/2014/main" id="{017463F7-A474-4018-BF51-8BF9B9174BCA}"/>
              </a:ext>
            </a:extLst>
          </p:cNvPr>
          <p:cNvGraphicFramePr>
            <a:graphicFrameLocks/>
          </p:cNvGraphicFramePr>
          <p:nvPr/>
        </p:nvGraphicFramePr>
        <p:xfrm>
          <a:off x="290390" y="1231105"/>
          <a:ext cx="7228109" cy="417779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2">
            <a:extLst>
              <a:ext uri="{FF2B5EF4-FFF2-40B4-BE49-F238E27FC236}">
                <a16:creationId xmlns:a16="http://schemas.microsoft.com/office/drawing/2014/main" id="{28E64082-E5E8-411D-0050-EDE3B5A57BD7}"/>
              </a:ext>
            </a:extLst>
          </p:cNvPr>
          <p:cNvSpPr txBox="1"/>
          <p:nvPr/>
        </p:nvSpPr>
        <p:spPr>
          <a:xfrm>
            <a:off x="7738953" y="4853719"/>
            <a:ext cx="4360592" cy="1734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Legenda richieste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Aperta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inviata ma non ancora presa in carico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 lavorazione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presa in carico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Accolta con riserva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residenza aggiornata in ANPR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Sospesa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richiesta documentazione aggiuntiva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Integrata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il cittadino ha integrato la dichiarazione come richiesto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Accolta definitivamente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residenza aggiornata in ANPR, verifiche con esito positivo durante la fase di accertamento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Annullata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verifiche con esito negativo durante la fase di accertamento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Irricevibile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richiesta respinta dal comune</a:t>
            </a:r>
          </a:p>
        </p:txBody>
      </p:sp>
      <p:sp>
        <p:nvSpPr>
          <p:cNvPr id="16" name="Google Shape;233;g11f835a1f30_1_41">
            <a:extLst>
              <a:ext uri="{FF2B5EF4-FFF2-40B4-BE49-F238E27FC236}">
                <a16:creationId xmlns:a16="http://schemas.microsoft.com/office/drawing/2014/main" id="{526E8411-0301-42E8-824D-6300E707FA76}"/>
              </a:ext>
            </a:extLst>
          </p:cNvPr>
          <p:cNvSpPr txBox="1"/>
          <p:nvPr/>
        </p:nvSpPr>
        <p:spPr>
          <a:xfrm>
            <a:off x="423485" y="5592423"/>
            <a:ext cx="7133516" cy="119002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Nota: Al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21/10</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sono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6.432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comuni che hanno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integrato i web services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per il cambio di residenza nel proprio gestionale comunale.</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grafico a torta mostra come le richieste cumulate pervenute nel periodo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01/02/2022 – 31/10/2022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si suddividono per status della pratica al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31/10/2022</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69% è stata accolta</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p>
        </p:txBody>
      </p:sp>
      <p:graphicFrame>
        <p:nvGraphicFramePr>
          <p:cNvPr id="18" name="Chart 2">
            <a:extLst>
              <a:ext uri="{FF2B5EF4-FFF2-40B4-BE49-F238E27FC236}">
                <a16:creationId xmlns:a16="http://schemas.microsoft.com/office/drawing/2014/main" id="{9CA4DBA9-5B35-4BD3-9046-E637D825DB0B}"/>
              </a:ext>
            </a:extLst>
          </p:cNvPr>
          <p:cNvGraphicFramePr>
            <a:graphicFrameLocks/>
          </p:cNvGraphicFramePr>
          <p:nvPr/>
        </p:nvGraphicFramePr>
        <p:xfrm>
          <a:off x="7298043" y="1155264"/>
          <a:ext cx="4730168" cy="4070107"/>
        </p:xfrm>
        <a:graphic>
          <a:graphicData uri="http://schemas.openxmlformats.org/drawingml/2006/chart">
            <c:chart xmlns:c="http://schemas.openxmlformats.org/drawingml/2006/chart" xmlns:r="http://schemas.openxmlformats.org/officeDocument/2006/relationships" r:id="rId4"/>
          </a:graphicData>
        </a:graphic>
      </p:graphicFrame>
      <p:sp>
        <p:nvSpPr>
          <p:cNvPr id="3" name="Google Shape;1327;p67">
            <a:extLst>
              <a:ext uri="{FF2B5EF4-FFF2-40B4-BE49-F238E27FC236}">
                <a16:creationId xmlns:a16="http://schemas.microsoft.com/office/drawing/2014/main" id="{CDB3C796-D859-AC5B-AB3F-BD653403BFC9}"/>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564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5" name="Google Shape;232;g11f835a1f30_1_41"/>
          <p:cNvSpPr/>
          <p:nvPr/>
        </p:nvSpPr>
        <p:spPr>
          <a:xfrm>
            <a:off x="7593874" y="1981464"/>
            <a:ext cx="4598127" cy="489600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CasellaDiTesto 23">
            <a:extLst>
              <a:ext uri="{FF2B5EF4-FFF2-40B4-BE49-F238E27FC236}">
                <a16:creationId xmlns:a16="http://schemas.microsoft.com/office/drawing/2014/main" id="{B040294A-3E29-4141-BD89-D5637693F139}"/>
              </a:ext>
            </a:extLst>
          </p:cNvPr>
          <p:cNvSpPr txBox="1"/>
          <p:nvPr/>
        </p:nvSpPr>
        <p:spPr>
          <a:xfrm>
            <a:off x="7870605" y="2559497"/>
            <a:ext cx="4044665" cy="1991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*Nell’ultima colonna di entrambe le tabelle è riportato l’</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indice</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che rappresenta il </a:t>
            </a:r>
            <a:r>
              <a:rPr kumimoji="0" lang="it-IT" sz="1800" b="0"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totale delle richieste ricevute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 un dato comune,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rapportato alla popolazione residente di quest’ultimo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(i.e. totale richieste del servizio ricevute/popolazione residente*1.000). </a:t>
            </a:r>
            <a:endParaRPr kumimoji="0" lang="en-GB"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 name="Rettangolo 2"/>
          <p:cNvSpPr/>
          <p:nvPr/>
        </p:nvSpPr>
        <p:spPr>
          <a:xfrm>
            <a:off x="1517442" y="1235372"/>
            <a:ext cx="9828397" cy="4205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Totale richieste ricevute e indice in rapporto alla popolazione residente*</a:t>
            </a:r>
          </a:p>
        </p:txBody>
      </p:sp>
      <p:pic>
        <p:nvPicPr>
          <p:cNvPr id="4" name="Immagine 3"/>
          <p:cNvPicPr>
            <a:picLocks noChangeAspect="1"/>
          </p:cNvPicPr>
          <p:nvPr/>
        </p:nvPicPr>
        <p:blipFill>
          <a:blip r:embed="rId3"/>
          <a:stretch>
            <a:fillRect/>
          </a:stretch>
        </p:blipFill>
        <p:spPr>
          <a:xfrm>
            <a:off x="196889" y="1686777"/>
            <a:ext cx="7340220" cy="5088569"/>
          </a:xfrm>
          <a:prstGeom prst="rect">
            <a:avLst/>
          </a:prstGeom>
        </p:spPr>
      </p:pic>
      <p:sp>
        <p:nvSpPr>
          <p:cNvPr id="5" name="Google Shape;1327;p67">
            <a:extLst>
              <a:ext uri="{FF2B5EF4-FFF2-40B4-BE49-F238E27FC236}">
                <a16:creationId xmlns:a16="http://schemas.microsoft.com/office/drawing/2014/main" id="{51D0F646-FD30-FEA8-99A8-8347DEB138CF}"/>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68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6" name="Gruppo 5">
            <a:extLst>
              <a:ext uri="{FF2B5EF4-FFF2-40B4-BE49-F238E27FC236}">
                <a16:creationId xmlns:a16="http://schemas.microsoft.com/office/drawing/2014/main" id="{02ED61F3-7F8B-45D8-8031-A57A2E1BC3B5}"/>
              </a:ext>
            </a:extLst>
          </p:cNvPr>
          <p:cNvGrpSpPr/>
          <p:nvPr/>
        </p:nvGrpSpPr>
        <p:grpSpPr>
          <a:xfrm>
            <a:off x="279410" y="1291986"/>
            <a:ext cx="11633181" cy="3508431"/>
            <a:chOff x="-20644" y="2142784"/>
            <a:chExt cx="9164644" cy="2805535"/>
          </a:xfrm>
        </p:grpSpPr>
        <p:sp>
          <p:nvSpPr>
            <p:cNvPr id="7" name="Google Shape;136;g11f835a1f30_1_23">
              <a:extLst>
                <a:ext uri="{FF2B5EF4-FFF2-40B4-BE49-F238E27FC236}">
                  <a16:creationId xmlns:a16="http://schemas.microsoft.com/office/drawing/2014/main" id="{BB205CD4-0222-4778-B944-733313CE9AAB}"/>
                </a:ext>
              </a:extLst>
            </p:cNvPr>
            <p:cNvSpPr txBox="1"/>
            <p:nvPr/>
          </p:nvSpPr>
          <p:spPr>
            <a:xfrm>
              <a:off x="0" y="2442484"/>
              <a:ext cx="9144000" cy="48600"/>
            </a:xfrm>
            <a:prstGeom prst="rect">
              <a:avLst/>
            </a:prstGeom>
            <a:solidFill>
              <a:srgbClr val="0066CC"/>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4800"/>
                <a:buFontTx/>
                <a:buNone/>
                <a:tabLst/>
                <a:defRPr/>
              </a:pPr>
              <a:endParaRPr kumimoji="0" sz="6400" b="1"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8" name="Google Shape;137;g11f835a1f30_1_23">
              <a:extLst>
                <a:ext uri="{FF2B5EF4-FFF2-40B4-BE49-F238E27FC236}">
                  <a16:creationId xmlns:a16="http://schemas.microsoft.com/office/drawing/2014/main" id="{F58C77CF-9FDD-401D-98F0-550887937252}"/>
                </a:ext>
              </a:extLst>
            </p:cNvPr>
            <p:cNvSpPr/>
            <p:nvPr/>
          </p:nvSpPr>
          <p:spPr>
            <a:xfrm>
              <a:off x="698888"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9" name="Google Shape;138;g11f835a1f30_1_23">
              <a:extLst>
                <a:ext uri="{FF2B5EF4-FFF2-40B4-BE49-F238E27FC236}">
                  <a16:creationId xmlns:a16="http://schemas.microsoft.com/office/drawing/2014/main" id="{EAC6CBC6-31E4-4CDD-97F4-8A20096F3D80}"/>
                </a:ext>
              </a:extLst>
            </p:cNvPr>
            <p:cNvSpPr txBox="1"/>
            <p:nvPr/>
          </p:nvSpPr>
          <p:spPr>
            <a:xfrm>
              <a:off x="-20644" y="2864900"/>
              <a:ext cx="2087064" cy="393752"/>
            </a:xfrm>
            <a:prstGeom prst="rect">
              <a:avLst/>
            </a:prstGeom>
            <a:noFill/>
            <a:ln>
              <a:noFill/>
            </a:ln>
          </p:spPr>
          <p:txBody>
            <a:bodyPr spcFirstLastPara="1" wrap="square" lIns="121900" tIns="121900" rIns="121900" bIns="121900" anchor="ctr" anchorCtr="0">
              <a:sp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AUTOCERTIFICAZIONE</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0" name="Google Shape;139;g11f835a1f30_1_23">
              <a:extLst>
                <a:ext uri="{FF2B5EF4-FFF2-40B4-BE49-F238E27FC236}">
                  <a16:creationId xmlns:a16="http://schemas.microsoft.com/office/drawing/2014/main" id="{15E14329-BF44-4742-A145-DCB3A7D9E4EF}"/>
                </a:ext>
              </a:extLst>
            </p:cNvPr>
            <p:cNvSpPr/>
            <p:nvPr/>
          </p:nvSpPr>
          <p:spPr>
            <a:xfrm>
              <a:off x="23763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140;g11f835a1f30_1_23">
              <a:extLst>
                <a:ext uri="{FF2B5EF4-FFF2-40B4-BE49-F238E27FC236}">
                  <a16:creationId xmlns:a16="http://schemas.microsoft.com/office/drawing/2014/main" id="{B1DC68CB-305F-4AB1-9831-2CBDD6BCEB1C}"/>
                </a:ext>
              </a:extLst>
            </p:cNvPr>
            <p:cNvSpPr txBox="1"/>
            <p:nvPr/>
          </p:nvSpPr>
          <p:spPr>
            <a:xfrm>
              <a:off x="2075275" y="2864888"/>
              <a:ext cx="12501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CONTATTO</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2" name="Google Shape;141;g11f835a1f30_1_23">
              <a:extLst>
                <a:ext uri="{FF2B5EF4-FFF2-40B4-BE49-F238E27FC236}">
                  <a16:creationId xmlns:a16="http://schemas.microsoft.com/office/drawing/2014/main" id="{0AA81F23-2D31-469A-9FB3-2CC1BC80ABD9}"/>
                </a:ext>
              </a:extLst>
            </p:cNvPr>
            <p:cNvSpPr/>
            <p:nvPr/>
          </p:nvSpPr>
          <p:spPr>
            <a:xfrm>
              <a:off x="40952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3" name="Google Shape;142;g11f835a1f30_1_23">
              <a:extLst>
                <a:ext uri="{FF2B5EF4-FFF2-40B4-BE49-F238E27FC236}">
                  <a16:creationId xmlns:a16="http://schemas.microsoft.com/office/drawing/2014/main" id="{AA4A0CE9-83ED-4311-9CD8-7FEC079F8384}"/>
                </a:ext>
              </a:extLst>
            </p:cNvPr>
            <p:cNvSpPr txBox="1"/>
            <p:nvPr/>
          </p:nvSpPr>
          <p:spPr>
            <a:xfrm>
              <a:off x="3794175" y="2864888"/>
              <a:ext cx="12501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RETTIFICA</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4" name="Google Shape;143;g11f835a1f30_1_23">
              <a:extLst>
                <a:ext uri="{FF2B5EF4-FFF2-40B4-BE49-F238E27FC236}">
                  <a16:creationId xmlns:a16="http://schemas.microsoft.com/office/drawing/2014/main" id="{21995F9F-F6E8-4E6D-8EEC-F2470E31C0D1}"/>
                </a:ext>
              </a:extLst>
            </p:cNvPr>
            <p:cNvSpPr/>
            <p:nvPr/>
          </p:nvSpPr>
          <p:spPr>
            <a:xfrm>
              <a:off x="5805263"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5" name="Google Shape;144;g11f835a1f30_1_23">
              <a:extLst>
                <a:ext uri="{FF2B5EF4-FFF2-40B4-BE49-F238E27FC236}">
                  <a16:creationId xmlns:a16="http://schemas.microsoft.com/office/drawing/2014/main" id="{BE345C56-0FF4-4EC4-8343-58A9B2724159}"/>
                </a:ext>
              </a:extLst>
            </p:cNvPr>
            <p:cNvSpPr txBox="1"/>
            <p:nvPr/>
          </p:nvSpPr>
          <p:spPr>
            <a:xfrm>
              <a:off x="5460863" y="2864900"/>
              <a:ext cx="13368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CERTIFICATI</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6" name="Google Shape;145;g11f835a1f30_1_23">
              <a:extLst>
                <a:ext uri="{FF2B5EF4-FFF2-40B4-BE49-F238E27FC236}">
                  <a16:creationId xmlns:a16="http://schemas.microsoft.com/office/drawing/2014/main" id="{C3348C91-C236-4174-972F-0802A96B1251}"/>
                </a:ext>
              </a:extLst>
            </p:cNvPr>
            <p:cNvSpPr/>
            <p:nvPr/>
          </p:nvSpPr>
          <p:spPr>
            <a:xfrm>
              <a:off x="75374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7" name="Google Shape;146;g11f835a1f30_1_23">
              <a:extLst>
                <a:ext uri="{FF2B5EF4-FFF2-40B4-BE49-F238E27FC236}">
                  <a16:creationId xmlns:a16="http://schemas.microsoft.com/office/drawing/2014/main" id="{D523620F-8578-47F6-8148-BD58A864AA3D}"/>
                </a:ext>
              </a:extLst>
            </p:cNvPr>
            <p:cNvSpPr txBox="1"/>
            <p:nvPr/>
          </p:nvSpPr>
          <p:spPr>
            <a:xfrm>
              <a:off x="7245880" y="2766454"/>
              <a:ext cx="1231091" cy="590644"/>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CAMBIO RESIDENZA</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pic>
          <p:nvPicPr>
            <p:cNvPr id="18" name="Google Shape;147;g11f835a1f30_1_23">
              <a:extLst>
                <a:ext uri="{FF2B5EF4-FFF2-40B4-BE49-F238E27FC236}">
                  <a16:creationId xmlns:a16="http://schemas.microsoft.com/office/drawing/2014/main" id="{141560C1-E13C-4463-B68C-ACD1ACE6C820}"/>
                </a:ext>
              </a:extLst>
            </p:cNvPr>
            <p:cNvPicPr preferRelativeResize="0"/>
            <p:nvPr/>
          </p:nvPicPr>
          <p:blipFill rotWithShape="1">
            <a:blip r:embed="rId3">
              <a:alphaModFix/>
            </a:blip>
            <a:srcRect/>
            <a:stretch/>
          </p:blipFill>
          <p:spPr>
            <a:xfrm>
              <a:off x="878888" y="2322796"/>
              <a:ext cx="288000" cy="288000"/>
            </a:xfrm>
            <a:prstGeom prst="rect">
              <a:avLst/>
            </a:prstGeom>
            <a:noFill/>
            <a:ln>
              <a:noFill/>
            </a:ln>
          </p:spPr>
        </p:pic>
        <p:pic>
          <p:nvPicPr>
            <p:cNvPr id="19" name="Google Shape;148;g11f835a1f30_1_23">
              <a:extLst>
                <a:ext uri="{FF2B5EF4-FFF2-40B4-BE49-F238E27FC236}">
                  <a16:creationId xmlns:a16="http://schemas.microsoft.com/office/drawing/2014/main" id="{AA2612E4-7C67-445E-AF93-C903D80F9EB5}"/>
                </a:ext>
              </a:extLst>
            </p:cNvPr>
            <p:cNvPicPr preferRelativeResize="0"/>
            <p:nvPr/>
          </p:nvPicPr>
          <p:blipFill rotWithShape="1">
            <a:blip r:embed="rId4">
              <a:alphaModFix/>
            </a:blip>
            <a:srcRect/>
            <a:stretch/>
          </p:blipFill>
          <p:spPr>
            <a:xfrm>
              <a:off x="2556325" y="2322796"/>
              <a:ext cx="288000" cy="288000"/>
            </a:xfrm>
            <a:prstGeom prst="rect">
              <a:avLst/>
            </a:prstGeom>
            <a:noFill/>
            <a:ln>
              <a:noFill/>
            </a:ln>
          </p:spPr>
        </p:pic>
        <p:pic>
          <p:nvPicPr>
            <p:cNvPr id="20" name="Google Shape;149;g11f835a1f30_1_23">
              <a:extLst>
                <a:ext uri="{FF2B5EF4-FFF2-40B4-BE49-F238E27FC236}">
                  <a16:creationId xmlns:a16="http://schemas.microsoft.com/office/drawing/2014/main" id="{816A53B5-956C-4787-90BA-BD42879A8FA4}"/>
                </a:ext>
              </a:extLst>
            </p:cNvPr>
            <p:cNvPicPr preferRelativeResize="0"/>
            <p:nvPr/>
          </p:nvPicPr>
          <p:blipFill rotWithShape="1">
            <a:blip r:embed="rId5">
              <a:alphaModFix/>
            </a:blip>
            <a:srcRect/>
            <a:stretch/>
          </p:blipFill>
          <p:spPr>
            <a:xfrm>
              <a:off x="4275225" y="2322796"/>
              <a:ext cx="288000" cy="288000"/>
            </a:xfrm>
            <a:prstGeom prst="rect">
              <a:avLst/>
            </a:prstGeom>
            <a:noFill/>
            <a:ln>
              <a:noFill/>
            </a:ln>
          </p:spPr>
        </p:pic>
        <p:pic>
          <p:nvPicPr>
            <p:cNvPr id="21" name="Google Shape;150;g11f835a1f30_1_23">
              <a:extLst>
                <a:ext uri="{FF2B5EF4-FFF2-40B4-BE49-F238E27FC236}">
                  <a16:creationId xmlns:a16="http://schemas.microsoft.com/office/drawing/2014/main" id="{C4C2CBF2-24D2-4E3F-9981-3FDA9F1449D1}"/>
                </a:ext>
              </a:extLst>
            </p:cNvPr>
            <p:cNvPicPr preferRelativeResize="0"/>
            <p:nvPr/>
          </p:nvPicPr>
          <p:blipFill rotWithShape="1">
            <a:blip r:embed="rId6">
              <a:alphaModFix/>
            </a:blip>
            <a:srcRect/>
            <a:stretch/>
          </p:blipFill>
          <p:spPr>
            <a:xfrm>
              <a:off x="5985263" y="2322796"/>
              <a:ext cx="288000" cy="288000"/>
            </a:xfrm>
            <a:prstGeom prst="rect">
              <a:avLst/>
            </a:prstGeom>
            <a:noFill/>
            <a:ln>
              <a:noFill/>
            </a:ln>
          </p:spPr>
        </p:pic>
        <p:pic>
          <p:nvPicPr>
            <p:cNvPr id="22" name="Google Shape;151;g11f835a1f30_1_23">
              <a:extLst>
                <a:ext uri="{FF2B5EF4-FFF2-40B4-BE49-F238E27FC236}">
                  <a16:creationId xmlns:a16="http://schemas.microsoft.com/office/drawing/2014/main" id="{DC6ABB83-5024-4F13-AFCE-BC2619218EC4}"/>
                </a:ext>
              </a:extLst>
            </p:cNvPr>
            <p:cNvPicPr preferRelativeResize="0"/>
            <p:nvPr/>
          </p:nvPicPr>
          <p:blipFill rotWithShape="1">
            <a:blip r:embed="rId7">
              <a:alphaModFix/>
            </a:blip>
            <a:srcRect/>
            <a:stretch/>
          </p:blipFill>
          <p:spPr>
            <a:xfrm flipH="1">
              <a:off x="7717425" y="2322796"/>
              <a:ext cx="288000" cy="288000"/>
            </a:xfrm>
            <a:prstGeom prst="rect">
              <a:avLst/>
            </a:prstGeom>
            <a:noFill/>
            <a:ln>
              <a:noFill/>
            </a:ln>
          </p:spPr>
        </p:pic>
        <p:sp>
          <p:nvSpPr>
            <p:cNvPr id="23" name="Google Shape;152;g11f835a1f30_1_23">
              <a:extLst>
                <a:ext uri="{FF2B5EF4-FFF2-40B4-BE49-F238E27FC236}">
                  <a16:creationId xmlns:a16="http://schemas.microsoft.com/office/drawing/2014/main" id="{105A4521-629E-4432-89E0-BA95C8A3F26E}"/>
                </a:ext>
              </a:extLst>
            </p:cNvPr>
            <p:cNvSpPr/>
            <p:nvPr/>
          </p:nvSpPr>
          <p:spPr>
            <a:xfrm>
              <a:off x="20139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Indicare il recapito dove ricevere i certificati richiesti e le notifiche automatiche relative agli altri servizi (rettifica, cambio di residenza)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 name="Google Shape;153;g11f835a1f30_1_23">
              <a:extLst>
                <a:ext uri="{FF2B5EF4-FFF2-40B4-BE49-F238E27FC236}">
                  <a16:creationId xmlns:a16="http://schemas.microsoft.com/office/drawing/2014/main" id="{14B22192-C006-4426-910A-110F831F1D31}"/>
                </a:ext>
              </a:extLst>
            </p:cNvPr>
            <p:cNvSpPr/>
            <p:nvPr/>
          </p:nvSpPr>
          <p:spPr>
            <a:xfrm>
              <a:off x="336465"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e stampare autocertificazioni sostitutive dei certificati anagrafici</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 name="Google Shape;154;g11f835a1f30_1_23">
              <a:extLst>
                <a:ext uri="{FF2B5EF4-FFF2-40B4-BE49-F238E27FC236}">
                  <a16:creationId xmlns:a16="http://schemas.microsoft.com/office/drawing/2014/main" id="{048EAAE4-7AE5-4759-98CA-77652C81B9AC}"/>
                </a:ext>
              </a:extLst>
            </p:cNvPr>
            <p:cNvSpPr/>
            <p:nvPr/>
          </p:nvSpPr>
          <p:spPr>
            <a:xfrm>
              <a:off x="37328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la rettifica dei dati anagrafici per errori sulle informazioni presenti nella scheda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55;g11f835a1f30_1_23">
              <a:extLst>
                <a:ext uri="{FF2B5EF4-FFF2-40B4-BE49-F238E27FC236}">
                  <a16:creationId xmlns:a16="http://schemas.microsoft.com/office/drawing/2014/main" id="{1EDE01FE-6ECD-4B09-BCE9-DDBE09A57C67}"/>
                </a:ext>
              </a:extLst>
            </p:cNvPr>
            <p:cNvSpPr/>
            <p:nvPr/>
          </p:nvSpPr>
          <p:spPr>
            <a:xfrm>
              <a:off x="5442840"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Scaricare certificati per sé stessi e per componenti della famiglia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156;g11f835a1f30_1_23">
              <a:extLst>
                <a:ext uri="{FF2B5EF4-FFF2-40B4-BE49-F238E27FC236}">
                  <a16:creationId xmlns:a16="http://schemas.microsoft.com/office/drawing/2014/main" id="{B63A3DA7-2B73-4763-B983-DF7DA6D2C091}"/>
                </a:ext>
              </a:extLst>
            </p:cNvPr>
            <p:cNvSpPr/>
            <p:nvPr/>
          </p:nvSpPr>
          <p:spPr>
            <a:xfrm>
              <a:off x="71750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un cambio di residenza per sé stessi e per componenti della famiglia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8" name="Google Shape;158;g11f835a1f30_1_23">
              <a:extLst>
                <a:ext uri="{FF2B5EF4-FFF2-40B4-BE49-F238E27FC236}">
                  <a16:creationId xmlns:a16="http://schemas.microsoft.com/office/drawing/2014/main" id="{AC665982-3699-4E31-904F-1145A7D5191F}"/>
                </a:ext>
              </a:extLst>
            </p:cNvPr>
            <p:cNvSpPr/>
            <p:nvPr/>
          </p:nvSpPr>
          <p:spPr>
            <a:xfrm>
              <a:off x="346047" y="4591162"/>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1.900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159;g11f835a1f30_1_23">
              <a:extLst>
                <a:ext uri="{FF2B5EF4-FFF2-40B4-BE49-F238E27FC236}">
                  <a16:creationId xmlns:a16="http://schemas.microsoft.com/office/drawing/2014/main" id="{5D664598-24E3-4279-BDA1-89CDCB263473}"/>
                </a:ext>
              </a:extLst>
            </p:cNvPr>
            <p:cNvSpPr/>
            <p:nvPr/>
          </p:nvSpPr>
          <p:spPr>
            <a:xfrm>
              <a:off x="2023484"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2.000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160;g11f835a1f30_1_23">
              <a:extLst>
                <a:ext uri="{FF2B5EF4-FFF2-40B4-BE49-F238E27FC236}">
                  <a16:creationId xmlns:a16="http://schemas.microsoft.com/office/drawing/2014/main" id="{CB5ACBC8-2582-4286-B309-2DC2C9ADD546}"/>
                </a:ext>
              </a:extLst>
            </p:cNvPr>
            <p:cNvSpPr/>
            <p:nvPr/>
          </p:nvSpPr>
          <p:spPr>
            <a:xfrm>
              <a:off x="3729843"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75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1" name="Google Shape;161;g11f835a1f30_1_23">
              <a:extLst>
                <a:ext uri="{FF2B5EF4-FFF2-40B4-BE49-F238E27FC236}">
                  <a16:creationId xmlns:a16="http://schemas.microsoft.com/office/drawing/2014/main" id="{07CB4C59-5BC7-4EC2-83DC-6300B262D7DC}"/>
                </a:ext>
              </a:extLst>
            </p:cNvPr>
            <p:cNvSpPr/>
            <p:nvPr/>
          </p:nvSpPr>
          <p:spPr>
            <a:xfrm>
              <a:off x="5460863"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12.000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2" name="Google Shape;162;g11f835a1f30_1_23">
              <a:extLst>
                <a:ext uri="{FF2B5EF4-FFF2-40B4-BE49-F238E27FC236}">
                  <a16:creationId xmlns:a16="http://schemas.microsoft.com/office/drawing/2014/main" id="{CE489070-AE50-4FE8-9383-AF7AA58C763F}"/>
                </a:ext>
              </a:extLst>
            </p:cNvPr>
            <p:cNvSpPr/>
            <p:nvPr/>
          </p:nvSpPr>
          <p:spPr>
            <a:xfrm>
              <a:off x="7191882"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560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39" name="Google Shape;135;p14"/>
          <p:cNvSpPr txBox="1"/>
          <p:nvPr/>
        </p:nvSpPr>
        <p:spPr>
          <a:xfrm>
            <a:off x="5312963" y="5093469"/>
            <a:ext cx="5752932" cy="1764852"/>
          </a:xfrm>
          <a:prstGeom prst="rect">
            <a:avLst/>
          </a:prstGeom>
          <a:noFill/>
          <a:ln>
            <a:noFill/>
          </a:ln>
        </p:spPr>
        <p:txBody>
          <a:bodyPr spcFirstLastPara="1" wrap="square" lIns="121900" tIns="60933" rIns="121900" bIns="60933" anchor="t" anchorCtr="0">
            <a:spAutoFit/>
          </a:bodyPr>
          <a:lstStyle/>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Autocertificazioni scaricate: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1.051.052</a:t>
            </a: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Utenti che hanno fornito almeno un contatto: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995.610</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Richieste di rettifica inviate: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38.679</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Certificati emessi dal portale ANPR: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5.639.924</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Dichiarazioni di residenza inviate: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204.783</a:t>
            </a:r>
          </a:p>
        </p:txBody>
      </p:sp>
      <p:sp>
        <p:nvSpPr>
          <p:cNvPr id="37" name="Freccia a destra con strisce 36"/>
          <p:cNvSpPr/>
          <p:nvPr/>
        </p:nvSpPr>
        <p:spPr>
          <a:xfrm>
            <a:off x="2038090" y="5264533"/>
            <a:ext cx="3024813" cy="1422400"/>
          </a:xfrm>
          <a:prstGeom prst="stripedRightArrow">
            <a:avLst/>
          </a:prstGeom>
          <a:gradFill flip="none" rotWithShape="1">
            <a:gsLst>
              <a:gs pos="32000">
                <a:srgbClr val="0000FF"/>
              </a:gs>
              <a:gs pos="100000">
                <a:schemeClr val="tx1"/>
              </a:gs>
            </a:gsLst>
            <a:path path="rect">
              <a:fillToRect l="100000" t="100000"/>
            </a:path>
            <a:tileRect r="-100000" b="-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al 25/02/2023</a:t>
            </a:r>
          </a:p>
        </p:txBody>
      </p:sp>
      <p:sp>
        <p:nvSpPr>
          <p:cNvPr id="3" name="Google Shape;1327;p67">
            <a:extLst>
              <a:ext uri="{FF2B5EF4-FFF2-40B4-BE49-F238E27FC236}">
                <a16:creationId xmlns:a16="http://schemas.microsoft.com/office/drawing/2014/main" id="{26D88272-A9FB-119A-A7B3-652E40EFB9BE}"/>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429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p70"/>
          <p:cNvSpPr/>
          <p:nvPr/>
        </p:nvSpPr>
        <p:spPr>
          <a:xfrm>
            <a:off x="8772770" y="1565298"/>
            <a:ext cx="3171688" cy="5143992"/>
          </a:xfrm>
          <a:prstGeom prst="rect">
            <a:avLst/>
          </a:prstGeom>
          <a:no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Alcuni benefici: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Dati certificati, allineati in tempo reale, non replicati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Riduzione numero di anagrafi esistenti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Verifica puntuale delle dichiarazioni presentate dai cittadini (de-certificazione)</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Dati disponibili per sviluppo di servizi integrati e/o proattivi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1" i="0" u="none" strike="noStrike" kern="1200" cap="none" spc="0" normalizeH="0" baseline="0" noProof="0">
                <a:ln>
                  <a:noFill/>
                </a:ln>
                <a:solidFill>
                  <a:srgbClr val="0C5ADB"/>
                </a:solidFill>
                <a:effectLst/>
                <a:uLnTx/>
                <a:uFillTx/>
                <a:latin typeface="Calibri"/>
                <a:ea typeface="Calibri"/>
                <a:cs typeface="Calibri"/>
                <a:sym typeface="Calibri"/>
              </a:rPr>
              <a:t>Accelerazione adozione PDND</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1" i="0" u="none" strike="noStrike" kern="1200" cap="none" spc="0" normalizeH="0" baseline="0" noProof="0">
                <a:ln>
                  <a:noFill/>
                </a:ln>
                <a:solidFill>
                  <a:srgbClr val="0C5ADB"/>
                </a:solidFill>
                <a:effectLst/>
                <a:uLnTx/>
                <a:uFillTx/>
                <a:latin typeface="Calibri"/>
                <a:ea typeface="Calibri"/>
                <a:cs typeface="Calibri"/>
                <a:sym typeface="Calibri"/>
              </a:rPr>
              <a:t>Punto unico di accesso per i cittadini ai propri dati</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0" name="Google Shape;1350;p70"/>
          <p:cNvSpPr/>
          <p:nvPr/>
        </p:nvSpPr>
        <p:spPr>
          <a:xfrm flipH="1">
            <a:off x="1212550" y="3216955"/>
            <a:ext cx="776948" cy="3367943"/>
          </a:xfrm>
          <a:prstGeom prst="homePlate">
            <a:avLst>
              <a:gd name="adj"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1" name="Google Shape;1351;p70"/>
          <p:cNvSpPr txBox="1"/>
          <p:nvPr/>
        </p:nvSpPr>
        <p:spPr>
          <a:xfrm rot="-5400000" flipH="1">
            <a:off x="-82964" y="4512431"/>
            <a:ext cx="3367943" cy="776948"/>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Portale del Cittadino / App IO</a:t>
            </a: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2" name="Google Shape;1352;p70"/>
          <p:cNvSpPr/>
          <p:nvPr/>
        </p:nvSpPr>
        <p:spPr>
          <a:xfrm rot="5400000" flipH="1">
            <a:off x="4642363" y="696214"/>
            <a:ext cx="776948" cy="3367943"/>
          </a:xfrm>
          <a:prstGeom prst="homePlate">
            <a:avLst>
              <a:gd name="adj" fmla="val 32285"/>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3" name="Google Shape;1353;p70"/>
          <p:cNvSpPr txBox="1"/>
          <p:nvPr/>
        </p:nvSpPr>
        <p:spPr>
          <a:xfrm flipH="1">
            <a:off x="3346837" y="2117117"/>
            <a:ext cx="3367943" cy="65152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Piattaforma Digitale Nazionale Dati</a:t>
            </a: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354" name="Google Shape;1354;p70" descr="Banca contorno"/>
          <p:cNvPicPr preferRelativeResize="0"/>
          <p:nvPr/>
        </p:nvPicPr>
        <p:blipFill rotWithShape="1">
          <a:blip r:embed="rId3">
            <a:alphaModFix/>
          </a:blip>
          <a:srcRect/>
          <a:stretch/>
        </p:blipFill>
        <p:spPr>
          <a:xfrm>
            <a:off x="4048288" y="1444429"/>
            <a:ext cx="592785" cy="592785"/>
          </a:xfrm>
          <a:prstGeom prst="rect">
            <a:avLst/>
          </a:prstGeom>
          <a:noFill/>
          <a:ln>
            <a:noFill/>
          </a:ln>
        </p:spPr>
      </p:pic>
      <p:pic>
        <p:nvPicPr>
          <p:cNvPr id="1355" name="Google Shape;1355;p70" descr="Edificio contorno"/>
          <p:cNvPicPr preferRelativeResize="0"/>
          <p:nvPr/>
        </p:nvPicPr>
        <p:blipFill rotWithShape="1">
          <a:blip r:embed="rId4">
            <a:alphaModFix/>
          </a:blip>
          <a:srcRect/>
          <a:stretch/>
        </p:blipFill>
        <p:spPr>
          <a:xfrm>
            <a:off x="3599018" y="1415546"/>
            <a:ext cx="595989" cy="595989"/>
          </a:xfrm>
          <a:prstGeom prst="rect">
            <a:avLst/>
          </a:prstGeom>
          <a:noFill/>
          <a:ln>
            <a:noFill/>
          </a:ln>
        </p:spPr>
      </p:pic>
      <p:pic>
        <p:nvPicPr>
          <p:cNvPr id="1356" name="Google Shape;1356;p70"/>
          <p:cNvPicPr preferRelativeResize="0"/>
          <p:nvPr/>
        </p:nvPicPr>
        <p:blipFill rotWithShape="1">
          <a:blip r:embed="rId5">
            <a:alphaModFix/>
          </a:blip>
          <a:srcRect/>
          <a:stretch/>
        </p:blipFill>
        <p:spPr>
          <a:xfrm>
            <a:off x="2175933" y="3039096"/>
            <a:ext cx="6007168" cy="3723665"/>
          </a:xfrm>
          <a:prstGeom prst="rect">
            <a:avLst/>
          </a:prstGeom>
          <a:noFill/>
          <a:ln>
            <a:noFill/>
          </a:ln>
        </p:spPr>
      </p:pic>
      <p:pic>
        <p:nvPicPr>
          <p:cNvPr id="1357" name="Google Shape;1357;p70" descr="Banca contorno"/>
          <p:cNvPicPr preferRelativeResize="0"/>
          <p:nvPr/>
        </p:nvPicPr>
        <p:blipFill rotWithShape="1">
          <a:blip r:embed="rId6">
            <a:alphaModFix/>
          </a:blip>
          <a:srcRect/>
          <a:stretch/>
        </p:blipFill>
        <p:spPr>
          <a:xfrm>
            <a:off x="5443708" y="1446001"/>
            <a:ext cx="592785" cy="592785"/>
          </a:xfrm>
          <a:prstGeom prst="rect">
            <a:avLst/>
          </a:prstGeom>
          <a:noFill/>
          <a:ln>
            <a:noFill/>
          </a:ln>
        </p:spPr>
      </p:pic>
      <p:pic>
        <p:nvPicPr>
          <p:cNvPr id="1358" name="Google Shape;1358;p70" descr="Factory outline"/>
          <p:cNvPicPr preferRelativeResize="0"/>
          <p:nvPr/>
        </p:nvPicPr>
        <p:blipFill rotWithShape="1">
          <a:blip r:embed="rId7">
            <a:alphaModFix/>
          </a:blip>
          <a:srcRect/>
          <a:stretch/>
        </p:blipFill>
        <p:spPr>
          <a:xfrm>
            <a:off x="5907672" y="1291829"/>
            <a:ext cx="767488" cy="767488"/>
          </a:xfrm>
          <a:prstGeom prst="rect">
            <a:avLst/>
          </a:prstGeom>
          <a:noFill/>
          <a:ln>
            <a:noFill/>
          </a:ln>
        </p:spPr>
      </p:pic>
      <p:pic>
        <p:nvPicPr>
          <p:cNvPr id="1359" name="Google Shape;1359;p70" descr="Family with girl with solid fill"/>
          <p:cNvPicPr preferRelativeResize="0"/>
          <p:nvPr/>
        </p:nvPicPr>
        <p:blipFill rotWithShape="1">
          <a:blip r:embed="rId8">
            <a:alphaModFix/>
          </a:blip>
          <a:srcRect/>
          <a:stretch/>
        </p:blipFill>
        <p:spPr>
          <a:xfrm>
            <a:off x="226538" y="3487446"/>
            <a:ext cx="870460" cy="870460"/>
          </a:xfrm>
          <a:prstGeom prst="rect">
            <a:avLst/>
          </a:prstGeom>
          <a:noFill/>
          <a:ln>
            <a:noFill/>
          </a:ln>
        </p:spPr>
      </p:pic>
      <p:pic>
        <p:nvPicPr>
          <p:cNvPr id="1360" name="Google Shape;1360;p70" descr="Man with solid fill"/>
          <p:cNvPicPr preferRelativeResize="0"/>
          <p:nvPr/>
        </p:nvPicPr>
        <p:blipFill rotWithShape="1">
          <a:blip r:embed="rId9">
            <a:alphaModFix/>
          </a:blip>
          <a:srcRect/>
          <a:stretch/>
        </p:blipFill>
        <p:spPr>
          <a:xfrm>
            <a:off x="141396" y="4518688"/>
            <a:ext cx="782645" cy="782645"/>
          </a:xfrm>
          <a:prstGeom prst="rect">
            <a:avLst/>
          </a:prstGeom>
          <a:noFill/>
          <a:ln>
            <a:noFill/>
          </a:ln>
        </p:spPr>
      </p:pic>
      <p:pic>
        <p:nvPicPr>
          <p:cNvPr id="1361" name="Google Shape;1361;p70" descr="Woman with solid fill"/>
          <p:cNvPicPr preferRelativeResize="0"/>
          <p:nvPr/>
        </p:nvPicPr>
        <p:blipFill rotWithShape="1">
          <a:blip r:embed="rId10">
            <a:alphaModFix/>
          </a:blip>
          <a:srcRect/>
          <a:stretch/>
        </p:blipFill>
        <p:spPr>
          <a:xfrm>
            <a:off x="415601" y="5462117"/>
            <a:ext cx="782644" cy="782644"/>
          </a:xfrm>
          <a:prstGeom prst="rect">
            <a:avLst/>
          </a:prstGeom>
          <a:noFill/>
          <a:ln>
            <a:noFill/>
          </a:ln>
        </p:spPr>
      </p:pic>
      <p:sp>
        <p:nvSpPr>
          <p:cNvPr id="6" name="Google Shape;1327;p67">
            <a:extLst>
              <a:ext uri="{FF2B5EF4-FFF2-40B4-BE49-F238E27FC236}">
                <a16:creationId xmlns:a16="http://schemas.microsoft.com/office/drawing/2014/main" id="{CA9E781E-8CED-7076-2210-971A37032795}"/>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Programma Anagrafi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7" name="Google Shape;1351;p70">
            <a:extLst>
              <a:ext uri="{FF2B5EF4-FFF2-40B4-BE49-F238E27FC236}">
                <a16:creationId xmlns:a16="http://schemas.microsoft.com/office/drawing/2014/main" id="{A1D07E47-1A42-5358-EF06-26A846BFAAD1}"/>
              </a:ext>
            </a:extLst>
          </p:cNvPr>
          <p:cNvSpPr txBox="1"/>
          <p:nvPr/>
        </p:nvSpPr>
        <p:spPr>
          <a:xfrm flipH="1">
            <a:off x="274269" y="799022"/>
            <a:ext cx="9795853" cy="776948"/>
          </a:xfrm>
          <a:prstGeom prst="rect">
            <a:avLst/>
          </a:prstGeom>
          <a:no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Sistema logicamente integrato di anagrafi: Ecosistema dati fruibile da settore pubblico e privato </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1056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71"/>
          <p:cNvSpPr/>
          <p:nvPr/>
        </p:nvSpPr>
        <p:spPr>
          <a:xfrm>
            <a:off x="415600" y="1287505"/>
            <a:ext cx="11360800" cy="5293702"/>
          </a:xfrm>
          <a:prstGeom prst="rect">
            <a:avLst/>
          </a:prstGeom>
          <a:noFill/>
          <a:ln>
            <a:noFill/>
          </a:ln>
        </p:spPr>
        <p:txBody>
          <a:bodyPr spcFirstLastPara="1" wrap="square" lIns="121900" tIns="60925" rIns="121900" bIns="60925" anchor="t" anchorCtr="0">
            <a:spAutoFit/>
          </a:bodyPr>
          <a:lstStyle/>
          <a:p>
            <a:pPr marL="228594" marR="0" lvl="0" indent="-228594" algn="l" defTabSz="914400" rtl="0" eaLnBrk="1" fontAlgn="auto" latinLnBrk="0" hangingPunct="1">
              <a:lnSpc>
                <a:spcPct val="100000"/>
              </a:lnSpc>
              <a:spcBef>
                <a:spcPts val="0"/>
              </a:spcBef>
              <a:spcAft>
                <a:spcPts val="0"/>
              </a:spcAft>
              <a:buClr>
                <a:srgbClr val="1266CC"/>
              </a:buClr>
              <a:buSzPts val="1300"/>
              <a:buFont typeface="Arial"/>
              <a:buChar char="•"/>
              <a:tabLst/>
              <a:defRPr/>
            </a:pP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Utilizzo dell’ANPR come </a:t>
            </a: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infrastruttura di base</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a:t>
            </a: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 </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“master” per ogni dato anagrafico dei residenti</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228594" marR="0" lvl="0" indent="-228594" algn="l" defTabSz="914400" rtl="0" eaLnBrk="1" fontAlgn="auto" latinLnBrk="0" hangingPunct="1">
              <a:lnSpc>
                <a:spcPct val="100000"/>
              </a:lnSpc>
              <a:spcBef>
                <a:spcPts val="0"/>
              </a:spcBef>
              <a:spcAft>
                <a:spcPts val="0"/>
              </a:spcAft>
              <a:buClr>
                <a:srgbClr val="1266CC"/>
              </a:buClr>
              <a:buSzPts val="1300"/>
              <a:buFont typeface="Arial"/>
              <a:buChar char="•"/>
              <a:tabLst/>
              <a:defRPr/>
            </a:pP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Per le anagrafi settoriali, sono previsti due modelli di intervento (da attuare in accordo con le amministrazioni titolari):</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228594" marR="0" lvl="0" indent="-11853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781031" marR="0" lvl="2" indent="-370408" algn="l" defTabSz="914400" rtl="0" eaLnBrk="1" fontAlgn="auto" latinLnBrk="0" hangingPunct="1">
              <a:lnSpc>
                <a:spcPct val="100000"/>
              </a:lnSpc>
              <a:spcBef>
                <a:spcPts val="0"/>
              </a:spcBef>
              <a:spcAft>
                <a:spcPts val="0"/>
              </a:spcAft>
              <a:buClr>
                <a:srgbClr val="1266CC"/>
              </a:buClr>
              <a:buSzPts val="1300"/>
              <a:buFont typeface="Noto Sans Symbols"/>
              <a:buChar char="✔"/>
              <a:tabLst/>
              <a:defRPr/>
            </a:pP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Anagrafi “di attributi” (Modello A)</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prevede che l’anagrafe settoriale contenga solo gli attributi di competenza, ma sia priva di dati anagrafici (resi disponibili e certificati da ANPR) –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auspicabile per le anagrafi di nuova istituzione</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 es., Scuola)</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781031" marR="0" lvl="2" indent="-26034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781031" marR="0" lvl="2" indent="-370408" algn="l" defTabSz="914400" rtl="0" eaLnBrk="1" fontAlgn="auto" latinLnBrk="0" hangingPunct="1">
              <a:lnSpc>
                <a:spcPct val="100000"/>
              </a:lnSpc>
              <a:spcBef>
                <a:spcPts val="0"/>
              </a:spcBef>
              <a:spcAft>
                <a:spcPts val="0"/>
              </a:spcAft>
              <a:buClr>
                <a:srgbClr val="1266CC"/>
              </a:buClr>
              <a:buSzPts val="1300"/>
              <a:buFont typeface="Noto Sans Symbols"/>
              <a:buChar char="✔"/>
              <a:tabLst/>
              <a:defRPr/>
            </a:pP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Anagrafi “allineate” (Modello B)</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prevede che tutti i dati anagrafici presenti nell’anagrafe settoriale siano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viste allineate </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in tempo reale con i dati master presenti in ANPR -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modello da adottare per le sole anagrafi già operative, ove non applicabile ex-post il Modello A</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 es., INPS)</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7" name="Google Shape;1367;p71"/>
          <p:cNvSpPr txBox="1">
            <a:spLocks noGrp="1"/>
          </p:cNvSpPr>
          <p:nvPr>
            <p:ph type="title"/>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it" sz="3600" b="1"/>
              <a:t>Modalità di intervento</a:t>
            </a:r>
            <a:endParaRPr sz="3600" i="1"/>
          </a:p>
        </p:txBody>
      </p:sp>
    </p:spTree>
    <p:extLst>
      <p:ext uri="{BB962C8B-B14F-4D97-AF65-F5344CB8AC3E}">
        <p14:creationId xmlns:p14="http://schemas.microsoft.com/office/powerpoint/2010/main" val="113031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graphicFrame>
        <p:nvGraphicFramePr>
          <p:cNvPr id="1372" name="Google Shape;1372;p72"/>
          <p:cNvGraphicFramePr/>
          <p:nvPr/>
        </p:nvGraphicFramePr>
        <p:xfrm>
          <a:off x="415600" y="1150825"/>
          <a:ext cx="11360800" cy="5457805"/>
        </p:xfrm>
        <a:graphic>
          <a:graphicData uri="http://schemas.openxmlformats.org/drawingml/2006/table">
            <a:tbl>
              <a:tblPr>
                <a:noFill/>
              </a:tblPr>
              <a:tblGrid>
                <a:gridCol w="3397675">
                  <a:extLst>
                    <a:ext uri="{9D8B030D-6E8A-4147-A177-3AD203B41FA5}">
                      <a16:colId xmlns:a16="http://schemas.microsoft.com/office/drawing/2014/main" val="20000"/>
                    </a:ext>
                  </a:extLst>
                </a:gridCol>
                <a:gridCol w="1596100">
                  <a:extLst>
                    <a:ext uri="{9D8B030D-6E8A-4147-A177-3AD203B41FA5}">
                      <a16:colId xmlns:a16="http://schemas.microsoft.com/office/drawing/2014/main" val="20001"/>
                    </a:ext>
                  </a:extLst>
                </a:gridCol>
                <a:gridCol w="1287900">
                  <a:extLst>
                    <a:ext uri="{9D8B030D-6E8A-4147-A177-3AD203B41FA5}">
                      <a16:colId xmlns:a16="http://schemas.microsoft.com/office/drawing/2014/main" val="20002"/>
                    </a:ext>
                  </a:extLst>
                </a:gridCol>
                <a:gridCol w="1129800">
                  <a:extLst>
                    <a:ext uri="{9D8B030D-6E8A-4147-A177-3AD203B41FA5}">
                      <a16:colId xmlns:a16="http://schemas.microsoft.com/office/drawing/2014/main" val="20003"/>
                    </a:ext>
                  </a:extLst>
                </a:gridCol>
                <a:gridCol w="3949325">
                  <a:extLst>
                    <a:ext uri="{9D8B030D-6E8A-4147-A177-3AD203B41FA5}">
                      <a16:colId xmlns:a16="http://schemas.microsoft.com/office/drawing/2014/main" val="20004"/>
                    </a:ext>
                  </a:extLst>
                </a:gridCol>
              </a:tblGrid>
              <a:tr h="494475">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Anagrafe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Amm.ne titolare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Gestione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Stato</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Modello previsto / Azioni ulteriori</a:t>
                      </a:r>
                      <a:endParaRPr sz="1600" u="none" strike="noStrike" cap="none"/>
                    </a:p>
                  </a:txBody>
                  <a:tcPr marL="121925" marR="121925" marT="60975" marB="60975" anchor="ctr"/>
                </a:tc>
                <a:extLst>
                  <a:ext uri="{0D108BD9-81ED-4DB2-BD59-A6C34878D82A}">
                    <a16:rowId xmlns:a16="http://schemas.microsoft.com/office/drawing/2014/main" val="10000"/>
                  </a:ext>
                </a:extLst>
              </a:tr>
              <a:tr h="4877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popolazione residente (ANPR)</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Interno</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Adozione numero unico residente – eliminazione dati non prioritari </a:t>
                      </a:r>
                      <a:endParaRPr sz="1600" u="none" strike="noStrike" cap="none"/>
                    </a:p>
                  </a:txBody>
                  <a:tcPr marL="121925" marR="121925" marT="60975" marB="60975" anchor="ctr"/>
                </a:tc>
                <a:extLst>
                  <a:ext uri="{0D108BD9-81ED-4DB2-BD59-A6C34878D82A}">
                    <a16:rowId xmlns:a16="http://schemas.microsoft.com/office/drawing/2014/main" val="10001"/>
                  </a:ext>
                </a:extLst>
              </a:tr>
              <a:tr h="3486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istruzione (ANIST)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Istruzione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istituire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a:t>
                      </a:r>
                      <a:endParaRPr sz="1600" u="none" strike="noStrike" cap="none"/>
                    </a:p>
                  </a:txBody>
                  <a:tcPr marL="121925" marR="121925" marT="60975" marB="60975" anchor="ctr"/>
                </a:tc>
                <a:extLst>
                  <a:ext uri="{0D108BD9-81ED-4DB2-BD59-A6C34878D82A}">
                    <a16:rowId xmlns:a16="http://schemas.microsoft.com/office/drawing/2014/main" val="10002"/>
                  </a:ext>
                </a:extLst>
              </a:tr>
              <a:tr h="6705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istruzione superiore (ANIS)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Università</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TBD (possibilment</a:t>
                      </a:r>
                      <a:r>
                        <a:rPr lang="it" sz="1200" u="none" strike="noStrike" cap="none">
                          <a:solidFill>
                            <a:srgbClr val="0C5ADB"/>
                          </a:solidFill>
                          <a:latin typeface="Calibri"/>
                          <a:ea typeface="Calibri"/>
                          <a:cs typeface="Calibri"/>
                          <a:sym typeface="Calibri"/>
                        </a:rPr>
                        <a:t>e</a:t>
                      </a:r>
                      <a:r>
                        <a:rPr lang="it" sz="1200" b="0" i="0" u="none" strike="noStrike" cap="none">
                          <a:solidFill>
                            <a:srgbClr val="0C5ADB"/>
                          </a:solidFill>
                          <a:latin typeface="Calibri"/>
                          <a:ea typeface="Calibri"/>
                          <a:cs typeface="Calibri"/>
                          <a:sym typeface="Calibri"/>
                        </a:rPr>
                        <a:t> 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istituire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a:t>
                      </a:r>
                      <a:endParaRPr sz="1600" u="none" strike="noStrike" cap="none"/>
                    </a:p>
                  </a:txBody>
                  <a:tcPr marL="121925" marR="121925" marT="60975" marB="60975" anchor="ctr"/>
                </a:tc>
                <a:extLst>
                  <a:ext uri="{0D108BD9-81ED-4DB2-BD59-A6C34878D82A}">
                    <a16:rowId xmlns:a16="http://schemas.microsoft.com/office/drawing/2014/main" val="10003"/>
                  </a:ext>
                </a:extLst>
              </a:tr>
              <a:tr h="3048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degli assistiti (ANA)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Salute / MEF</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4"/>
                  </a:ext>
                </a:extLst>
              </a:tr>
              <a:tr h="3367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abilitati alla guida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t>
                      </a:r>
                      <a:r>
                        <a:rPr lang="it" sz="1200" u="none" strike="noStrike" cap="none">
                          <a:solidFill>
                            <a:srgbClr val="0C5ADB"/>
                          </a:solidFill>
                          <a:latin typeface="Calibri"/>
                          <a:ea typeface="Calibri"/>
                          <a:cs typeface="Calibri"/>
                          <a:sym typeface="Calibri"/>
                        </a:rPr>
                        <a:t>B</a:t>
                      </a:r>
                      <a:r>
                        <a:rPr lang="it" sz="1200" b="0" i="0" u="none" strike="noStrike" cap="none">
                          <a:solidFill>
                            <a:srgbClr val="0C5ADB"/>
                          </a:solidFill>
                          <a:latin typeface="Calibri"/>
                          <a:ea typeface="Calibri"/>
                          <a:cs typeface="Calibri"/>
                          <a:sym typeface="Calibri"/>
                        </a:rPr>
                        <a:t>) – A </a:t>
                      </a:r>
                      <a:r>
                        <a:rPr lang="it" sz="1200" u="none" strike="noStrike" cap="none">
                          <a:solidFill>
                            <a:srgbClr val="0C5ADB"/>
                          </a:solidFill>
                          <a:latin typeface="Calibri"/>
                          <a:ea typeface="Calibri"/>
                          <a:cs typeface="Calibri"/>
                          <a:sym typeface="Calibri"/>
                        </a:rPr>
                        <a:t>se</a:t>
                      </a:r>
                      <a:r>
                        <a:rPr lang="it" sz="1200" b="0" i="0" u="none" strike="noStrike" cap="none">
                          <a:solidFill>
                            <a:srgbClr val="0C5ADB"/>
                          </a:solidFill>
                          <a:latin typeface="Calibri"/>
                          <a:ea typeface="Calibri"/>
                          <a:cs typeface="Calibri"/>
                          <a:sym typeface="Calibri"/>
                        </a:rPr>
                        <a:t> attuabile</a:t>
                      </a:r>
                      <a:endParaRPr sz="1600" u="none" strike="noStrike" cap="none"/>
                    </a:p>
                  </a:txBody>
                  <a:tcPr marL="121925" marR="121925" marT="60975" marB="60975" anchor="ctr"/>
                </a:tc>
                <a:extLst>
                  <a:ext uri="{0D108BD9-81ED-4DB2-BD59-A6C34878D82A}">
                    <a16:rowId xmlns:a16="http://schemas.microsoft.com/office/drawing/2014/main" val="10005"/>
                  </a:ext>
                </a:extLst>
              </a:tr>
              <a:tr h="3483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Indice domicili digitali persone fisiche (INAD)</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Agid</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InfoCamere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B)</a:t>
                      </a:r>
                      <a:endParaRPr sz="1600" u="none" strike="noStrike" cap="none"/>
                    </a:p>
                  </a:txBody>
                  <a:tcPr marL="121925" marR="121925" marT="60975" marB="60975" anchor="ctr"/>
                </a:tc>
                <a:extLst>
                  <a:ext uri="{0D108BD9-81ED-4DB2-BD59-A6C34878D82A}">
                    <a16:rowId xmlns:a16="http://schemas.microsoft.com/office/drawing/2014/main" val="10006"/>
                  </a:ext>
                </a:extLst>
              </a:tr>
              <a:tr h="4877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Anagrafi lavoratori, pensionati, assistenza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Previsto completamento anagrafe Assistenza</a:t>
                      </a:r>
                      <a:endParaRPr sz="1600" u="none" strike="noStrike" cap="none"/>
                    </a:p>
                  </a:txBody>
                  <a:tcPr marL="121925" marR="121925" marT="60975" marB="60975" anchor="ctr"/>
                </a:tc>
                <a:extLst>
                  <a:ext uri="{0D108BD9-81ED-4DB2-BD59-A6C34878D82A}">
                    <a16:rowId xmlns:a16="http://schemas.microsoft.com/office/drawing/2014/main" val="10007"/>
                  </a:ext>
                </a:extLst>
              </a:tr>
              <a:tr h="3193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Sistema informativo ISEE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8"/>
                  </a:ext>
                </a:extLst>
              </a:tr>
              <a:tr h="4944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contribuenti</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Agenzia Entrate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9"/>
                  </a:ext>
                </a:extLst>
              </a:tr>
              <a:tr h="6705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numeri civici e stradario urbano (ANNCSU) – Archivio dei fabbricati</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Agenzia Entrate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Previsto completamento ANNCSU (Da valutare sostituzione indirizzi in ANPR) - Prevista attivazione archivio dei fabbricati (associato a ANNCSU)</a:t>
                      </a:r>
                      <a:endParaRPr sz="1600" u="none" strike="noStrike" cap="none"/>
                    </a:p>
                  </a:txBody>
                  <a:tcPr marL="121925" marR="121925" marT="60975" marB="60975" anchor="ctr"/>
                </a:tc>
                <a:extLst>
                  <a:ext uri="{0D108BD9-81ED-4DB2-BD59-A6C34878D82A}">
                    <a16:rowId xmlns:a16="http://schemas.microsoft.com/office/drawing/2014/main" val="10010"/>
                  </a:ext>
                </a:extLst>
              </a:tr>
              <a:tr h="4944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Basi dati giustizia</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Giustizia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Fornitore di attributi “istantanei” a ANPR</a:t>
                      </a:r>
                      <a:endParaRPr sz="1600" u="none" strike="noStrike" cap="none"/>
                    </a:p>
                  </a:txBody>
                  <a:tcPr marL="121925" marR="121925" marT="60975" marB="60975" anchor="ctr"/>
                </a:tc>
                <a:extLst>
                  <a:ext uri="{0D108BD9-81ED-4DB2-BD59-A6C34878D82A}">
                    <a16:rowId xmlns:a16="http://schemas.microsoft.com/office/drawing/2014/main" val="10011"/>
                  </a:ext>
                </a:extLst>
              </a:tr>
            </a:tbl>
          </a:graphicData>
        </a:graphic>
      </p:graphicFrame>
      <p:sp>
        <p:nvSpPr>
          <p:cNvPr id="1373" name="Google Shape;1373;p72"/>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Perimetro di intervento iniziale (art. 60 del CAD)</a:t>
            </a:r>
            <a:endParaRPr kumimoji="0" sz="3600" b="0" i="1" u="none" strike="noStrike" kern="1200" cap="none" spc="0" normalizeH="0" baseline="0" noProof="0">
              <a:ln>
                <a:noFill/>
              </a:ln>
              <a:solidFill>
                <a:srgbClr val="1265CA"/>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9551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73"/>
          <p:cNvSpPr/>
          <p:nvPr/>
        </p:nvSpPr>
        <p:spPr>
          <a:xfrm>
            <a:off x="947853" y="1201587"/>
            <a:ext cx="10641367" cy="738609"/>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379" name="Google Shape;1379;p73"/>
          <p:cNvSpPr txBox="1"/>
          <p:nvPr/>
        </p:nvSpPr>
        <p:spPr>
          <a:xfrm>
            <a:off x="600480" y="4015901"/>
            <a:ext cx="5495520" cy="2214452"/>
          </a:xfrm>
          <a:prstGeom prst="rect">
            <a:avLst/>
          </a:prstGeom>
          <a:noFill/>
          <a:ln>
            <a:noFill/>
          </a:ln>
        </p:spPr>
        <p:txBody>
          <a:bodyPr spcFirstLastPara="1" wrap="square" lIns="0" tIns="12700" rIns="0" bIns="0" anchor="t" anchorCtr="0">
            <a:spAutoFit/>
          </a:bodyPr>
          <a:lstStyle/>
          <a:p>
            <a:pPr marL="358986" marR="720495" lvl="0" indent="-342900" algn="just" defTabSz="914400" rtl="0" eaLnBrk="1" fontAlgn="auto" latinLnBrk="0" hangingPunct="1">
              <a:lnSpc>
                <a:spcPct val="101099"/>
              </a:lnSpc>
              <a:spcBef>
                <a:spcPts val="0"/>
              </a:spcBef>
              <a:spcAft>
                <a:spcPts val="0"/>
              </a:spcAft>
              <a:buClr>
                <a:srgbClr val="1266CC"/>
              </a:buClr>
              <a:buSzPts val="1600"/>
              <a:buFont typeface="Arial"/>
              <a:buChar char="•"/>
              <a:tabLst/>
              <a:defRPr/>
            </a:pPr>
            <a:r>
              <a:rPr kumimoji="0" lang="it" sz="2000" b="0" i="0" u="none" strike="noStrike" kern="1200" cap="none" spc="0" normalizeH="0" baseline="0" noProof="0">
                <a:ln>
                  <a:noFill/>
                </a:ln>
                <a:solidFill>
                  <a:srgbClr val="0D5BDC"/>
                </a:solidFill>
                <a:effectLst/>
                <a:uLnTx/>
                <a:uFillTx/>
                <a:latin typeface="Calibri"/>
                <a:ea typeface="Calibri"/>
                <a:cs typeface="Calibri"/>
                <a:sym typeface="Calibri"/>
              </a:rPr>
              <a:t>Possibilità di accedere ad attributi del cittadino ospitati da sistemi diversi (logicamente e fisicamente) e aggiornati in tempo reale</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a:p>
            <a:pPr marL="469050" marR="720495" lvl="0" indent="-241300" algn="just" defTabSz="914400" rtl="0" eaLnBrk="1" fontAlgn="auto" latinLnBrk="0" hangingPunct="1">
              <a:lnSpc>
                <a:spcPct val="101099"/>
              </a:lnSpc>
              <a:spcBef>
                <a:spcPts val="100"/>
              </a:spcBef>
              <a:spcAft>
                <a:spcPts val="0"/>
              </a:spcAft>
              <a:buClr>
                <a:srgbClr val="1266CC"/>
              </a:buClr>
              <a:buSzPts val="1600"/>
              <a:buFont typeface="Arial"/>
              <a:buNone/>
              <a:tabLst/>
              <a:defRPr/>
            </a:pPr>
            <a:endParaRPr kumimoji="0" sz="2000" b="0" i="0" u="none" strike="noStrike" kern="1200" cap="none" spc="0" normalizeH="0" baseline="0" noProof="0">
              <a:ln>
                <a:noFill/>
              </a:ln>
              <a:solidFill>
                <a:srgbClr val="0D5BDC"/>
              </a:solidFill>
              <a:effectLst/>
              <a:uLnTx/>
              <a:uFillTx/>
              <a:latin typeface="Calibri"/>
              <a:ea typeface="Calibri"/>
              <a:cs typeface="Calibri"/>
              <a:sym typeface="Calibri"/>
            </a:endParaRPr>
          </a:p>
          <a:p>
            <a:pPr marL="358986" marR="720495" lvl="0" indent="-342900" algn="just" defTabSz="914400" rtl="0" eaLnBrk="1" fontAlgn="auto" latinLnBrk="0" hangingPunct="1">
              <a:lnSpc>
                <a:spcPct val="101099"/>
              </a:lnSpc>
              <a:spcBef>
                <a:spcPts val="100"/>
              </a:spcBef>
              <a:spcAft>
                <a:spcPts val="0"/>
              </a:spcAft>
              <a:buClr>
                <a:srgbClr val="1266CC"/>
              </a:buClr>
              <a:buSzPts val="1600"/>
              <a:buFont typeface="Arial"/>
              <a:buChar char="•"/>
              <a:tabLst/>
              <a:defRPr/>
            </a:pPr>
            <a:r>
              <a:rPr kumimoji="0" lang="it" sz="2000" b="0" i="0" u="none" strike="noStrike" kern="1200" cap="none" spc="0" normalizeH="0" baseline="0" noProof="0">
                <a:ln>
                  <a:noFill/>
                </a:ln>
                <a:solidFill>
                  <a:srgbClr val="0D5BDC"/>
                </a:solidFill>
                <a:effectLst/>
                <a:uLnTx/>
                <a:uFillTx/>
                <a:latin typeface="Calibri"/>
                <a:ea typeface="Calibri"/>
                <a:cs typeface="Calibri"/>
                <a:sym typeface="Calibri"/>
              </a:rPr>
              <a:t>Attributi digitali sono alla base di sviluppo di servizi integrati e pro-attivi</a:t>
            </a:r>
            <a:endParaRPr kumimoji="0" sz="2000" b="1" i="0" u="none" strike="noStrike" kern="1200" cap="none" spc="0" normalizeH="0" baseline="0" noProof="0">
              <a:ln>
                <a:noFill/>
              </a:ln>
              <a:solidFill>
                <a:srgbClr val="0D5BDC"/>
              </a:solidFill>
              <a:effectLst/>
              <a:uLnTx/>
              <a:uFillTx/>
              <a:latin typeface="Calibri"/>
              <a:ea typeface="Calibri"/>
              <a:cs typeface="Calibri"/>
              <a:sym typeface="Calibri"/>
            </a:endParaRPr>
          </a:p>
        </p:txBody>
      </p:sp>
      <p:pic>
        <p:nvPicPr>
          <p:cNvPr id="1380" name="Google Shape;1380;p73"/>
          <p:cNvPicPr preferRelativeResize="0"/>
          <p:nvPr/>
        </p:nvPicPr>
        <p:blipFill rotWithShape="1">
          <a:blip r:embed="rId3">
            <a:alphaModFix/>
          </a:blip>
          <a:srcRect/>
          <a:stretch/>
        </p:blipFill>
        <p:spPr>
          <a:xfrm>
            <a:off x="729923" y="1108181"/>
            <a:ext cx="3637423" cy="2465364"/>
          </a:xfrm>
          <a:prstGeom prst="rect">
            <a:avLst/>
          </a:prstGeom>
          <a:noFill/>
          <a:ln>
            <a:noFill/>
          </a:ln>
        </p:spPr>
      </p:pic>
      <p:sp>
        <p:nvSpPr>
          <p:cNvPr id="1381" name="Google Shape;1381;p73"/>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Ricadute «positive» di sistema – la Rete di attributi</a:t>
            </a:r>
            <a:endParaRPr kumimoji="0" sz="3600" b="0" i="1" u="none" strike="noStrike" kern="1200" cap="none" spc="0" normalizeH="0" baseline="0" noProof="0">
              <a:ln>
                <a:noFill/>
              </a:ln>
              <a:solidFill>
                <a:srgbClr val="1265CA"/>
              </a:solidFill>
              <a:effectLst/>
              <a:uLnTx/>
              <a:uFillTx/>
              <a:latin typeface="Calibri"/>
              <a:ea typeface="Calibri"/>
              <a:cs typeface="Calibri"/>
              <a:sym typeface="Calibri"/>
            </a:endParaRPr>
          </a:p>
        </p:txBody>
      </p:sp>
      <p:pic>
        <p:nvPicPr>
          <p:cNvPr id="1382" name="Google Shape;1382;p73"/>
          <p:cNvPicPr preferRelativeResize="0"/>
          <p:nvPr/>
        </p:nvPicPr>
        <p:blipFill rotWithShape="1">
          <a:blip r:embed="rId4">
            <a:alphaModFix/>
          </a:blip>
          <a:srcRect/>
          <a:stretch/>
        </p:blipFill>
        <p:spPr>
          <a:xfrm>
            <a:off x="6387397" y="1473949"/>
            <a:ext cx="4856750" cy="4756404"/>
          </a:xfrm>
          <a:prstGeom prst="rect">
            <a:avLst/>
          </a:prstGeom>
          <a:noFill/>
          <a:ln>
            <a:noFill/>
          </a:ln>
        </p:spPr>
      </p:pic>
    </p:spTree>
    <p:extLst>
      <p:ext uri="{BB962C8B-B14F-4D97-AF65-F5344CB8AC3E}">
        <p14:creationId xmlns:p14="http://schemas.microsoft.com/office/powerpoint/2010/main" val="2539668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1387" name="Google Shape;1387;p74" descr="Graphical user interface, text, application, chat or text message&#10;&#10;Description automatically generated"/>
          <p:cNvPicPr preferRelativeResize="0"/>
          <p:nvPr/>
        </p:nvPicPr>
        <p:blipFill rotWithShape="1">
          <a:blip r:embed="rId3">
            <a:alphaModFix/>
          </a:blip>
          <a:srcRect/>
          <a:stretch/>
        </p:blipFill>
        <p:spPr>
          <a:xfrm>
            <a:off x="1517904" y="1424329"/>
            <a:ext cx="9466581" cy="5049623"/>
          </a:xfrm>
          <a:prstGeom prst="rect">
            <a:avLst/>
          </a:prstGeom>
          <a:noFill/>
          <a:ln>
            <a:noFill/>
          </a:ln>
        </p:spPr>
      </p:pic>
      <p:sp>
        <p:nvSpPr>
          <p:cNvPr id="1388" name="Google Shape;1388;p74"/>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Portale unico del cittadino: </a:t>
            </a:r>
            <a:r>
              <a:rPr kumimoji="0" lang="it" sz="3600" b="0" i="1" u="none" strike="noStrike" kern="1200" cap="none" spc="0" normalizeH="0" baseline="0" noProof="0">
                <a:ln>
                  <a:noFill/>
                </a:ln>
                <a:solidFill>
                  <a:srgbClr val="1265CA"/>
                </a:solidFill>
                <a:effectLst/>
                <a:uLnTx/>
                <a:uFillTx/>
                <a:latin typeface="Calibri"/>
                <a:ea typeface="Calibri"/>
                <a:cs typeface="Calibri"/>
                <a:sym typeface="Calibri"/>
              </a:rPr>
              <a:t>un cruscotto per il cittadino per accedere ai propri dati e servizi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445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75"/>
          <p:cNvSpPr/>
          <p:nvPr/>
        </p:nvSpPr>
        <p:spPr>
          <a:xfrm>
            <a:off x="1871450" y="1453797"/>
            <a:ext cx="224895" cy="5017204"/>
          </a:xfrm>
          <a:prstGeom prst="rect">
            <a:avLst/>
          </a:prstGeom>
          <a:solidFill>
            <a:schemeClr val="accent1">
              <a:alpha val="23529"/>
            </a:schemeClr>
          </a:solidFill>
          <a:ln w="25400" cap="flat" cmpd="sng">
            <a:solidFill>
              <a:srgbClr val="3061B2"/>
            </a:solidFill>
            <a:prstDash val="dot"/>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394" name="Google Shape;1394;p75"/>
          <p:cNvSpPr/>
          <p:nvPr/>
        </p:nvSpPr>
        <p:spPr>
          <a:xfrm>
            <a:off x="2257335" y="1562591"/>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anagrafici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5" name="Google Shape;1395;p75"/>
          <p:cNvSpPr/>
          <p:nvPr/>
        </p:nvSpPr>
        <p:spPr>
          <a:xfrm rot="5400000">
            <a:off x="696503" y="3769447"/>
            <a:ext cx="1045029" cy="1189712"/>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6" name="Google Shape;1396;p75"/>
          <p:cNvSpPr txBox="1"/>
          <p:nvPr/>
        </p:nvSpPr>
        <p:spPr>
          <a:xfrm>
            <a:off x="798367" y="3994821"/>
            <a:ext cx="84125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dirty="0">
                <a:ln>
                  <a:noFill/>
                </a:ln>
                <a:solidFill>
                  <a:srgbClr val="0C5ADB"/>
                </a:solidFill>
                <a:effectLst/>
                <a:uLnTx/>
                <a:uFillTx/>
                <a:latin typeface="Calibri"/>
                <a:ea typeface="Calibri"/>
                <a:cs typeface="Calibri"/>
                <a:sym typeface="Calibri"/>
              </a:rPr>
              <a:t>Identità digitale</a:t>
            </a:r>
            <a:endParaRPr kumimoji="0"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397" name="Google Shape;1397;p75"/>
          <p:cNvSpPr/>
          <p:nvPr/>
        </p:nvSpPr>
        <p:spPr>
          <a:xfrm rot="5400000">
            <a:off x="2281767" y="5005599"/>
            <a:ext cx="1045028"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8" name="Google Shape;1398;p75"/>
          <p:cNvSpPr txBox="1"/>
          <p:nvPr/>
        </p:nvSpPr>
        <p:spPr>
          <a:xfrm>
            <a:off x="2342417" y="5289241"/>
            <a:ext cx="92368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Minore nel nucleo familiare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399" name="Google Shape;1399;p75"/>
          <p:cNvSpPr/>
          <p:nvPr/>
        </p:nvSpPr>
        <p:spPr>
          <a:xfrm rot="5400000">
            <a:off x="2325311" y="3688907"/>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0" name="Google Shape;1400;p75"/>
          <p:cNvSpPr txBox="1"/>
          <p:nvPr/>
        </p:nvSpPr>
        <p:spPr>
          <a:xfrm>
            <a:off x="2334292" y="3972575"/>
            <a:ext cx="995381"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Residenza e domicilio digitale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1" name="Google Shape;1401;p75"/>
          <p:cNvSpPr/>
          <p:nvPr/>
        </p:nvSpPr>
        <p:spPr>
          <a:xfrm rot="5400000">
            <a:off x="8736888" y="2314155"/>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2" name="Google Shape;1402;p75"/>
          <p:cNvSpPr txBox="1"/>
          <p:nvPr/>
        </p:nvSpPr>
        <p:spPr>
          <a:xfrm>
            <a:off x="8745892" y="2597808"/>
            <a:ext cx="1028232"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Titolarità genitoriale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3" name="Google Shape;1403;p75"/>
          <p:cNvSpPr/>
          <p:nvPr/>
        </p:nvSpPr>
        <p:spPr>
          <a:xfrm rot="5400000">
            <a:off x="5578460" y="4988498"/>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4" name="Google Shape;1404;p75"/>
          <p:cNvSpPr txBox="1"/>
          <p:nvPr/>
        </p:nvSpPr>
        <p:spPr>
          <a:xfrm>
            <a:off x="5608123" y="5272141"/>
            <a:ext cx="967904"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Situazione vaccinale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5" name="Google Shape;1405;p75"/>
          <p:cNvSpPr/>
          <p:nvPr/>
        </p:nvSpPr>
        <p:spPr>
          <a:xfrm rot="5400000">
            <a:off x="7135094" y="2314156"/>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6" name="Google Shape;1406;p75"/>
          <p:cNvSpPr txBox="1"/>
          <p:nvPr/>
        </p:nvSpPr>
        <p:spPr>
          <a:xfrm>
            <a:off x="7154423" y="2597808"/>
            <a:ext cx="975079"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Situazione ISEE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7" name="Google Shape;1407;p75"/>
          <p:cNvSpPr/>
          <p:nvPr/>
        </p:nvSpPr>
        <p:spPr>
          <a:xfrm rot="5400000">
            <a:off x="5560794" y="3660362"/>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8" name="Google Shape;1408;p75"/>
          <p:cNvSpPr txBox="1"/>
          <p:nvPr/>
        </p:nvSpPr>
        <p:spPr>
          <a:xfrm>
            <a:off x="5569792" y="3944008"/>
            <a:ext cx="102800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Presenza condizioni particolari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9" name="Google Shape;1409;p75"/>
          <p:cNvSpPr/>
          <p:nvPr/>
        </p:nvSpPr>
        <p:spPr>
          <a:xfrm rot="5400000">
            <a:off x="4003412" y="4988499"/>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0" name="Google Shape;1410;p75"/>
          <p:cNvSpPr txBox="1"/>
          <p:nvPr/>
        </p:nvSpPr>
        <p:spPr>
          <a:xfrm>
            <a:off x="4064085" y="5272141"/>
            <a:ext cx="92368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Possesso titolo di studio</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cxnSp>
        <p:nvCxnSpPr>
          <p:cNvPr id="1411" name="Google Shape;1411;p75"/>
          <p:cNvCxnSpPr/>
          <p:nvPr/>
        </p:nvCxnSpPr>
        <p:spPr>
          <a:xfrm>
            <a:off x="1983747" y="1541069"/>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2" name="Google Shape;1412;p75"/>
          <p:cNvCxnSpPr/>
          <p:nvPr/>
        </p:nvCxnSpPr>
        <p:spPr>
          <a:xfrm>
            <a:off x="3747709" y="1620649"/>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3" name="Google Shape;1413;p75"/>
          <p:cNvCxnSpPr/>
          <p:nvPr/>
        </p:nvCxnSpPr>
        <p:spPr>
          <a:xfrm>
            <a:off x="5300737" y="1613393"/>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4" name="Google Shape;1414;p75"/>
          <p:cNvCxnSpPr/>
          <p:nvPr/>
        </p:nvCxnSpPr>
        <p:spPr>
          <a:xfrm>
            <a:off x="6897309" y="1562591"/>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5" name="Google Shape;1415;p75"/>
          <p:cNvCxnSpPr/>
          <p:nvPr/>
        </p:nvCxnSpPr>
        <p:spPr>
          <a:xfrm>
            <a:off x="8435824" y="1562591"/>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6" name="Google Shape;1416;p75"/>
          <p:cNvCxnSpPr/>
          <p:nvPr/>
        </p:nvCxnSpPr>
        <p:spPr>
          <a:xfrm>
            <a:off x="10177539" y="1562591"/>
            <a:ext cx="0" cy="4804228"/>
          </a:xfrm>
          <a:prstGeom prst="straightConnector1">
            <a:avLst/>
          </a:prstGeom>
          <a:noFill/>
          <a:ln w="22225" cap="flat" cmpd="sng">
            <a:solidFill>
              <a:srgbClr val="3B7FF2"/>
            </a:solidFill>
            <a:prstDash val="dash"/>
            <a:round/>
            <a:headEnd type="none" w="sm" len="sm"/>
            <a:tailEnd type="none" w="sm" len="sm"/>
          </a:ln>
        </p:spPr>
      </p:cxnSp>
      <p:sp>
        <p:nvSpPr>
          <p:cNvPr id="1417" name="Google Shape;1417;p75"/>
          <p:cNvSpPr/>
          <p:nvPr/>
        </p:nvSpPr>
        <p:spPr>
          <a:xfrm>
            <a:off x="3837097" y="1562591"/>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istruzione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8" name="Google Shape;1418;p75"/>
          <p:cNvSpPr/>
          <p:nvPr/>
        </p:nvSpPr>
        <p:spPr>
          <a:xfrm>
            <a:off x="5431013"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salute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9" name="Google Shape;1419;p75"/>
          <p:cNvSpPr/>
          <p:nvPr/>
        </p:nvSpPr>
        <p:spPr>
          <a:xfrm>
            <a:off x="6981741"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welfare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0" name="Google Shape;1420;p75"/>
          <p:cNvSpPr/>
          <p:nvPr/>
        </p:nvSpPr>
        <p:spPr>
          <a:xfrm>
            <a:off x="8560899"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giustizia</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1" name="Google Shape;1421;p75"/>
          <p:cNvSpPr/>
          <p:nvPr/>
        </p:nvSpPr>
        <p:spPr>
          <a:xfrm rot="5400000">
            <a:off x="10353289" y="3108941"/>
            <a:ext cx="1424540" cy="1093055"/>
          </a:xfrm>
          <a:prstGeom prst="round2DiagRect">
            <a:avLst>
              <a:gd name="adj1" fmla="val 16667"/>
              <a:gd name="adj2"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2" name="Google Shape;1422;p75"/>
          <p:cNvSpPr txBox="1"/>
          <p:nvPr/>
        </p:nvSpPr>
        <p:spPr>
          <a:xfrm>
            <a:off x="10572381" y="2996555"/>
            <a:ext cx="986337" cy="1317823"/>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Elenco scuole disponibili tra cui scegliere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3" name="Google Shape;1423;p75"/>
          <p:cNvSpPr/>
          <p:nvPr/>
        </p:nvSpPr>
        <p:spPr>
          <a:xfrm rot="5400000">
            <a:off x="10373284" y="5020573"/>
            <a:ext cx="1424541" cy="1112520"/>
          </a:xfrm>
          <a:prstGeom prst="round2DiagRect">
            <a:avLst>
              <a:gd name="adj1" fmla="val 16667"/>
              <a:gd name="adj2"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4" name="Google Shape;1424;p75"/>
          <p:cNvSpPr txBox="1"/>
          <p:nvPr/>
        </p:nvSpPr>
        <p:spPr>
          <a:xfrm>
            <a:off x="10542271" y="4918870"/>
            <a:ext cx="1112520" cy="1315924"/>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Benefici/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servizi aggiuntivi riconosciuti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25" name="Google Shape;1425;p75"/>
          <p:cNvSpPr txBox="1"/>
          <p:nvPr/>
        </p:nvSpPr>
        <p:spPr>
          <a:xfrm>
            <a:off x="503778" y="1555646"/>
            <a:ext cx="1378857" cy="1107941"/>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Step 1:</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accesso via SpID/CIE/ AppIO</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6" name="Google Shape;1426;p75"/>
          <p:cNvSpPr/>
          <p:nvPr/>
        </p:nvSpPr>
        <p:spPr>
          <a:xfrm rot="5400000">
            <a:off x="2327792" y="2276271"/>
            <a:ext cx="1045029" cy="137389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7" name="Google Shape;1427;p75"/>
          <p:cNvSpPr txBox="1"/>
          <p:nvPr/>
        </p:nvSpPr>
        <p:spPr>
          <a:xfrm>
            <a:off x="2323219" y="2593712"/>
            <a:ext cx="1114659"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Intestatario nucleo familiare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28" name="Google Shape;1428;p75"/>
          <p:cNvSpPr txBox="1"/>
          <p:nvPr/>
        </p:nvSpPr>
        <p:spPr>
          <a:xfrm>
            <a:off x="10363093" y="1547891"/>
            <a:ext cx="1378857" cy="86172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Step 2:</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scelta della scuola</a:t>
            </a:r>
            <a:endParaRPr kumimoji="0" sz="1600" b="0" i="1" u="none" strike="noStrike" kern="1200" cap="none" spc="0" normalizeH="0" baseline="0" noProof="0">
              <a:ln>
                <a:noFill/>
              </a:ln>
              <a:solidFill>
                <a:srgbClr val="FF0000"/>
              </a:solidFill>
              <a:effectLst/>
              <a:uLnTx/>
              <a:uFillTx/>
              <a:latin typeface="Calibri"/>
              <a:ea typeface="Calibri"/>
              <a:cs typeface="Calibri"/>
              <a:sym typeface="Calibri"/>
            </a:endParaRPr>
          </a:p>
        </p:txBody>
      </p:sp>
      <p:sp>
        <p:nvSpPr>
          <p:cNvPr id="1429" name="Google Shape;1429;p75"/>
          <p:cNvSpPr/>
          <p:nvPr/>
        </p:nvSpPr>
        <p:spPr>
          <a:xfrm rot="5400000">
            <a:off x="7131838" y="3660362"/>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0" name="Google Shape;1430;p75"/>
          <p:cNvSpPr txBox="1"/>
          <p:nvPr/>
        </p:nvSpPr>
        <p:spPr>
          <a:xfrm>
            <a:off x="7089165" y="3944008"/>
            <a:ext cx="1053120"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Presenza condizioni particolari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31" name="Google Shape;1431;p75"/>
          <p:cNvSpPr txBox="1"/>
          <p:nvPr/>
        </p:nvSpPr>
        <p:spPr>
          <a:xfrm>
            <a:off x="1000447" y="6497797"/>
            <a:ext cx="1970315" cy="369277"/>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Portale del Cittadino</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2" name="Google Shape;1432;p75"/>
          <p:cNvSpPr/>
          <p:nvPr/>
        </p:nvSpPr>
        <p:spPr>
          <a:xfrm>
            <a:off x="3872784" y="1460454"/>
            <a:ext cx="6039755" cy="805039"/>
          </a:xfrm>
          <a:prstGeom prst="rect">
            <a:avLst/>
          </a:prstGeom>
          <a:solidFill>
            <a:schemeClr val="accent1">
              <a:alpha val="23529"/>
            </a:schemeClr>
          </a:solidFill>
          <a:ln w="25400" cap="flat" cmpd="sng">
            <a:solidFill>
              <a:srgbClr val="3061B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433" name="Google Shape;1433;p75"/>
          <p:cNvSpPr txBox="1"/>
          <p:nvPr/>
        </p:nvSpPr>
        <p:spPr>
          <a:xfrm>
            <a:off x="5907504" y="6498651"/>
            <a:ext cx="1970315" cy="369277"/>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Verifica Attributi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4" name="Google Shape;1434;p75"/>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Use case di servizio integrato con la Rete di attributi: </a:t>
            </a:r>
            <a:r>
              <a:rPr kumimoji="0" lang="it" sz="3600" b="0" i="1" u="none" strike="noStrike" kern="1200" cap="none" spc="0" normalizeH="0" baseline="0" noProof="0">
                <a:ln>
                  <a:noFill/>
                </a:ln>
                <a:solidFill>
                  <a:srgbClr val="1265CA"/>
                </a:solidFill>
                <a:effectLst/>
                <a:uLnTx/>
                <a:uFillTx/>
                <a:latin typeface="Calibri"/>
                <a:ea typeface="Calibri"/>
                <a:cs typeface="Calibri"/>
                <a:sym typeface="Calibri"/>
              </a:rPr>
              <a:t>Iscrizione a scuola con un click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9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55" name="Google Shape;150;p35"/>
          <p:cNvSpPr txBox="1"/>
          <p:nvPr/>
        </p:nvSpPr>
        <p:spPr>
          <a:xfrm>
            <a:off x="196889" y="2253053"/>
            <a:ext cx="5996399" cy="3200836"/>
          </a:xfrm>
          <a:prstGeom prst="rect">
            <a:avLst/>
          </a:prstGeom>
          <a:solidFill>
            <a:srgbClr val="00B050">
              <a:alpha val="30000"/>
            </a:srgbClr>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L’INAD è l’elenco pubblico contenente i domicili digitali.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domicili digitali sono eletti ai sensi dell’</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articolo</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3-bis, commi 1-bis e 1-ter del CAD</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dalle persone fisiche nonché dai professionisti e dagli enti di diritto privato non tenuti all’iscrizione in albi, elenchi o registri professionali o nel registro delle imprese.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domicilio digitale è l’indirizzo elettronico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eletto presso un servizio di posta elettronica certificata o un servizio elettronico di recapito certificato qualificato,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come definito dal Regolamento </a:t>
            </a:r>
            <a:r>
              <a:rPr kumimoji="0" lang="it-IT" sz="1600" b="1"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eIDAS</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valido ai fini delle comunicazioni elettroniche aventi valore legale ai sensi dell’articolo 1, comma 1, lettera n-ter del CAD.</a:t>
            </a:r>
            <a:endParaRPr kumimoji="0"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6" name="Google Shape;151;p35"/>
          <p:cNvSpPr txBox="1"/>
          <p:nvPr/>
        </p:nvSpPr>
        <p:spPr>
          <a:xfrm>
            <a:off x="6504469" y="3811162"/>
            <a:ext cx="5325600" cy="2462172"/>
          </a:xfrm>
          <a:prstGeom prst="rect">
            <a:avLst/>
          </a:prstGeom>
          <a:solidFill>
            <a:schemeClr val="bg1">
              <a:lumMod val="65000"/>
              <a:alpha val="50000"/>
            </a:schemeClr>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Possono eleggere il proprio domicilio digitale mediante registrazione nell’INAD</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 le persone fisiche che abbiano compiuto il diciottesimo anno di età e che abbiano la capacità di agire;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b) i professionisti che svolgono una professione non organizzata in ordini, albi o collegi ai sensi della legge n. 4/2013;</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 gli enti di diritto privato non tenuti all’iscrizione nell’INI-PEC.</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9" name="Rettangolo 8"/>
          <p:cNvSpPr/>
          <p:nvPr/>
        </p:nvSpPr>
        <p:spPr>
          <a:xfrm>
            <a:off x="6504469" y="1578501"/>
            <a:ext cx="5333736" cy="2062103"/>
          </a:xfrm>
          <a:prstGeom prst="rect">
            <a:avLst/>
          </a:prstGeom>
          <a:solidFill>
            <a:srgbClr val="FFC000">
              <a:alpha val="3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“[...]1-ter. I domicili digitali di cui ai commi 1, 1-bis  e  4-quinquies sono eletti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secondo le modalità stabilite con le Linee guida</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 Le persone fisiche  possono altresì eleggere il domicilio digitale avvalendosi del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servizio di cui all'articolo 64-bi</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 di quello reso disponibile on-line dall'</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Anagrafe nazionale della popolazione residente (ANPR)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di cui all'articolo 62, ovvero recandosi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presso l'ufficio anagrafe</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 del proprio comune di residenza.[...]”</a:t>
            </a:r>
            <a:endPar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6B6FA795-06E5-4D83-A861-6320CE37FCAB}"/>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 Inquadramento normativo</a:t>
            </a:r>
          </a:p>
        </p:txBody>
      </p:sp>
    </p:spTree>
    <p:extLst>
      <p:ext uri="{BB962C8B-B14F-4D97-AF65-F5344CB8AC3E}">
        <p14:creationId xmlns:p14="http://schemas.microsoft.com/office/powerpoint/2010/main" val="2525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60"/>
          <p:cNvSpPr txBox="1"/>
          <p:nvPr/>
        </p:nvSpPr>
        <p:spPr>
          <a:xfrm>
            <a:off x="481099" y="900533"/>
            <a:ext cx="8739101"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Premessa: il digitale e la PA nel 2022</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
        <p:nvSpPr>
          <p:cNvPr id="1269" name="Google Shape;1269;p60"/>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270" name="Google Shape;1270;p60"/>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Forte autonomia delle single amministrazioni 👉 tanti oneri organizzativi e tecnici</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“Digitale” prima: acquistare PC e licenze</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“Digitale” oggi:</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Costruire e gestire siti web</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Costruire e gestire app</a:t>
            </a:r>
            <a:endParaRPr sz="2000" b="0" i="0" u="none" strike="noStrike" cap="none">
              <a:solidFill>
                <a:srgbClr val="5A6772"/>
              </a:solidFill>
              <a:latin typeface="Calibri"/>
              <a:ea typeface="Calibri"/>
              <a:cs typeface="Calibri"/>
              <a:sym typeface="Calibri"/>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Ingegnerizzare flussi di informazioni strutturate</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social media</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Erogare servizi in forma multicanale (sportello + online)</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la registrazione degli utenti</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Accessibilità</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Sicurezza</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picchi di carico</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Non si può fare tutto in casa. Non solo nella PA!</a:t>
            </a:r>
            <a:endParaRPr/>
          </a:p>
          <a:p>
            <a:pPr marL="0" marR="0" lvl="0" indent="0" algn="l" rtl="0">
              <a:spcBef>
                <a:spcPts val="0"/>
              </a:spcBef>
              <a:spcAft>
                <a:spcPts val="0"/>
              </a:spcAft>
              <a:buNone/>
            </a:pPr>
            <a:endParaRPr sz="2000">
              <a:solidFill>
                <a:srgbClr val="5A677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 name="Gruppo 7"/>
          <p:cNvGrpSpPr/>
          <p:nvPr/>
        </p:nvGrpSpPr>
        <p:grpSpPr>
          <a:xfrm>
            <a:off x="266000" y="2105747"/>
            <a:ext cx="11660000" cy="3553967"/>
            <a:chOff x="180788" y="1404512"/>
            <a:chExt cx="8745000" cy="2665475"/>
          </a:xfrm>
        </p:grpSpPr>
        <p:sp>
          <p:nvSpPr>
            <p:cNvPr id="228" name="Google Shape;156;p36"/>
            <p:cNvSpPr/>
            <p:nvPr/>
          </p:nvSpPr>
          <p:spPr>
            <a:xfrm>
              <a:off x="1639463"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Italiano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9" name="Google Shape;157;p36"/>
            <p:cNvSpPr/>
            <p:nvPr/>
          </p:nvSpPr>
          <p:spPr>
            <a:xfrm>
              <a:off x="3092779"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Italiano iscritto in AIRE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0" name="Google Shape;158;p36"/>
            <p:cNvSpPr/>
            <p:nvPr/>
          </p:nvSpPr>
          <p:spPr>
            <a:xfrm>
              <a:off x="4554813"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1" name="Google Shape;159;p36"/>
            <p:cNvSpPr/>
            <p:nvPr/>
          </p:nvSpPr>
          <p:spPr>
            <a:xfrm>
              <a:off x="180788"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2" name="Google Shape;160;p36"/>
            <p:cNvSpPr/>
            <p:nvPr/>
          </p:nvSpPr>
          <p:spPr>
            <a:xfrm>
              <a:off x="6016775" y="1404512"/>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precedentemente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3" name="Google Shape;161;p36"/>
            <p:cNvSpPr/>
            <p:nvPr/>
          </p:nvSpPr>
          <p:spPr>
            <a:xfrm>
              <a:off x="7485788"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mai stato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234" name="Google Shape;162;p36"/>
            <p:cNvGrpSpPr/>
            <p:nvPr/>
          </p:nvGrpSpPr>
          <p:grpSpPr>
            <a:xfrm>
              <a:off x="180798" y="2007662"/>
              <a:ext cx="8744990" cy="678200"/>
              <a:chOff x="333198" y="1254375"/>
              <a:chExt cx="8744990" cy="678200"/>
            </a:xfrm>
          </p:grpSpPr>
          <p:grpSp>
            <p:nvGrpSpPr>
              <p:cNvPr id="235" name="Google Shape;163;p36"/>
              <p:cNvGrpSpPr/>
              <p:nvPr/>
            </p:nvGrpSpPr>
            <p:grpSpPr>
              <a:xfrm>
                <a:off x="333198" y="1254375"/>
                <a:ext cx="7274890" cy="674625"/>
                <a:chOff x="942798" y="1025775"/>
                <a:chExt cx="7274890" cy="674625"/>
              </a:xfrm>
            </p:grpSpPr>
            <p:sp>
              <p:nvSpPr>
                <p:cNvPr id="237" name="Google Shape;164;p36"/>
                <p:cNvSpPr/>
                <p:nvPr/>
              </p:nvSpPr>
              <p:spPr>
                <a:xfrm>
                  <a:off x="94279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8" name="Google Shape;165;p36"/>
                <p:cNvSpPr/>
                <p:nvPr/>
              </p:nvSpPr>
              <p:spPr>
                <a:xfrm>
                  <a:off x="942803" y="1025775"/>
                  <a:ext cx="1440000" cy="674400"/>
                </a:xfrm>
                <a:prstGeom prst="rtTriangle">
                  <a:avLst/>
                </a:prstGeom>
                <a:solidFill>
                  <a:srgbClr val="0E65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9" name="Google Shape;166;p36"/>
                <p:cNvSpPr/>
                <p:nvPr/>
              </p:nvSpPr>
              <p:spPr>
                <a:xfrm>
                  <a:off x="5318437"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0" name="Google Shape;167;p36"/>
                <p:cNvSpPr/>
                <p:nvPr/>
              </p:nvSpPr>
              <p:spPr>
                <a:xfrm>
                  <a:off x="2401463"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1" name="Google Shape;168;p36"/>
                <p:cNvSpPr/>
                <p:nvPr/>
              </p:nvSpPr>
              <p:spPr>
                <a:xfrm>
                  <a:off x="3859154"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2" name="Google Shape;169;p36"/>
                <p:cNvSpPr/>
                <p:nvPr/>
              </p:nvSpPr>
              <p:spPr>
                <a:xfrm>
                  <a:off x="677768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Tecnicamente si, in quanto potrebbe disporre di </a:t>
                  </a:r>
                  <a:r>
                    <a:rPr kumimoji="0" lang="it-IT" sz="1067"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CF </a:t>
                  </a:r>
                  <a:r>
                    <a:rPr kumimoji="0" lang="it-IT"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a:t>
                  </a:r>
                  <a:endParaRPr kumimoji="0"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067"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documento di riconoscimento italiano in corso di validità</a:t>
                  </a:r>
                  <a:endParaRPr kumimoji="0"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3" name="Google Shape;170;p36"/>
                <p:cNvSpPr/>
                <p:nvPr/>
              </p:nvSpPr>
              <p:spPr>
                <a:xfrm>
                  <a:off x="997700" y="1026000"/>
                  <a:ext cx="1308600" cy="67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Può avere SPID</a:t>
                  </a:r>
                  <a:endParaRPr kumimoji="0"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36" name="Google Shape;171;p36"/>
              <p:cNvSpPr/>
              <p:nvPr/>
            </p:nvSpPr>
            <p:spPr>
              <a:xfrm>
                <a:off x="7638188" y="1258175"/>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a:t>
                </a:r>
                <a:endParaRPr kumimoji="0" sz="1600"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grpSp>
          <p:nvGrpSpPr>
            <p:cNvPr id="244" name="Google Shape;172;p36"/>
            <p:cNvGrpSpPr/>
            <p:nvPr/>
          </p:nvGrpSpPr>
          <p:grpSpPr>
            <a:xfrm>
              <a:off x="180798" y="3391787"/>
              <a:ext cx="8744990" cy="678200"/>
              <a:chOff x="333198" y="1254375"/>
              <a:chExt cx="8744990" cy="678200"/>
            </a:xfrm>
          </p:grpSpPr>
          <p:grpSp>
            <p:nvGrpSpPr>
              <p:cNvPr id="245" name="Google Shape;173;p36"/>
              <p:cNvGrpSpPr/>
              <p:nvPr/>
            </p:nvGrpSpPr>
            <p:grpSpPr>
              <a:xfrm>
                <a:off x="333198" y="1254375"/>
                <a:ext cx="7274890" cy="674625"/>
                <a:chOff x="942798" y="1025775"/>
                <a:chExt cx="7274890" cy="674625"/>
              </a:xfrm>
            </p:grpSpPr>
            <p:sp>
              <p:nvSpPr>
                <p:cNvPr id="247" name="Google Shape;174;p36"/>
                <p:cNvSpPr/>
                <p:nvPr/>
              </p:nvSpPr>
              <p:spPr>
                <a:xfrm>
                  <a:off x="94279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8" name="Google Shape;175;p36"/>
                <p:cNvSpPr/>
                <p:nvPr/>
              </p:nvSpPr>
              <p:spPr>
                <a:xfrm>
                  <a:off x="942803" y="1025775"/>
                  <a:ext cx="1440000" cy="674400"/>
                </a:xfrm>
                <a:prstGeom prst="rtTriangle">
                  <a:avLst/>
                </a:prstGeom>
                <a:solidFill>
                  <a:srgbClr val="0E65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9" name="Google Shape;176;p36"/>
                <p:cNvSpPr/>
                <p:nvPr/>
              </p:nvSpPr>
              <p:spPr>
                <a:xfrm>
                  <a:off x="5318437"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0" name="Google Shape;177;p36"/>
                <p:cNvSpPr/>
                <p:nvPr/>
              </p:nvSpPr>
              <p:spPr>
                <a:xfrm>
                  <a:off x="2401463"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1" name="Google Shape;178;p36"/>
                <p:cNvSpPr/>
                <p:nvPr/>
              </p:nvSpPr>
              <p:spPr>
                <a:xfrm>
                  <a:off x="3859154"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(viene conservato in INAD)</a:t>
                  </a:r>
                  <a:endParaRPr kumimoji="0"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2" name="Google Shape;179;p36"/>
                <p:cNvSpPr/>
                <p:nvPr/>
              </p:nvSpPr>
              <p:spPr>
                <a:xfrm>
                  <a:off x="677768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 </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it-IT"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(in quanto non residente)</a:t>
                  </a:r>
                  <a:endParaRPr kumimoji="0"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3" name="Google Shape;180;p36"/>
                <p:cNvSpPr/>
                <p:nvPr/>
              </p:nvSpPr>
              <p:spPr>
                <a:xfrm>
                  <a:off x="997700" y="1026000"/>
                  <a:ext cx="1308600" cy="674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Può eleggere DD in INAD</a:t>
                  </a:r>
                  <a:endParaRPr kumimoji="0"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46" name="Google Shape;181;p36"/>
              <p:cNvSpPr/>
              <p:nvPr/>
            </p:nvSpPr>
            <p:spPr>
              <a:xfrm>
                <a:off x="7638188" y="1258175"/>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a:t>
                </a:r>
                <a:endParaRPr kumimoji="0" sz="1600"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54" name="Google Shape;182;p36"/>
            <p:cNvSpPr/>
            <p:nvPr/>
          </p:nvSpPr>
          <p:spPr>
            <a:xfrm>
              <a:off x="3976125" y="2897462"/>
              <a:ext cx="1153200" cy="3396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Google Shape;1327;p67">
            <a:extLst>
              <a:ext uri="{FF2B5EF4-FFF2-40B4-BE49-F238E27FC236}">
                <a16:creationId xmlns:a16="http://schemas.microsoft.com/office/drawing/2014/main" id="{C01B04F4-5C08-A268-810E-13726603EBE4}"/>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 I cittadini che possono eleggerlo</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0474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1085989" y="1197517"/>
            <a:ext cx="10020021" cy="5414649"/>
          </a:xfrm>
          <a:prstGeom prst="rect">
            <a:avLst/>
          </a:prstGeom>
        </p:spPr>
      </p:pic>
      <p:sp>
        <p:nvSpPr>
          <p:cNvPr id="2" name="Google Shape;1327;p67">
            <a:extLst>
              <a:ext uri="{FF2B5EF4-FFF2-40B4-BE49-F238E27FC236}">
                <a16:creationId xmlns:a16="http://schemas.microsoft.com/office/drawing/2014/main" id="{DD9E0A01-886A-B19E-C616-F10CB3EF9E25}"/>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a:t>
            </a:r>
            <a:r>
              <a:rPr kumimoji="0" lang="it-IT" sz="3466" b="1" i="0" u="none" strike="noStrike" kern="1200" cap="none" spc="0" normalizeH="0" baseline="0" noProof="0">
                <a:ln>
                  <a:noFill/>
                </a:ln>
                <a:solidFill>
                  <a:srgbClr val="0066CC"/>
                </a:solidFill>
                <a:effectLst/>
                <a:uLnTx/>
                <a:uFillTx/>
                <a:latin typeface="Calibri"/>
                <a:ea typeface="+mn-ea"/>
                <a:cs typeface="Calibri"/>
                <a:sym typeface="Calibri"/>
              </a:rPr>
              <a:t>– </a:t>
            </a:r>
            <a:r>
              <a:rPr kumimoji="0" lang="it-IT" sz="3466" b="1" i="0" u="none" strike="noStrike" kern="1200" cap="none" spc="0" normalizeH="0" baseline="0" noProof="0" dirty="0">
                <a:ln>
                  <a:noFill/>
                </a:ln>
                <a:solidFill>
                  <a:srgbClr val="0066CC"/>
                </a:solidFill>
                <a:effectLst/>
                <a:uLnTx/>
                <a:uFillTx/>
                <a:latin typeface="Calibri"/>
                <a:ea typeface="+mn-ea"/>
                <a:cs typeface="Calibri"/>
                <a:sym typeface="Titillium Web"/>
              </a:rPr>
              <a:t>Architettura del sistema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00060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Google Shape;1352;g18c7e5bc021_0_1"/>
          <p:cNvSpPr txBox="1"/>
          <p:nvPr/>
        </p:nvSpPr>
        <p:spPr>
          <a:xfrm>
            <a:off x="319800" y="1184741"/>
            <a:ext cx="11552400" cy="5524549"/>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Il regolamento UE 2018/1724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“SDG - Single Digital Gateway”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prevede l’istituzione di uno sportello digitale unico per l’accesso a informazioni, procedure e servizi di assistenza e di risoluzione dei problemi.</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5000"/>
              </a:lnSpc>
              <a:spcBef>
                <a:spcPts val="1333"/>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Il regolamento prevede che i Cittadini Europei possano accedere a diverse procedure messe a disposizione dai singoli stati membri, tramite il servizio di accesso </a:t>
            </a:r>
            <a:r>
              <a:rPr kumimoji="0" lang="it-IT" sz="1800" b="1" i="0" u="none" strike="noStrike" kern="1200" cap="none" spc="0" normalizeH="0" baseline="0" noProof="0" dirty="0" err="1">
                <a:ln>
                  <a:noFill/>
                </a:ln>
                <a:solidFill>
                  <a:srgbClr val="0166CC"/>
                </a:solidFill>
                <a:effectLst/>
                <a:uLnTx/>
                <a:uFillTx/>
                <a:latin typeface="Calibri" panose="020F0502020204030204" pitchFamily="34" charset="0"/>
                <a:ea typeface="+mn-ea"/>
                <a:cs typeface="Calibri" panose="020F0502020204030204" pitchFamily="34" charset="0"/>
              </a:rPr>
              <a:t>eIDAS</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regolamento UE 910/2014</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che prevede il mutuo riconoscimento tra gli stati membri dei servizi di identificazione elettronica delle persone fisiche e giuridiche).</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5000"/>
              </a:lnSpc>
              <a:spcBef>
                <a:spcPts val="1333"/>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Tra le procedure da mettere a disposizione da parte di ogni stato membro ve ne sono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tre</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fruibili tramite il portale ANPR:</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1333"/>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Richiesta di una prova della registrazione di nascita: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verrà garantita tramite il servizio di richiesta del certificato di nascita già fruibile, tramite il portale, per i cittadini iscritti in ANPR; il servizio verrà ampliato permettendo di effettuare tale richiesta anche da parte dei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cittadini UE non iscritti in ANPR</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0"/>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Richiesta di una prova di residenza: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verrà garantita tramite il servizio di richiesta del certificato di residenza già fruibile, tramite il portale, per i cittadini iscritti in ANPR.</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0"/>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Registrazione del cambio di indirizzo:</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verrà garantita tramite il servizio di richiesta cambio di residenza all’interno del territorio nazionale già fruibile, tramite il portale, per i cittadini iscritti in ANPR; il servizio verrà ampliato tramite la possibilità di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richiedere l’iscrizione anagrafica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 seguito di trasferimento dall’estero per 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cittadini UE non iscritti in ANPR</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FB6E2574-B912-753E-445E-08F440FB197C}"/>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Single Digital Gateway (SDG) e ANPR</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298049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5" name="Google Shape;1360;g18c7e5bc021_0_13"/>
          <p:cNvPicPr preferRelativeResize="0"/>
          <p:nvPr/>
        </p:nvPicPr>
        <p:blipFill>
          <a:blip r:embed="rId3">
            <a:alphaModFix/>
          </a:blip>
          <a:stretch>
            <a:fillRect/>
          </a:stretch>
        </p:blipFill>
        <p:spPr>
          <a:xfrm>
            <a:off x="701700" y="1348509"/>
            <a:ext cx="10788599" cy="4625003"/>
          </a:xfrm>
          <a:prstGeom prst="rect">
            <a:avLst/>
          </a:prstGeom>
          <a:noFill/>
          <a:ln>
            <a:noFill/>
          </a:ln>
        </p:spPr>
      </p:pic>
      <p:sp>
        <p:nvSpPr>
          <p:cNvPr id="3" name="Google Shape;1327;p67">
            <a:extLst>
              <a:ext uri="{FF2B5EF4-FFF2-40B4-BE49-F238E27FC236}">
                <a16:creationId xmlns:a16="http://schemas.microsoft.com/office/drawing/2014/main" id="{26043CE6-72FB-A783-273C-B2A5EA5A6966}"/>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Single Digital Gateway (SDG) e ANPR</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417847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61"/>
          <p:cNvSpPr txBox="1"/>
          <p:nvPr/>
        </p:nvSpPr>
        <p:spPr>
          <a:xfrm>
            <a:off x="182554" y="1361250"/>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Stato civile digitale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dirty="0">
                <a:ln>
                  <a:noFill/>
                </a:ln>
                <a:solidFill>
                  <a:srgbClr val="5A6772"/>
                </a:solidFill>
                <a:effectLst/>
                <a:uLnTx/>
                <a:uFillTx/>
                <a:latin typeface="Calibri"/>
                <a:ea typeface="+mn-ea"/>
                <a:cs typeface="Calibri"/>
                <a:sym typeface="Titillium Web"/>
              </a:rPr>
              <a:t>Integrazione liste elettorali in ANPR</a:t>
            </a:r>
          </a:p>
        </p:txBody>
      </p:sp>
      <p:sp>
        <p:nvSpPr>
          <p:cNvPr id="2" name="Google Shape;1327;p67">
            <a:extLst>
              <a:ext uri="{FF2B5EF4-FFF2-40B4-BE49-F238E27FC236}">
                <a16:creationId xmlns:a16="http://schemas.microsoft.com/office/drawing/2014/main" id="{06ECE42E-3837-C566-C6D9-04A0772440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Ulteriori evoluzioni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53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3" name="Gruppo 2"/>
          <p:cNvGrpSpPr/>
          <p:nvPr/>
        </p:nvGrpSpPr>
        <p:grpSpPr>
          <a:xfrm>
            <a:off x="208681" y="3220039"/>
            <a:ext cx="11609595" cy="3295949"/>
            <a:chOff x="165356" y="1316384"/>
            <a:chExt cx="8707196" cy="2471962"/>
          </a:xfrm>
        </p:grpSpPr>
        <p:sp>
          <p:nvSpPr>
            <p:cNvPr id="38" name="Google Shape;155;p3">
              <a:extLst>
                <a:ext uri="{FF2B5EF4-FFF2-40B4-BE49-F238E27FC236}">
                  <a16:creationId xmlns:a16="http://schemas.microsoft.com/office/drawing/2014/main" id="{A32FACD1-03FC-45D3-A799-0BED31D42ECE}"/>
                </a:ext>
              </a:extLst>
            </p:cNvPr>
            <p:cNvSpPr/>
            <p:nvPr/>
          </p:nvSpPr>
          <p:spPr>
            <a:xfrm>
              <a:off x="165356" y="2699042"/>
              <a:ext cx="1913776" cy="1078773"/>
            </a:xfrm>
            <a:prstGeom prst="rect">
              <a:avLst/>
            </a:prstGeom>
            <a:solidFill>
              <a:srgbClr val="0066CC"/>
            </a:solidFill>
            <a:ln>
              <a:noFill/>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Atti di stato civile digitali</a:t>
              </a:r>
              <a:endParaRPr kumimoji="0" sz="16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dirty="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Superamento dei registri cartacei </a:t>
              </a:r>
              <a:endParaRPr kumimoji="0" sz="1600" b="0" i="0" u="none" strike="noStrike" kern="1200" cap="none" spc="0" normalizeH="0" baseline="0" noProof="0" dirty="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9" name="Google Shape;156;p3">
              <a:extLst>
                <a:ext uri="{FF2B5EF4-FFF2-40B4-BE49-F238E27FC236}">
                  <a16:creationId xmlns:a16="http://schemas.microsoft.com/office/drawing/2014/main" id="{D11F3D6F-8AC5-4723-B817-C7F68002891F}"/>
                </a:ext>
              </a:extLst>
            </p:cNvPr>
            <p:cNvSpPr/>
            <p:nvPr/>
          </p:nvSpPr>
          <p:spPr>
            <a:xfrm>
              <a:off x="2407736" y="2699042"/>
              <a:ext cx="1935870" cy="1085275"/>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Riutilizzo degli asset comunali</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Servizi cooperativi integrati con i gestionali comunali</a:t>
              </a:r>
              <a:endParaRPr kumimoji="0" sz="1467" b="0" i="0" u="sng"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0" name="Google Shape;157;p3">
              <a:extLst>
                <a:ext uri="{FF2B5EF4-FFF2-40B4-BE49-F238E27FC236}">
                  <a16:creationId xmlns:a16="http://schemas.microsoft.com/office/drawing/2014/main" id="{E9B2389D-03E2-49E7-B4C0-ED9B2D5F679B}"/>
                </a:ext>
              </a:extLst>
            </p:cNvPr>
            <p:cNvSpPr/>
            <p:nvPr/>
          </p:nvSpPr>
          <p:spPr>
            <a:xfrm>
              <a:off x="4672210" y="2699042"/>
              <a:ext cx="1935869" cy="1082262"/>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Superamento della trascrizione</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Condivisione dati tra tutti comuni </a:t>
              </a:r>
              <a:endParaRPr kumimoji="0" sz="14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1" name="Google Shape;158;p3">
              <a:extLst>
                <a:ext uri="{FF2B5EF4-FFF2-40B4-BE49-F238E27FC236}">
                  <a16:creationId xmlns:a16="http://schemas.microsoft.com/office/drawing/2014/main" id="{C26C2AA1-C2C6-49FD-83E7-8F20F81FAB30}"/>
                </a:ext>
              </a:extLst>
            </p:cNvPr>
            <p:cNvSpPr/>
            <p:nvPr/>
          </p:nvSpPr>
          <p:spPr>
            <a:xfrm>
              <a:off x="6936683" y="2716094"/>
              <a:ext cx="1935869" cy="1072252"/>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Annotazione reingegnerizzata</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Processo gestito automaticamente dalla piattaforma</a:t>
              </a:r>
              <a:endParaRPr kumimoji="0" sz="2133"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2" name="Google Shape;159;p3">
              <a:extLst>
                <a:ext uri="{FF2B5EF4-FFF2-40B4-BE49-F238E27FC236}">
                  <a16:creationId xmlns:a16="http://schemas.microsoft.com/office/drawing/2014/main" id="{D7B9D72B-2D30-4E8B-B07E-AC1F337CBFCA}"/>
                </a:ext>
              </a:extLst>
            </p:cNvPr>
            <p:cNvSpPr/>
            <p:nvPr/>
          </p:nvSpPr>
          <p:spPr>
            <a:xfrm>
              <a:off x="169609" y="1316384"/>
              <a:ext cx="8702943" cy="635758"/>
            </a:xfrm>
            <a:prstGeom prst="rect">
              <a:avLst/>
            </a:prstGeom>
            <a:solidFill>
              <a:srgbClr val="D8E6FC"/>
            </a:solidFill>
            <a:ln>
              <a:noFill/>
            </a:ln>
          </p:spPr>
          <p:txBody>
            <a:bodyPr spcFirstLastPara="1" wrap="square" lIns="384000" tIns="60933" rIns="121867"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2000"/>
                <a:buFontTx/>
                <a:buNone/>
                <a:tabLst/>
                <a:defRPr/>
              </a:pPr>
              <a:r>
                <a:rPr kumimoji="0" lang="it-IT" sz="2667" b="1"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Centralizzazione</a:t>
              </a:r>
              <a:r>
                <a:rPr kumimoji="0" lang="it-IT" sz="2667"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della soluzione tecnologica e </a:t>
              </a:r>
              <a:r>
                <a:rPr kumimoji="0" lang="it-IT" sz="2667" b="1"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standardizzazione</a:t>
              </a:r>
              <a:r>
                <a:rPr kumimoji="0" lang="it-IT" sz="2667"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dei processi</a:t>
              </a:r>
              <a:endParaRPr kumimoji="0" sz="2400"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cxnSp>
          <p:nvCxnSpPr>
            <p:cNvPr id="43" name="Google Shape;161;p3">
              <a:extLst>
                <a:ext uri="{FF2B5EF4-FFF2-40B4-BE49-F238E27FC236}">
                  <a16:creationId xmlns:a16="http://schemas.microsoft.com/office/drawing/2014/main" id="{20CB40A7-D902-4316-8849-19F09ABE7665}"/>
                </a:ext>
              </a:extLst>
            </p:cNvPr>
            <p:cNvCxnSpPr>
              <a:stCxn id="42" idx="2"/>
              <a:endCxn id="38" idx="0"/>
            </p:cNvCxnSpPr>
            <p:nvPr/>
          </p:nvCxnSpPr>
          <p:spPr>
            <a:xfrm rot="5400000">
              <a:off x="2448151" y="626143"/>
              <a:ext cx="746930" cy="3398928"/>
            </a:xfrm>
            <a:prstGeom prst="bentConnector3">
              <a:avLst>
                <a:gd name="adj1" fmla="val 50000"/>
              </a:avLst>
            </a:prstGeom>
            <a:noFill/>
            <a:ln w="9525" cap="flat" cmpd="sng">
              <a:solidFill>
                <a:srgbClr val="3E6EC2"/>
              </a:solidFill>
              <a:prstDash val="solid"/>
              <a:round/>
              <a:headEnd type="none" w="sm" len="sm"/>
              <a:tailEnd type="triangle" w="med" len="med"/>
            </a:ln>
          </p:spPr>
        </p:cxnSp>
        <p:cxnSp>
          <p:nvCxnSpPr>
            <p:cNvPr id="44" name="Google Shape;162;p3">
              <a:extLst>
                <a:ext uri="{FF2B5EF4-FFF2-40B4-BE49-F238E27FC236}">
                  <a16:creationId xmlns:a16="http://schemas.microsoft.com/office/drawing/2014/main" id="{9C26CE44-1D73-451A-8B52-71690583FEAB}"/>
                </a:ext>
              </a:extLst>
            </p:cNvPr>
            <p:cNvCxnSpPr>
              <a:stCxn id="42" idx="2"/>
              <a:endCxn id="39" idx="0"/>
            </p:cNvCxnSpPr>
            <p:nvPr/>
          </p:nvCxnSpPr>
          <p:spPr>
            <a:xfrm rot="5400000">
              <a:off x="3574903" y="1752895"/>
              <a:ext cx="746930" cy="1145425"/>
            </a:xfrm>
            <a:prstGeom prst="bentConnector3">
              <a:avLst>
                <a:gd name="adj1" fmla="val 49998"/>
              </a:avLst>
            </a:prstGeom>
            <a:noFill/>
            <a:ln w="9525" cap="flat" cmpd="sng">
              <a:solidFill>
                <a:srgbClr val="3E6EC2"/>
              </a:solidFill>
              <a:prstDash val="solid"/>
              <a:round/>
              <a:headEnd type="none" w="sm" len="sm"/>
              <a:tailEnd type="triangle" w="med" len="med"/>
            </a:ln>
          </p:spPr>
        </p:cxnSp>
        <p:cxnSp>
          <p:nvCxnSpPr>
            <p:cNvPr id="45" name="Google Shape;162;p3">
              <a:extLst>
                <a:ext uri="{FF2B5EF4-FFF2-40B4-BE49-F238E27FC236}">
                  <a16:creationId xmlns:a16="http://schemas.microsoft.com/office/drawing/2014/main" id="{95EFF608-1077-473F-9203-68888BF268D1}"/>
                </a:ext>
              </a:extLst>
            </p:cNvPr>
            <p:cNvCxnSpPr>
              <a:cxnSpLocks/>
              <a:endCxn id="40" idx="0"/>
            </p:cNvCxnSpPr>
            <p:nvPr/>
          </p:nvCxnSpPr>
          <p:spPr>
            <a:xfrm>
              <a:off x="4436529" y="2325607"/>
              <a:ext cx="1203616" cy="373435"/>
            </a:xfrm>
            <a:prstGeom prst="bentConnector2">
              <a:avLst/>
            </a:prstGeom>
            <a:noFill/>
            <a:ln w="9525" cap="flat" cmpd="sng">
              <a:solidFill>
                <a:srgbClr val="3E6EC2"/>
              </a:solidFill>
              <a:prstDash val="solid"/>
              <a:round/>
              <a:headEnd type="none" w="sm" len="sm"/>
              <a:tailEnd type="triangle" w="med" len="med"/>
            </a:ln>
          </p:spPr>
        </p:cxnSp>
        <p:cxnSp>
          <p:nvCxnSpPr>
            <p:cNvPr id="46" name="Google Shape;162;p3">
              <a:extLst>
                <a:ext uri="{FF2B5EF4-FFF2-40B4-BE49-F238E27FC236}">
                  <a16:creationId xmlns:a16="http://schemas.microsoft.com/office/drawing/2014/main" id="{426359F4-2659-4BAC-9D9E-80D297A976D9}"/>
                </a:ext>
              </a:extLst>
            </p:cNvPr>
            <p:cNvCxnSpPr>
              <a:cxnSpLocks/>
              <a:endCxn id="41" idx="0"/>
            </p:cNvCxnSpPr>
            <p:nvPr/>
          </p:nvCxnSpPr>
          <p:spPr>
            <a:xfrm>
              <a:off x="5640129" y="2325607"/>
              <a:ext cx="2264489" cy="390487"/>
            </a:xfrm>
            <a:prstGeom prst="bentConnector2">
              <a:avLst/>
            </a:prstGeom>
            <a:noFill/>
            <a:ln w="9525" cap="flat" cmpd="sng">
              <a:solidFill>
                <a:srgbClr val="3E6EC2"/>
              </a:solidFill>
              <a:prstDash val="solid"/>
              <a:round/>
              <a:headEnd type="none" w="sm" len="sm"/>
              <a:tailEnd type="triangle" w="med" len="med"/>
            </a:ln>
          </p:spPr>
        </p:cxnSp>
      </p:grpSp>
      <p:sp>
        <p:nvSpPr>
          <p:cNvPr id="49" name="Rettangolo 48"/>
          <p:cNvSpPr/>
          <p:nvPr/>
        </p:nvSpPr>
        <p:spPr>
          <a:xfrm>
            <a:off x="286247" y="1262109"/>
            <a:ext cx="11532029" cy="1528945"/>
          </a:xfrm>
          <a:prstGeom prst="rect">
            <a:avLst/>
          </a:prstGeom>
          <a:solidFill>
            <a:srgbClr val="07376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67"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Inquadramento normativo: </a:t>
            </a:r>
            <a:r>
              <a:rPr kumimoji="0" lang="da-DK" sz="1867"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Art. 62 c.2-bis del CAD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67"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L'ANPR contiene altresì l'archivio nazionale informatizzato dei registri di  stato civile tenuti dai comuni garantendo agli stessi, anche progressivamente, i servizi necessari all'utilizzo del medesimo [...]. Le modalità e i tempi di adesione da parte dei comuni all'archivio nazionale informatizzato, con conseguente dismissione della versione analogica dei registri di stato civile, sono definiti con uno o più decreti di cui al comma 6-bis.</a:t>
            </a:r>
          </a:p>
        </p:txBody>
      </p:sp>
      <p:sp>
        <p:nvSpPr>
          <p:cNvPr id="2" name="Google Shape;1327;p67">
            <a:extLst>
              <a:ext uri="{FF2B5EF4-FFF2-40B4-BE49-F238E27FC236}">
                <a16:creationId xmlns:a16="http://schemas.microsoft.com/office/drawing/2014/main" id="{E35FD079-E4C8-B860-9CCC-1B710AC5AC88}"/>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i pilastri del progetto</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690463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Immagine 3">
            <a:extLst>
              <a:ext uri="{FF2B5EF4-FFF2-40B4-BE49-F238E27FC236}">
                <a16:creationId xmlns:a16="http://schemas.microsoft.com/office/drawing/2014/main" id="{254AB947-2C1E-432A-A1B3-BC9E2A601732}"/>
              </a:ext>
            </a:extLst>
          </p:cNvPr>
          <p:cNvPicPr>
            <a:picLocks noChangeAspect="1"/>
          </p:cNvPicPr>
          <p:nvPr/>
        </p:nvPicPr>
        <p:blipFill>
          <a:blip r:embed="rId3"/>
          <a:stretch>
            <a:fillRect/>
          </a:stretch>
        </p:blipFill>
        <p:spPr>
          <a:xfrm>
            <a:off x="196887" y="1262109"/>
            <a:ext cx="7486537" cy="5641321"/>
          </a:xfrm>
          <a:prstGeom prst="rect">
            <a:avLst/>
          </a:prstGeom>
        </p:spPr>
      </p:pic>
      <p:sp>
        <p:nvSpPr>
          <p:cNvPr id="5" name="Google Shape;123;p5">
            <a:extLst>
              <a:ext uri="{FF2B5EF4-FFF2-40B4-BE49-F238E27FC236}">
                <a16:creationId xmlns:a16="http://schemas.microsoft.com/office/drawing/2014/main" id="{BD2EBFD5-28DE-455F-991C-29BD27753435}"/>
              </a:ext>
            </a:extLst>
          </p:cNvPr>
          <p:cNvSpPr txBox="1"/>
          <p:nvPr/>
        </p:nvSpPr>
        <p:spPr>
          <a:xfrm>
            <a:off x="7683424" y="996615"/>
            <a:ext cx="4508575" cy="5893867"/>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Pts val="1000"/>
              <a:buFontTx/>
              <a:buNone/>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Caratterizzato da un elevato grado di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inefficienza</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 sia logistica che operativa: </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Pts val="1000"/>
              <a:buFontTx/>
              <a:buNone/>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40.000 registri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cartacei, distribuiti su 8.000 comuni, di difficile gestione e accesso</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313259"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Necessità di Trascrizione degli atti in più comuni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duplicazione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dei documenti,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elevato rischio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di errori manuali 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inefficace impiego di risorse umane</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Elevati costi operativi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(stampanti ad aghi fino a</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5.000 €/c.a.</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bassa sostenibilità ambientale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2.8 mln il numero di fogli A3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che</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vengono annualmente stampati per il solo evento morte)</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Ritardi nell’aggiornamento dei dati anagrafici (es. registrazione matrimonio in ANPR richiede fino a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55 giorni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mentre per l’evento morte richiede fino a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47 giorni</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313259"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Fragilità degli archivi fisici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verso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incendi, inondazioni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 altre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calamità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(es. il terremoto del 2016 ha reso molti degli archivi di stato civile dei comuni di Marche e Abruzzo inagibili)</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E19C54CF-EAB7-8BF6-C121-7829AE870AE0}"/>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analogico - modello decentralizzato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0"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73243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2" name="Google Shape;163;p13"/>
          <p:cNvSpPr/>
          <p:nvPr/>
        </p:nvSpPr>
        <p:spPr>
          <a:xfrm>
            <a:off x="623457" y="1819931"/>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Google Shape;164;p13"/>
          <p:cNvSpPr/>
          <p:nvPr/>
        </p:nvSpPr>
        <p:spPr>
          <a:xfrm>
            <a:off x="623457" y="2471815"/>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Google Shape;165;p13"/>
          <p:cNvSpPr/>
          <p:nvPr/>
        </p:nvSpPr>
        <p:spPr>
          <a:xfrm>
            <a:off x="623457" y="3123699"/>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Google Shape;166;p13"/>
          <p:cNvSpPr/>
          <p:nvPr/>
        </p:nvSpPr>
        <p:spPr>
          <a:xfrm>
            <a:off x="623457" y="3775583"/>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Google Shape;167;p13"/>
          <p:cNvSpPr/>
          <p:nvPr/>
        </p:nvSpPr>
        <p:spPr>
          <a:xfrm>
            <a:off x="623457" y="4427467"/>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Google Shape;171;p13"/>
          <p:cNvSpPr txBox="1"/>
          <p:nvPr/>
        </p:nvSpPr>
        <p:spPr>
          <a:xfrm>
            <a:off x="612321" y="1254873"/>
            <a:ext cx="478427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 STATO CIVILE ANALOGICO</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0" name="Google Shape;172;p13"/>
          <p:cNvSpPr txBox="1"/>
          <p:nvPr/>
        </p:nvSpPr>
        <p:spPr>
          <a:xfrm>
            <a:off x="6512339" y="1254873"/>
            <a:ext cx="478427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STATO CIVILE DIGITALE</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1" name="Google Shape;173;p13"/>
          <p:cNvSpPr txBox="1"/>
          <p:nvPr/>
        </p:nvSpPr>
        <p:spPr>
          <a:xfrm>
            <a:off x="612321" y="1655148"/>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40.000 registri cartacei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per gli eventi di nascita, cittadinanza, matrimonio, unione civile e morte</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 name="Google Shape;174;p13"/>
          <p:cNvSpPr txBox="1"/>
          <p:nvPr/>
        </p:nvSpPr>
        <p:spPr>
          <a:xfrm>
            <a:off x="6512339" y="1655148"/>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Un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unico Archivio Nazionale informatizzato dei registri di Stato Civile</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basato su un motore a regole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Google Shape;175;p13"/>
          <p:cNvSpPr txBox="1"/>
          <p:nvPr/>
        </p:nvSpPr>
        <p:spPr>
          <a:xfrm>
            <a:off x="612321" y="2307060"/>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Archiviazione e conservazione cartacee e decentrate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in tutto il territorio italiano, atti difficilmente fruibili</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 name="Google Shape;176;p13"/>
          <p:cNvSpPr txBox="1"/>
          <p:nvPr/>
        </p:nvSpPr>
        <p:spPr>
          <a:xfrm>
            <a:off x="6512339" y="2305357"/>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Archiviazione e conservazione dematerializzate e centralizzate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atti facilmente fruibili  </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Google Shape;177;p13"/>
          <p:cNvSpPr txBox="1"/>
          <p:nvPr/>
        </p:nvSpPr>
        <p:spPr>
          <a:xfrm>
            <a:off x="612321" y="2958971"/>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Aggiornamento degli atti tramite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annotazioni riportate a latere degli registri</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78;p13"/>
          <p:cNvSpPr txBox="1"/>
          <p:nvPr/>
        </p:nvSpPr>
        <p:spPr>
          <a:xfrm>
            <a:off x="6512339" y="2955567"/>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Reingegnerizzazione delle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annotazioni come processo gestito automaticamente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dalla piattaforma</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179;p13"/>
          <p:cNvSpPr txBox="1"/>
          <p:nvPr/>
        </p:nvSpPr>
        <p:spPr>
          <a:xfrm>
            <a:off x="612321" y="3610881"/>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Necessità di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trascrizione (duplicazione) </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degli atti in più comuni italiani</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Google Shape;180;p13"/>
          <p:cNvSpPr txBox="1"/>
          <p:nvPr/>
        </p:nvSpPr>
        <p:spPr>
          <a:xfrm>
            <a:off x="6512339" y="3605776"/>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Superamento della trascrizione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data la disponibilità dell’atto originale su tutto il territorio nazionale</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181;p13"/>
          <p:cNvSpPr txBox="1"/>
          <p:nvPr/>
        </p:nvSpPr>
        <p:spPr>
          <a:xfrm>
            <a:off x="612321" y="4262792"/>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Comunicazioni</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tra comuni derivanti dall’iscrizione di un atto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predisposte dall’USC</a:t>
            </a:r>
            <a:endParaRPr kumimoji="0"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182;p13"/>
          <p:cNvSpPr txBox="1"/>
          <p:nvPr/>
        </p:nvSpPr>
        <p:spPr>
          <a:xfrm>
            <a:off x="6512339" y="4255984"/>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Comunicazioni predisposte automaticamente </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dalla piattaforma in base al caso d’uso dell’evento iscritto</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1" name="Google Shape;183;p13"/>
          <p:cNvSpPr/>
          <p:nvPr/>
        </p:nvSpPr>
        <p:spPr>
          <a:xfrm>
            <a:off x="634595" y="5079349"/>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Google Shape;184;p13"/>
          <p:cNvSpPr txBox="1"/>
          <p:nvPr/>
        </p:nvSpPr>
        <p:spPr>
          <a:xfrm>
            <a:off x="623459" y="4914705"/>
            <a:ext cx="4784272" cy="52298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Aggiornamento asincrono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e manuale di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ANPR</a:t>
            </a:r>
            <a:endParaRPr kumimoji="0"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3" name="Google Shape;185;p13"/>
          <p:cNvSpPr txBox="1"/>
          <p:nvPr/>
        </p:nvSpPr>
        <p:spPr>
          <a:xfrm>
            <a:off x="6523476" y="4906196"/>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Predisposizione automatica degli aggiornamenti di ANPR</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4" name="Google Shape;186;p13"/>
          <p:cNvSpPr txBox="1"/>
          <p:nvPr/>
        </p:nvSpPr>
        <p:spPr>
          <a:xfrm>
            <a:off x="2462395" y="6127899"/>
            <a:ext cx="691363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Centralizzazione e standardizzazione come principi guida dell’evoluzione</a:t>
            </a:r>
            <a:endParaRPr kumimoji="0"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5" name="Google Shape;183;p13">
            <a:extLst>
              <a:ext uri="{FF2B5EF4-FFF2-40B4-BE49-F238E27FC236}">
                <a16:creationId xmlns:a16="http://schemas.microsoft.com/office/drawing/2014/main" id="{9467F411-DBDF-41F2-A6DE-18355DD6381E}"/>
              </a:ext>
            </a:extLst>
          </p:cNvPr>
          <p:cNvSpPr/>
          <p:nvPr/>
        </p:nvSpPr>
        <p:spPr>
          <a:xfrm>
            <a:off x="623457" y="5722752"/>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184;p13">
            <a:extLst>
              <a:ext uri="{FF2B5EF4-FFF2-40B4-BE49-F238E27FC236}">
                <a16:creationId xmlns:a16="http://schemas.microsoft.com/office/drawing/2014/main" id="{67D72013-ED3E-4765-A246-8D72F93723D7}"/>
              </a:ext>
            </a:extLst>
          </p:cNvPr>
          <p:cNvSpPr txBox="1"/>
          <p:nvPr/>
        </p:nvSpPr>
        <p:spPr>
          <a:xfrm>
            <a:off x="612321" y="5558107"/>
            <a:ext cx="4784272" cy="52298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Certificati di stato civile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 richiedere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solo presso il comune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 cui l’atto è stato iscritto</a:t>
            </a:r>
            <a:endParaRPr kumimoji="0"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7" name="Google Shape;185;p13">
            <a:extLst>
              <a:ext uri="{FF2B5EF4-FFF2-40B4-BE49-F238E27FC236}">
                <a16:creationId xmlns:a16="http://schemas.microsoft.com/office/drawing/2014/main" id="{3CE6157D-64CB-4345-BCE6-64622EF8BA42}"/>
              </a:ext>
            </a:extLst>
          </p:cNvPr>
          <p:cNvSpPr txBox="1"/>
          <p:nvPr/>
        </p:nvSpPr>
        <p:spPr>
          <a:xfrm>
            <a:off x="6512339" y="5549599"/>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Certificati di stato civile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richiedibili online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 ANPR</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 name="Google Shape;1327;p67">
            <a:extLst>
              <a:ext uri="{FF2B5EF4-FFF2-40B4-BE49-F238E27FC236}">
                <a16:creationId xmlns:a16="http://schemas.microsoft.com/office/drawing/2014/main" id="{67A87814-055F-FB5F-6EDC-F1FBE10707A1}"/>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cosa cambia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00743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8" name="Google Shape;194;p35"/>
          <p:cNvSpPr txBox="1"/>
          <p:nvPr/>
        </p:nvSpPr>
        <p:spPr>
          <a:xfrm>
            <a:off x="768807" y="3693994"/>
            <a:ext cx="4946191" cy="13853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Pts val="1800"/>
              <a:buFontTx/>
              <a:buNone/>
              <a:tabLst/>
              <a:defRPr/>
            </a:pPr>
            <a:r>
              <a:rPr kumimoji="0" lang="it-IT" sz="18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L’Ufficiale di Stato Civile potrà continuare ad utilizzare il proprio gestionale comunale con processi e interfacce quanto più invariati</a:t>
            </a:r>
            <a:endParaRPr kumimoji="0" sz="18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9" name="Google Shape;195;p35"/>
          <p:cNvPicPr preferRelativeResize="0">
            <a:picLocks noChangeAspect="1"/>
          </p:cNvPicPr>
          <p:nvPr/>
        </p:nvPicPr>
        <p:blipFill rotWithShape="1">
          <a:blip r:embed="rId3">
            <a:alphaModFix/>
          </a:blip>
          <a:srcRect/>
          <a:stretch/>
        </p:blipFill>
        <p:spPr>
          <a:xfrm>
            <a:off x="1999917" y="1713969"/>
            <a:ext cx="1957136" cy="1803204"/>
          </a:xfrm>
          <a:prstGeom prst="rect">
            <a:avLst/>
          </a:prstGeom>
          <a:noFill/>
          <a:ln>
            <a:noFill/>
          </a:ln>
        </p:spPr>
      </p:pic>
      <p:sp>
        <p:nvSpPr>
          <p:cNvPr id="40" name="Google Shape;196;p35"/>
          <p:cNvSpPr/>
          <p:nvPr/>
        </p:nvSpPr>
        <p:spPr>
          <a:xfrm>
            <a:off x="6096001" y="2138150"/>
            <a:ext cx="4835979" cy="3111689"/>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ruolo dell’USC e la routine lavorativa non cambiano, ANSC darà un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supporto forte </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andando a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standardizzare</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le procedure lavorative e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automatizzare</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tutti i processi ridondanti e ripetitivi del sistema analogico,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semplificando il lavoro </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dell’USC</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B86954A5-4C3D-191E-2ED1-A009BCDCA2D0}"/>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cosa NON cambia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1681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7" name="Google Shape;204;p36" descr="Portatile Con Schermo Vuoto Su Bianco - Fotografie stock e altre immagini  di Computer portatile - iStock"/>
          <p:cNvPicPr preferRelativeResize="0"/>
          <p:nvPr/>
        </p:nvPicPr>
        <p:blipFill rotWithShape="1">
          <a:blip r:embed="rId3">
            <a:alphaModFix/>
          </a:blip>
          <a:srcRect l="6701" t="8919" r="7805" b="11728"/>
          <a:stretch/>
        </p:blipFill>
        <p:spPr>
          <a:xfrm>
            <a:off x="2002928" y="2101998"/>
            <a:ext cx="3166357" cy="1837575"/>
          </a:xfrm>
          <a:prstGeom prst="rect">
            <a:avLst/>
          </a:prstGeom>
          <a:noFill/>
          <a:ln>
            <a:noFill/>
          </a:ln>
        </p:spPr>
      </p:pic>
      <p:pic>
        <p:nvPicPr>
          <p:cNvPr id="8" name="Google Shape;205;p36" descr="Portatile Con Schermo Vuoto Su Bianco - Fotografie stock e altre immagini  di Computer portatile - iStock"/>
          <p:cNvPicPr preferRelativeResize="0"/>
          <p:nvPr/>
        </p:nvPicPr>
        <p:blipFill rotWithShape="1">
          <a:blip r:embed="rId3">
            <a:alphaModFix/>
          </a:blip>
          <a:srcRect l="6701" t="8919" r="7805" b="11728"/>
          <a:stretch/>
        </p:blipFill>
        <p:spPr>
          <a:xfrm>
            <a:off x="7022719" y="2101998"/>
            <a:ext cx="3166357" cy="1837575"/>
          </a:xfrm>
          <a:prstGeom prst="rect">
            <a:avLst/>
          </a:prstGeom>
          <a:noFill/>
          <a:ln>
            <a:noFill/>
          </a:ln>
        </p:spPr>
      </p:pic>
      <p:sp>
        <p:nvSpPr>
          <p:cNvPr id="9" name="Google Shape;206;p36"/>
          <p:cNvSpPr txBox="1"/>
          <p:nvPr/>
        </p:nvSpPr>
        <p:spPr>
          <a:xfrm>
            <a:off x="2481943" y="2317306"/>
            <a:ext cx="2245179" cy="9953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GESTIONALE COMUNALE CON SERVIZI COOPERATIVI INTEGRATI CON ANSC</a:t>
            </a:r>
            <a:endParaRPr kumimoji="0"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0" name="Google Shape;207;p36"/>
          <p:cNvSpPr txBox="1"/>
          <p:nvPr/>
        </p:nvSpPr>
        <p:spPr>
          <a:xfrm>
            <a:off x="7507799" y="2660205"/>
            <a:ext cx="2245179" cy="54382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WEB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APPLICATION </a:t>
            </a:r>
            <a:endParaRPr kumimoji="0"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208;p36"/>
          <p:cNvSpPr txBox="1"/>
          <p:nvPr/>
        </p:nvSpPr>
        <p:spPr>
          <a:xfrm>
            <a:off x="2481943" y="1702477"/>
            <a:ext cx="224517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Soluzione A</a:t>
            </a:r>
            <a:endParaRPr kumimoji="0" sz="18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2" name="Google Shape;209;p36"/>
          <p:cNvSpPr txBox="1"/>
          <p:nvPr/>
        </p:nvSpPr>
        <p:spPr>
          <a:xfrm>
            <a:off x="7483307" y="1719388"/>
            <a:ext cx="224517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Soluzione B</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5" name="Google Shape;210;p36"/>
          <p:cNvSpPr txBox="1"/>
          <p:nvPr/>
        </p:nvSpPr>
        <p:spPr>
          <a:xfrm>
            <a:off x="2183830" y="4303759"/>
            <a:ext cx="7837951"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Entrambe le soluzioni sono integrate con il sistema centrale ANSC e permettono di gestire tutte le attività dello Stato Civile. </a:t>
            </a:r>
            <a:endParaRPr kumimoji="0"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comuni possono scegliere se utilizzare l’una o l’altra soluzione in maniera esclusiva oppure ibrida</a:t>
            </a:r>
            <a:endParaRPr kumimoji="0"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665F80A8-8D4C-A4C5-E9C3-65A794056F2C}"/>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soluzioni tecnologiche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07636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61"/>
          <p:cNvSpPr txBox="1"/>
          <p:nvPr/>
        </p:nvSpPr>
        <p:spPr>
          <a:xfrm>
            <a:off x="481099" y="900533"/>
            <a:ext cx="8739101"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Piattaforme</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
        <p:nvSpPr>
          <p:cNvPr id="1276" name="Google Shape;1276;p61"/>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277" name="Google Shape;1277;p61"/>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3200">
                <a:solidFill>
                  <a:srgbClr val="5A6772"/>
                </a:solidFill>
                <a:latin typeface="Calibri"/>
                <a:ea typeface="Calibri"/>
                <a:cs typeface="Calibri"/>
                <a:sym typeface="Calibri"/>
              </a:rPr>
              <a:t>Piattaforme esistenti: ANPR, pagoPA, SPID, CIE, FSE, NoiPA…</a:t>
            </a:r>
            <a:endParaRPr/>
          </a:p>
          <a:p>
            <a:pPr marL="728115" marR="0" lvl="0" indent="-516454" algn="l" rtl="0">
              <a:spcBef>
                <a:spcPts val="0"/>
              </a:spcBef>
              <a:spcAft>
                <a:spcPts val="0"/>
              </a:spcAft>
              <a:buClr>
                <a:srgbClr val="00C2C7"/>
              </a:buClr>
              <a:buSzPts val="1700"/>
              <a:buFont typeface="Calibri"/>
              <a:buChar char="➔"/>
            </a:pPr>
            <a:r>
              <a:rPr lang="it" sz="3200">
                <a:solidFill>
                  <a:srgbClr val="5A6772"/>
                </a:solidFill>
                <a:latin typeface="Calibri"/>
                <a:ea typeface="Calibri"/>
                <a:cs typeface="Calibri"/>
                <a:sym typeface="Calibri"/>
              </a:rPr>
              <a:t>Nuove piattaforme: CUP integrati, IO, INAD, Sistema Museale Nazionale, PDND</a:t>
            </a:r>
            <a:endParaRPr/>
          </a:p>
          <a:p>
            <a:pPr marL="0" marR="0" lvl="0" indent="0" algn="l" rtl="0">
              <a:spcBef>
                <a:spcPts val="0"/>
              </a:spcBef>
              <a:spcAft>
                <a:spcPts val="0"/>
              </a:spcAft>
              <a:buNone/>
            </a:pPr>
            <a:endParaRPr sz="3200">
              <a:solidFill>
                <a:srgbClr val="5A6772"/>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Immagine 4">
            <a:extLst>
              <a:ext uri="{FF2B5EF4-FFF2-40B4-BE49-F238E27FC236}">
                <a16:creationId xmlns:a16="http://schemas.microsoft.com/office/drawing/2014/main" id="{49DDFD72-4259-4FEC-ACFE-9235C6E9A49D}"/>
              </a:ext>
            </a:extLst>
          </p:cNvPr>
          <p:cNvPicPr>
            <a:picLocks noChangeAspect="1"/>
          </p:cNvPicPr>
          <p:nvPr/>
        </p:nvPicPr>
        <p:blipFill>
          <a:blip r:embed="rId3"/>
          <a:stretch>
            <a:fillRect/>
          </a:stretch>
        </p:blipFill>
        <p:spPr>
          <a:xfrm>
            <a:off x="783825" y="1393780"/>
            <a:ext cx="10624349" cy="5464220"/>
          </a:xfrm>
          <a:prstGeom prst="rect">
            <a:avLst/>
          </a:prstGeom>
        </p:spPr>
      </p:pic>
      <p:sp>
        <p:nvSpPr>
          <p:cNvPr id="2" name="Google Shape;1327;p67">
            <a:extLst>
              <a:ext uri="{FF2B5EF4-FFF2-40B4-BE49-F238E27FC236}">
                <a16:creationId xmlns:a16="http://schemas.microsoft.com/office/drawing/2014/main" id="{7C462B0F-5D0E-FB44-DC1E-0D6A932DABB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Piattaforma flessibile: Servizi cooperativi e Web application</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410303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5" name="Gruppo 4"/>
          <p:cNvGrpSpPr/>
          <p:nvPr/>
        </p:nvGrpSpPr>
        <p:grpSpPr>
          <a:xfrm>
            <a:off x="167379" y="1231458"/>
            <a:ext cx="11017347" cy="5320716"/>
            <a:chOff x="125534" y="855353"/>
            <a:chExt cx="8263010" cy="3990537"/>
          </a:xfrm>
        </p:grpSpPr>
        <p:sp>
          <p:nvSpPr>
            <p:cNvPr id="6" name="Google Shape;716;g1866c4440b2_0_142"/>
            <p:cNvSpPr/>
            <p:nvPr/>
          </p:nvSpPr>
          <p:spPr>
            <a:xfrm>
              <a:off x="133932" y="2161879"/>
              <a:ext cx="2214000" cy="1213800"/>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oogle Shape;718;g1866c4440b2_0_142"/>
            <p:cNvGrpSpPr/>
            <p:nvPr/>
          </p:nvGrpSpPr>
          <p:grpSpPr>
            <a:xfrm>
              <a:off x="2877606" y="1376728"/>
              <a:ext cx="5412851" cy="693275"/>
              <a:chOff x="3142864" y="5094570"/>
              <a:chExt cx="7935568" cy="996371"/>
            </a:xfrm>
          </p:grpSpPr>
          <p:pic>
            <p:nvPicPr>
              <p:cNvPr id="35" name="Google Shape;719;g1866c4440b2_0_142"/>
              <p:cNvPicPr preferRelativeResize="0"/>
              <p:nvPr/>
            </p:nvPicPr>
            <p:blipFill rotWithShape="1">
              <a:blip r:embed="rId3">
                <a:alphaModFix/>
              </a:blip>
              <a:srcRect/>
              <a:stretch/>
            </p:blipFill>
            <p:spPr>
              <a:xfrm>
                <a:off x="3142864" y="5094570"/>
                <a:ext cx="549206" cy="522000"/>
              </a:xfrm>
              <a:prstGeom prst="rect">
                <a:avLst/>
              </a:prstGeom>
              <a:solidFill>
                <a:srgbClr val="0C5ADB"/>
              </a:solidFill>
              <a:ln>
                <a:noFill/>
              </a:ln>
            </p:spPr>
          </p:pic>
          <p:sp>
            <p:nvSpPr>
              <p:cNvPr id="36" name="Google Shape;720;g1866c4440b2_0_142"/>
              <p:cNvSpPr txBox="1"/>
              <p:nvPr/>
            </p:nvSpPr>
            <p:spPr>
              <a:xfrm>
                <a:off x="4198708" y="5759233"/>
                <a:ext cx="1800000" cy="331708"/>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Cittadinanza</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7" name="Google Shape;721;g1866c4440b2_0_142"/>
              <p:cNvSpPr txBox="1"/>
              <p:nvPr/>
            </p:nvSpPr>
            <p:spPr>
              <a:xfrm>
                <a:off x="6059949" y="5759231"/>
                <a:ext cx="1692000"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Matrimonio</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8" name="Google Shape;722;g1866c4440b2_0_142"/>
              <p:cNvSpPr txBox="1"/>
              <p:nvPr/>
            </p:nvSpPr>
            <p:spPr>
              <a:xfrm>
                <a:off x="7813191" y="5759231"/>
                <a:ext cx="1836001"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Unione Civile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9" name="Google Shape;723;g1866c4440b2_0_142"/>
              <p:cNvSpPr txBox="1"/>
              <p:nvPr/>
            </p:nvSpPr>
            <p:spPr>
              <a:xfrm>
                <a:off x="9710433" y="5759231"/>
                <a:ext cx="1367999"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Morte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pic>
            <p:nvPicPr>
              <p:cNvPr id="40" name="Google Shape;724;g1866c4440b2_0_142"/>
              <p:cNvPicPr preferRelativeResize="0"/>
              <p:nvPr/>
            </p:nvPicPr>
            <p:blipFill rotWithShape="1">
              <a:blip r:embed="rId4">
                <a:alphaModFix/>
              </a:blip>
              <a:srcRect/>
              <a:stretch/>
            </p:blipFill>
            <p:spPr>
              <a:xfrm>
                <a:off x="10162604" y="5094570"/>
                <a:ext cx="463659" cy="522000"/>
              </a:xfrm>
              <a:prstGeom prst="rect">
                <a:avLst/>
              </a:prstGeom>
              <a:solidFill>
                <a:srgbClr val="0C5ADB"/>
              </a:solidFill>
              <a:ln>
                <a:noFill/>
              </a:ln>
            </p:spPr>
          </p:pic>
          <p:pic>
            <p:nvPicPr>
              <p:cNvPr id="41" name="Google Shape;725;g1866c4440b2_0_142"/>
              <p:cNvPicPr preferRelativeResize="0"/>
              <p:nvPr/>
            </p:nvPicPr>
            <p:blipFill rotWithShape="1">
              <a:blip r:embed="rId5">
                <a:alphaModFix/>
              </a:blip>
              <a:srcRect/>
              <a:stretch/>
            </p:blipFill>
            <p:spPr>
              <a:xfrm>
                <a:off x="6568362" y="5094570"/>
                <a:ext cx="675174" cy="522000"/>
              </a:xfrm>
              <a:prstGeom prst="rect">
                <a:avLst/>
              </a:prstGeom>
              <a:solidFill>
                <a:srgbClr val="0C5ADB"/>
              </a:solidFill>
              <a:ln>
                <a:noFill/>
              </a:ln>
            </p:spPr>
          </p:pic>
          <p:pic>
            <p:nvPicPr>
              <p:cNvPr id="42" name="Google Shape;726;g1866c4440b2_0_142"/>
              <p:cNvPicPr preferRelativeResize="0"/>
              <p:nvPr/>
            </p:nvPicPr>
            <p:blipFill rotWithShape="1">
              <a:blip r:embed="rId6">
                <a:alphaModFix/>
              </a:blip>
              <a:srcRect/>
              <a:stretch/>
            </p:blipFill>
            <p:spPr>
              <a:xfrm>
                <a:off x="8430363" y="5094570"/>
                <a:ext cx="601656" cy="522000"/>
              </a:xfrm>
              <a:prstGeom prst="rect">
                <a:avLst/>
              </a:prstGeom>
              <a:solidFill>
                <a:srgbClr val="0C5ADB"/>
              </a:solidFill>
              <a:ln>
                <a:noFill/>
              </a:ln>
            </p:spPr>
          </p:pic>
          <p:pic>
            <p:nvPicPr>
              <p:cNvPr id="43" name="Google Shape;727;g1866c4440b2_0_142"/>
              <p:cNvPicPr preferRelativeResize="0"/>
              <p:nvPr/>
            </p:nvPicPr>
            <p:blipFill rotWithShape="1">
              <a:blip r:embed="rId7">
                <a:alphaModFix/>
              </a:blip>
              <a:srcRect b="1989"/>
              <a:stretch/>
            </p:blipFill>
            <p:spPr>
              <a:xfrm>
                <a:off x="4897991" y="5094570"/>
                <a:ext cx="401434" cy="522000"/>
              </a:xfrm>
              <a:prstGeom prst="rect">
                <a:avLst/>
              </a:prstGeom>
              <a:solidFill>
                <a:srgbClr val="0C5ADB"/>
              </a:solidFill>
              <a:ln>
                <a:noFill/>
              </a:ln>
            </p:spPr>
          </p:pic>
        </p:grpSp>
        <p:pic>
          <p:nvPicPr>
            <p:cNvPr id="9" name="Google Shape;728;g1866c4440b2_0_142" descr="Contract outline"/>
            <p:cNvPicPr preferRelativeResize="0"/>
            <p:nvPr/>
          </p:nvPicPr>
          <p:blipFill rotWithShape="1">
            <a:blip r:embed="rId8">
              <a:alphaModFix/>
            </a:blip>
            <a:srcRect/>
            <a:stretch/>
          </p:blipFill>
          <p:spPr>
            <a:xfrm>
              <a:off x="2733126" y="2454923"/>
              <a:ext cx="623679" cy="636274"/>
            </a:xfrm>
            <a:prstGeom prst="rect">
              <a:avLst/>
            </a:prstGeom>
            <a:noFill/>
            <a:ln>
              <a:noFill/>
            </a:ln>
          </p:spPr>
        </p:pic>
        <p:pic>
          <p:nvPicPr>
            <p:cNvPr id="10" name="Google Shape;729;g1866c4440b2_0_142" descr="Baby with solid fill"/>
            <p:cNvPicPr preferRelativeResize="0"/>
            <p:nvPr/>
          </p:nvPicPr>
          <p:blipFill rotWithShape="1">
            <a:blip r:embed="rId9">
              <a:alphaModFix/>
            </a:blip>
            <a:srcRect/>
            <a:stretch/>
          </p:blipFill>
          <p:spPr>
            <a:xfrm>
              <a:off x="1426500" y="2476927"/>
              <a:ext cx="408797" cy="406904"/>
            </a:xfrm>
            <a:prstGeom prst="rect">
              <a:avLst/>
            </a:prstGeom>
            <a:noFill/>
            <a:ln>
              <a:noFill/>
            </a:ln>
          </p:spPr>
        </p:pic>
        <p:sp>
          <p:nvSpPr>
            <p:cNvPr id="11" name="Google Shape;730;g1866c4440b2_0_142"/>
            <p:cNvSpPr/>
            <p:nvPr/>
          </p:nvSpPr>
          <p:spPr>
            <a:xfrm>
              <a:off x="1073166" y="2833249"/>
              <a:ext cx="1151700" cy="4014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Andrea </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Marzo 2023</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731;g1866c4440b2_0_142"/>
            <p:cNvSpPr txBox="1"/>
            <p:nvPr/>
          </p:nvSpPr>
          <p:spPr>
            <a:xfrm>
              <a:off x="2848915" y="3003796"/>
              <a:ext cx="475800" cy="23080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dirty="0">
                  <a:ln>
                    <a:noFill/>
                  </a:ln>
                  <a:solidFill>
                    <a:srgbClr val="FF0000"/>
                  </a:solidFill>
                  <a:effectLst/>
                  <a:uLnTx/>
                  <a:uFillTx/>
                  <a:latin typeface="Calibri"/>
                  <a:ea typeface="Calibri"/>
                  <a:cs typeface="Calibri"/>
                  <a:sym typeface="Calibri"/>
                </a:rPr>
                <a:t>2023</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3" name="Google Shape;732;g1866c4440b2_0_142"/>
            <p:cNvSpPr txBox="1"/>
            <p:nvPr/>
          </p:nvSpPr>
          <p:spPr>
            <a:xfrm>
              <a:off x="5259388" y="3265174"/>
              <a:ext cx="475800" cy="23080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0B050"/>
                  </a:solidFill>
                  <a:effectLst/>
                  <a:uLnTx/>
                  <a:uFillTx/>
                  <a:latin typeface="Calibri"/>
                  <a:ea typeface="Calibri"/>
                  <a:cs typeface="Calibri"/>
                  <a:sym typeface="Calibri"/>
                </a:rPr>
                <a:t>2050</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4" name="Google Shape;733;g1866c4440b2_0_142" descr="Schoolhouse with solid fill"/>
            <p:cNvPicPr preferRelativeResize="0"/>
            <p:nvPr/>
          </p:nvPicPr>
          <p:blipFill rotWithShape="1">
            <a:blip r:embed="rId10">
              <a:alphaModFix/>
            </a:blip>
            <a:srcRect/>
            <a:stretch/>
          </p:blipFill>
          <p:spPr>
            <a:xfrm>
              <a:off x="294446" y="3799252"/>
              <a:ext cx="623679" cy="636274"/>
            </a:xfrm>
            <a:prstGeom prst="rect">
              <a:avLst/>
            </a:prstGeom>
            <a:noFill/>
            <a:ln>
              <a:noFill/>
            </a:ln>
          </p:spPr>
        </p:pic>
        <p:pic>
          <p:nvPicPr>
            <p:cNvPr id="15" name="Google Shape;734;g1866c4440b2_0_142" descr="Schoolhouse with solid fill"/>
            <p:cNvPicPr preferRelativeResize="0"/>
            <p:nvPr/>
          </p:nvPicPr>
          <p:blipFill rotWithShape="1">
            <a:blip r:embed="rId11">
              <a:alphaModFix/>
            </a:blip>
            <a:srcRect/>
            <a:stretch/>
          </p:blipFill>
          <p:spPr>
            <a:xfrm>
              <a:off x="353618" y="2378933"/>
              <a:ext cx="623679" cy="607247"/>
            </a:xfrm>
            <a:prstGeom prst="rect">
              <a:avLst/>
            </a:prstGeom>
            <a:noFill/>
            <a:ln>
              <a:noFill/>
            </a:ln>
          </p:spPr>
        </p:pic>
        <p:sp>
          <p:nvSpPr>
            <p:cNvPr id="16" name="Google Shape;735;g1866c4440b2_0_142"/>
            <p:cNvSpPr/>
            <p:nvPr/>
          </p:nvSpPr>
          <p:spPr>
            <a:xfrm>
              <a:off x="299528" y="2929502"/>
              <a:ext cx="724200" cy="2613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Milano</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7" name="Google Shape;736;g1866c4440b2_0_142"/>
            <p:cNvSpPr/>
            <p:nvPr/>
          </p:nvSpPr>
          <p:spPr>
            <a:xfrm>
              <a:off x="2669346" y="1149308"/>
              <a:ext cx="5714400" cy="2361300"/>
            </a:xfrm>
            <a:prstGeom prst="rect">
              <a:avLst/>
            </a:prstGeom>
            <a:noFill/>
            <a:ln w="38100" cap="flat" cmpd="sng">
              <a:solidFill>
                <a:srgbClr val="1265CA"/>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Google Shape;737;g1866c4440b2_0_142"/>
            <p:cNvCxnSpPr/>
            <p:nvPr/>
          </p:nvCxnSpPr>
          <p:spPr>
            <a:xfrm>
              <a:off x="2647149" y="2161878"/>
              <a:ext cx="5714400" cy="0"/>
            </a:xfrm>
            <a:prstGeom prst="straightConnector1">
              <a:avLst/>
            </a:prstGeom>
            <a:noFill/>
            <a:ln w="38100" cap="flat" cmpd="sng">
              <a:solidFill>
                <a:srgbClr val="0C5ADB"/>
              </a:solidFill>
              <a:prstDash val="solid"/>
              <a:round/>
              <a:headEnd type="none" w="sm" len="sm"/>
              <a:tailEnd type="none" w="sm" len="sm"/>
            </a:ln>
          </p:spPr>
        </p:cxnSp>
        <p:cxnSp>
          <p:nvCxnSpPr>
            <p:cNvPr id="19" name="Google Shape;738;g1866c4440b2_0_142"/>
            <p:cNvCxnSpPr/>
            <p:nvPr/>
          </p:nvCxnSpPr>
          <p:spPr>
            <a:xfrm>
              <a:off x="2338225" y="2701016"/>
              <a:ext cx="468000" cy="0"/>
            </a:xfrm>
            <a:prstGeom prst="straightConnector1">
              <a:avLst/>
            </a:prstGeom>
            <a:noFill/>
            <a:ln w="28575" cap="flat" cmpd="sng">
              <a:solidFill>
                <a:srgbClr val="FF0000"/>
              </a:solidFill>
              <a:prstDash val="solid"/>
              <a:round/>
              <a:headEnd type="none" w="sm" len="sm"/>
              <a:tailEnd type="triangle" w="med" len="med"/>
            </a:ln>
          </p:spPr>
        </p:cxnSp>
        <p:cxnSp>
          <p:nvCxnSpPr>
            <p:cNvPr id="20" name="Google Shape;739;g1866c4440b2_0_142"/>
            <p:cNvCxnSpPr/>
            <p:nvPr/>
          </p:nvCxnSpPr>
          <p:spPr>
            <a:xfrm rot="10800000" flipH="1">
              <a:off x="2377614" y="3462828"/>
              <a:ext cx="3047400" cy="1070700"/>
            </a:xfrm>
            <a:prstGeom prst="bentConnector2">
              <a:avLst/>
            </a:prstGeom>
            <a:noFill/>
            <a:ln w="28575" cap="flat" cmpd="sng">
              <a:solidFill>
                <a:srgbClr val="00B050"/>
              </a:solidFill>
              <a:prstDash val="solid"/>
              <a:round/>
              <a:headEnd type="none" w="sm" len="sm"/>
              <a:tailEnd type="triangle" w="med" len="med"/>
            </a:ln>
          </p:spPr>
        </p:cxnSp>
        <p:cxnSp>
          <p:nvCxnSpPr>
            <p:cNvPr id="21" name="Google Shape;740;g1866c4440b2_0_142"/>
            <p:cNvCxnSpPr/>
            <p:nvPr/>
          </p:nvCxnSpPr>
          <p:spPr>
            <a:xfrm rot="10800000">
              <a:off x="3315161" y="2923618"/>
              <a:ext cx="1890000" cy="0"/>
            </a:xfrm>
            <a:prstGeom prst="straightConnector1">
              <a:avLst/>
            </a:prstGeom>
            <a:noFill/>
            <a:ln w="28575" cap="flat" cmpd="sng">
              <a:solidFill>
                <a:schemeClr val="accent4"/>
              </a:solidFill>
              <a:prstDash val="dash"/>
              <a:round/>
              <a:headEnd type="none" w="sm" len="sm"/>
              <a:tailEnd type="triangle" w="med" len="med"/>
            </a:ln>
          </p:spPr>
        </p:cxnSp>
        <p:sp>
          <p:nvSpPr>
            <p:cNvPr id="22" name="Google Shape;741;g1866c4440b2_0_142"/>
            <p:cNvSpPr/>
            <p:nvPr/>
          </p:nvSpPr>
          <p:spPr>
            <a:xfrm>
              <a:off x="3356805" y="2914870"/>
              <a:ext cx="1792500" cy="2736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1" i="0" u="none" strike="noStrike" kern="1200" cap="none" spc="0" normalizeH="0" baseline="0" noProof="0">
                  <a:ln>
                    <a:noFill/>
                  </a:ln>
                  <a:solidFill>
                    <a:srgbClr val="FFC000"/>
                  </a:solidFill>
                  <a:effectLst/>
                  <a:uLnTx/>
                  <a:uFillTx/>
                  <a:latin typeface="Calibri"/>
                  <a:ea typeface="Calibri"/>
                  <a:cs typeface="Calibri"/>
                  <a:sym typeface="Calibri"/>
                </a:rPr>
                <a:t>Annotazione Automatica</a:t>
              </a:r>
              <a:endParaRPr kumimoji="0" sz="1800" b="1" i="0" u="none" strike="noStrike" kern="1200" cap="none" spc="0" normalizeH="0" baseline="0" noProof="0">
                <a:ln>
                  <a:noFill/>
                </a:ln>
                <a:solidFill>
                  <a:srgbClr val="FFC000"/>
                </a:solidFill>
                <a:effectLst/>
                <a:uLnTx/>
                <a:uFillTx/>
                <a:latin typeface="Calibri"/>
                <a:ea typeface="Calibri"/>
                <a:cs typeface="Calibri"/>
                <a:sym typeface="Calibri"/>
              </a:endParaRPr>
            </a:p>
          </p:txBody>
        </p:sp>
        <p:sp>
          <p:nvSpPr>
            <p:cNvPr id="23" name="Google Shape;742;g1866c4440b2_0_142"/>
            <p:cNvSpPr/>
            <p:nvPr/>
          </p:nvSpPr>
          <p:spPr>
            <a:xfrm>
              <a:off x="7439846" y="4572290"/>
              <a:ext cx="724200" cy="2736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ANPR</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cxnSp>
          <p:nvCxnSpPr>
            <p:cNvPr id="24" name="Google Shape;743;g1866c4440b2_0_142"/>
            <p:cNvCxnSpPr/>
            <p:nvPr/>
          </p:nvCxnSpPr>
          <p:spPr>
            <a:xfrm>
              <a:off x="5741759" y="2924119"/>
              <a:ext cx="1890900" cy="903000"/>
            </a:xfrm>
            <a:prstGeom prst="bentConnector3">
              <a:avLst>
                <a:gd name="adj1" fmla="val 99726"/>
              </a:avLst>
            </a:prstGeom>
            <a:noFill/>
            <a:ln w="28575" cap="flat" cmpd="sng">
              <a:solidFill>
                <a:srgbClr val="FFC000"/>
              </a:solidFill>
              <a:prstDash val="dash"/>
              <a:round/>
              <a:headEnd type="none" w="sm" len="sm"/>
              <a:tailEnd type="triangle" w="med" len="med"/>
            </a:ln>
          </p:spPr>
        </p:cxnSp>
        <p:pic>
          <p:nvPicPr>
            <p:cNvPr id="25" name="Google Shape;744;g1866c4440b2_0_142" descr="Database with solid fill"/>
            <p:cNvPicPr preferRelativeResize="0"/>
            <p:nvPr/>
          </p:nvPicPr>
          <p:blipFill rotWithShape="1">
            <a:blip r:embed="rId12">
              <a:alphaModFix/>
            </a:blip>
            <a:srcRect/>
            <a:stretch/>
          </p:blipFill>
          <p:spPr>
            <a:xfrm>
              <a:off x="7313743" y="3704480"/>
              <a:ext cx="976316" cy="887166"/>
            </a:xfrm>
            <a:prstGeom prst="rect">
              <a:avLst/>
            </a:prstGeom>
            <a:noFill/>
            <a:ln>
              <a:noFill/>
            </a:ln>
          </p:spPr>
        </p:pic>
        <p:pic>
          <p:nvPicPr>
            <p:cNvPr id="26" name="Google Shape;745;g1866c4440b2_0_142" descr="Contract outline"/>
            <p:cNvPicPr preferRelativeResize="0"/>
            <p:nvPr/>
          </p:nvPicPr>
          <p:blipFill rotWithShape="1">
            <a:blip r:embed="rId13">
              <a:alphaModFix/>
            </a:blip>
            <a:srcRect/>
            <a:stretch/>
          </p:blipFill>
          <p:spPr>
            <a:xfrm>
              <a:off x="5163518" y="2708923"/>
              <a:ext cx="623679" cy="636274"/>
            </a:xfrm>
            <a:prstGeom prst="rect">
              <a:avLst/>
            </a:prstGeom>
            <a:noFill/>
            <a:ln>
              <a:noFill/>
            </a:ln>
          </p:spPr>
        </p:pic>
        <p:sp>
          <p:nvSpPr>
            <p:cNvPr id="27" name="Google Shape;746;g1866c4440b2_0_142"/>
            <p:cNvSpPr txBox="1"/>
            <p:nvPr/>
          </p:nvSpPr>
          <p:spPr>
            <a:xfrm>
              <a:off x="2591441" y="1839415"/>
              <a:ext cx="982200" cy="230802"/>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Nascita</a:t>
              </a:r>
              <a:r>
                <a:rPr kumimoji="0" lang="it-IT" sz="1300" b="0" i="0" u="none" strike="noStrike" kern="1200" cap="none" spc="0" normalizeH="0" baseline="0" noProof="0">
                  <a:ln>
                    <a:noFill/>
                  </a:ln>
                  <a:solidFill>
                    <a:srgbClr val="0C5ADB"/>
                  </a:solidFill>
                  <a:effectLst/>
                  <a:uLnTx/>
                  <a:uFillTx/>
                  <a:latin typeface="Calibri" panose="020F0502020204030204"/>
                  <a:ea typeface="+mn-ea"/>
                  <a:cs typeface="+mn-cs"/>
                </a:rPr>
                <a:t> </a:t>
              </a:r>
              <a:endParaRPr kumimoji="0" sz="1300" b="0" i="0" u="none" strike="noStrike" kern="1200" cap="none" spc="0" normalizeH="0" baseline="0" noProof="0">
                <a:ln>
                  <a:noFill/>
                </a:ln>
                <a:solidFill>
                  <a:srgbClr val="0C5ADB"/>
                </a:solidFill>
                <a:effectLst/>
                <a:uLnTx/>
                <a:uFillTx/>
                <a:latin typeface="Calibri" panose="020F0502020204030204"/>
                <a:ea typeface="+mn-ea"/>
                <a:cs typeface="+mn-cs"/>
              </a:endParaRPr>
            </a:p>
          </p:txBody>
        </p:sp>
        <p:sp>
          <p:nvSpPr>
            <p:cNvPr id="28" name="Google Shape;747;g1866c4440b2_0_142"/>
            <p:cNvSpPr/>
            <p:nvPr/>
          </p:nvSpPr>
          <p:spPr>
            <a:xfrm>
              <a:off x="2664544" y="855353"/>
              <a:ext cx="5724000" cy="286200"/>
            </a:xfrm>
            <a:prstGeom prst="rect">
              <a:avLst/>
            </a:prstGeom>
            <a:noFill/>
            <a:ln w="28575" cap="flat" cmpd="sng">
              <a:solidFill>
                <a:srgbClr val="EF86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Google Shape;748;g1866c4440b2_0_142"/>
            <p:cNvSpPr txBox="1"/>
            <p:nvPr/>
          </p:nvSpPr>
          <p:spPr>
            <a:xfrm>
              <a:off x="3314575" y="895500"/>
              <a:ext cx="4556700" cy="25387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1" i="0" u="none" strike="noStrike" kern="1200" cap="none" spc="0" normalizeH="0" baseline="0" noProof="0">
                  <a:ln>
                    <a:noFill/>
                  </a:ln>
                  <a:solidFill>
                    <a:srgbClr val="EF8600"/>
                  </a:solidFill>
                  <a:effectLst/>
                  <a:uLnTx/>
                  <a:uFillTx/>
                  <a:latin typeface="Calibri" panose="020F0502020204030204"/>
                  <a:ea typeface="+mn-ea"/>
                  <a:cs typeface="+mn-cs"/>
                </a:rPr>
                <a:t>Archivio Nazionale Informatizzato dello Stato Civile</a:t>
              </a:r>
              <a:endParaRPr kumimoji="0" sz="1800" b="1" i="0" u="none" strike="noStrike" kern="1200" cap="none" spc="0" normalizeH="0" baseline="0" noProof="0">
                <a:ln>
                  <a:noFill/>
                </a:ln>
                <a:solidFill>
                  <a:srgbClr val="EF8600"/>
                </a:solidFill>
                <a:effectLst/>
                <a:uLnTx/>
                <a:uFillTx/>
                <a:latin typeface="Calibri" panose="020F0502020204030204"/>
                <a:ea typeface="+mn-ea"/>
                <a:cs typeface="+mn-cs"/>
              </a:endParaRPr>
            </a:p>
          </p:txBody>
        </p:sp>
        <p:sp>
          <p:nvSpPr>
            <p:cNvPr id="30" name="Google Shape;749;g1866c4440b2_0_142"/>
            <p:cNvSpPr/>
            <p:nvPr/>
          </p:nvSpPr>
          <p:spPr>
            <a:xfrm>
              <a:off x="125534" y="3560301"/>
              <a:ext cx="2214000" cy="1213800"/>
            </a:xfrm>
            <a:prstGeom prst="rect">
              <a:avLst/>
            </a:prstGeom>
            <a:noFill/>
            <a:ln w="25400" cap="flat" cmpd="sng">
              <a:solidFill>
                <a:srgbClr val="00B0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Google Shape;750;g1866c4440b2_0_142"/>
            <p:cNvSpPr/>
            <p:nvPr/>
          </p:nvSpPr>
          <p:spPr>
            <a:xfrm>
              <a:off x="1022648" y="4263474"/>
              <a:ext cx="1151700" cy="4014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Andrea </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Agosto 2050</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751;g1866c4440b2_0_142"/>
            <p:cNvSpPr/>
            <p:nvPr/>
          </p:nvSpPr>
          <p:spPr>
            <a:xfrm>
              <a:off x="244231" y="4330397"/>
              <a:ext cx="724200" cy="2613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Firenze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pic>
          <p:nvPicPr>
            <p:cNvPr id="33" name="Google Shape;752;g1866c4440b2_0_142" descr="Man with solid fill"/>
            <p:cNvPicPr preferRelativeResize="0"/>
            <p:nvPr/>
          </p:nvPicPr>
          <p:blipFill rotWithShape="1">
            <a:blip r:embed="rId14">
              <a:alphaModFix/>
            </a:blip>
            <a:srcRect/>
            <a:stretch/>
          </p:blipFill>
          <p:spPr>
            <a:xfrm>
              <a:off x="1445840" y="3942708"/>
              <a:ext cx="368246" cy="328315"/>
            </a:xfrm>
            <a:prstGeom prst="rect">
              <a:avLst/>
            </a:prstGeom>
            <a:noFill/>
            <a:ln>
              <a:noFill/>
            </a:ln>
          </p:spPr>
        </p:pic>
        <p:cxnSp>
          <p:nvCxnSpPr>
            <p:cNvPr id="34" name="Google Shape;753;g1866c4440b2_0_142"/>
            <p:cNvCxnSpPr/>
            <p:nvPr/>
          </p:nvCxnSpPr>
          <p:spPr>
            <a:xfrm>
              <a:off x="3275813" y="2620211"/>
              <a:ext cx="4546200" cy="1162500"/>
            </a:xfrm>
            <a:prstGeom prst="bentConnector3">
              <a:avLst>
                <a:gd name="adj1" fmla="val 100233"/>
              </a:avLst>
            </a:prstGeom>
            <a:noFill/>
            <a:ln w="28575" cap="flat" cmpd="sng">
              <a:solidFill>
                <a:srgbClr val="FF0000"/>
              </a:solidFill>
              <a:prstDash val="dash"/>
              <a:round/>
              <a:headEnd type="none" w="sm" len="sm"/>
              <a:tailEnd type="triangle" w="med" len="med"/>
            </a:ln>
          </p:spPr>
        </p:cxnSp>
      </p:grpSp>
      <p:sp>
        <p:nvSpPr>
          <p:cNvPr id="2" name="Google Shape;1327;p67">
            <a:extLst>
              <a:ext uri="{FF2B5EF4-FFF2-40B4-BE49-F238E27FC236}">
                <a16:creationId xmlns:a16="http://schemas.microsoft.com/office/drawing/2014/main" id="{F2480B61-1FCC-7ED3-BBF2-D13599EC654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processo cittadino digitale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3215146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Immagine 3">
            <a:extLst>
              <a:ext uri="{FF2B5EF4-FFF2-40B4-BE49-F238E27FC236}">
                <a16:creationId xmlns:a16="http://schemas.microsoft.com/office/drawing/2014/main" id="{629AE154-A437-495D-A7AB-24129B58A11B}"/>
              </a:ext>
            </a:extLst>
          </p:cNvPr>
          <p:cNvPicPr>
            <a:picLocks noChangeAspect="1"/>
          </p:cNvPicPr>
          <p:nvPr/>
        </p:nvPicPr>
        <p:blipFill>
          <a:blip r:embed="rId3"/>
          <a:stretch>
            <a:fillRect/>
          </a:stretch>
        </p:blipFill>
        <p:spPr>
          <a:xfrm>
            <a:off x="590786" y="1329121"/>
            <a:ext cx="11010431" cy="5037535"/>
          </a:xfrm>
          <a:prstGeom prst="rect">
            <a:avLst/>
          </a:prstGeom>
        </p:spPr>
      </p:pic>
      <p:sp>
        <p:nvSpPr>
          <p:cNvPr id="3" name="Google Shape;1327;p67">
            <a:extLst>
              <a:ext uri="{FF2B5EF4-FFF2-40B4-BE49-F238E27FC236}">
                <a16:creationId xmlns:a16="http://schemas.microsoft.com/office/drawing/2014/main" id="{AD681E76-11DB-BA00-7E4C-9536E69E8A58}"/>
              </a:ext>
            </a:extLst>
          </p:cNvPr>
          <p:cNvSpPr txBox="1"/>
          <p:nvPr/>
        </p:nvSpPr>
        <p:spPr>
          <a:xfrm>
            <a:off x="274270" y="148710"/>
            <a:ext cx="11659822"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processo cittadino parzialmente digitale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433386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2" name="Gruppo 1">
            <a:extLst>
              <a:ext uri="{FF2B5EF4-FFF2-40B4-BE49-F238E27FC236}">
                <a16:creationId xmlns:a16="http://schemas.microsoft.com/office/drawing/2014/main" id="{ECA751FA-494A-403A-8A48-F5AD3064661E}"/>
              </a:ext>
            </a:extLst>
          </p:cNvPr>
          <p:cNvGrpSpPr/>
          <p:nvPr/>
        </p:nvGrpSpPr>
        <p:grpSpPr>
          <a:xfrm>
            <a:off x="352391" y="1258453"/>
            <a:ext cx="11468141" cy="1345035"/>
            <a:chOff x="149995" y="1013955"/>
            <a:chExt cx="8601106" cy="1008776"/>
          </a:xfrm>
        </p:grpSpPr>
        <p:sp>
          <p:nvSpPr>
            <p:cNvPr id="21" name="Google Shape;291;p13"/>
            <p:cNvSpPr/>
            <p:nvPr/>
          </p:nvSpPr>
          <p:spPr>
            <a:xfrm rot="5400000">
              <a:off x="-32316" y="1196266"/>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2" name="Google Shape;292;p13"/>
            <p:cNvSpPr txBox="1"/>
            <p:nvPr/>
          </p:nvSpPr>
          <p:spPr>
            <a:xfrm>
              <a:off x="149995" y="14456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 Settembre 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Google Shape;293;p13"/>
            <p:cNvSpPr/>
            <p:nvPr/>
          </p:nvSpPr>
          <p:spPr>
            <a:xfrm rot="5400000">
              <a:off x="4444772" y="-2636668"/>
              <a:ext cx="655705" cy="7956952"/>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4" name="Google Shape;294;p13"/>
            <p:cNvSpPr txBox="1"/>
            <p:nvPr/>
          </p:nvSpPr>
          <p:spPr>
            <a:xfrm>
              <a:off x="794149" y="1045963"/>
              <a:ext cx="7714048" cy="591688"/>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Parere favorevole da parte del Garante per la protezione dei dati personali con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provvedimento n. 298 del 15 settembre 2022 </a:t>
              </a:r>
            </a:p>
          </p:txBody>
        </p:sp>
      </p:grpSp>
      <p:grpSp>
        <p:nvGrpSpPr>
          <p:cNvPr id="3" name="Gruppo 2">
            <a:extLst>
              <a:ext uri="{FF2B5EF4-FFF2-40B4-BE49-F238E27FC236}">
                <a16:creationId xmlns:a16="http://schemas.microsoft.com/office/drawing/2014/main" id="{ED9C7102-7D41-4880-8FE3-7842E171847F}"/>
              </a:ext>
            </a:extLst>
          </p:cNvPr>
          <p:cNvGrpSpPr/>
          <p:nvPr/>
        </p:nvGrpSpPr>
        <p:grpSpPr>
          <a:xfrm>
            <a:off x="349288" y="2260775"/>
            <a:ext cx="11468140" cy="1345039"/>
            <a:chOff x="149995" y="1910206"/>
            <a:chExt cx="8601105" cy="1008779"/>
          </a:xfrm>
        </p:grpSpPr>
        <p:sp>
          <p:nvSpPr>
            <p:cNvPr id="29" name="Google Shape;299;p13"/>
            <p:cNvSpPr/>
            <p:nvPr/>
          </p:nvSpPr>
          <p:spPr>
            <a:xfrm rot="5400000">
              <a:off x="-32316" y="2092520"/>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0" name="Google Shape;300;p13"/>
            <p:cNvSpPr txBox="1"/>
            <p:nvPr/>
          </p:nvSpPr>
          <p:spPr>
            <a:xfrm>
              <a:off x="149995" y="2341864"/>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12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301;p13"/>
            <p:cNvSpPr/>
            <p:nvPr/>
          </p:nvSpPr>
          <p:spPr>
            <a:xfrm rot="5400000">
              <a:off x="4444772" y="-1740417"/>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2" name="Google Shape;302;p13"/>
            <p:cNvSpPr txBox="1"/>
            <p:nvPr/>
          </p:nvSpPr>
          <p:spPr>
            <a:xfrm>
              <a:off x="794149" y="1942213"/>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Parere favorevole da parte della Conferenza Stato-città ed autonomie locali, a seguito della riunione tecnica tenutasi il 05/10/2022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56" name="Google Shape;300;p13"/>
          <p:cNvSpPr txBox="1"/>
          <p:nvPr/>
        </p:nvSpPr>
        <p:spPr>
          <a:xfrm>
            <a:off x="349287" y="5848954"/>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Novembre 2022</a:t>
            </a:r>
            <a:endParaRPr kumimoji="0" sz="933"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nvGrpSpPr>
          <p:cNvPr id="4" name="Gruppo 3">
            <a:extLst>
              <a:ext uri="{FF2B5EF4-FFF2-40B4-BE49-F238E27FC236}">
                <a16:creationId xmlns:a16="http://schemas.microsoft.com/office/drawing/2014/main" id="{9B0DEC7C-7E58-41F2-AAB1-925A01AA3ABC}"/>
              </a:ext>
            </a:extLst>
          </p:cNvPr>
          <p:cNvGrpSpPr/>
          <p:nvPr/>
        </p:nvGrpSpPr>
        <p:grpSpPr>
          <a:xfrm>
            <a:off x="349288" y="3273758"/>
            <a:ext cx="11468140" cy="1345039"/>
            <a:chOff x="149996" y="2806453"/>
            <a:chExt cx="8601105" cy="1008779"/>
          </a:xfrm>
        </p:grpSpPr>
        <p:sp>
          <p:nvSpPr>
            <p:cNvPr id="25" name="Google Shape;299;p13">
              <a:extLst>
                <a:ext uri="{FF2B5EF4-FFF2-40B4-BE49-F238E27FC236}">
                  <a16:creationId xmlns:a16="http://schemas.microsoft.com/office/drawing/2014/main" id="{56A86B5D-66AC-479F-B2C4-4DAEC272CE9E}"/>
                </a:ext>
              </a:extLst>
            </p:cNvPr>
            <p:cNvSpPr/>
            <p:nvPr/>
          </p:nvSpPr>
          <p:spPr>
            <a:xfrm rot="5400000">
              <a:off x="-32315" y="2988767"/>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6" name="Google Shape;300;p13">
              <a:extLst>
                <a:ext uri="{FF2B5EF4-FFF2-40B4-BE49-F238E27FC236}">
                  <a16:creationId xmlns:a16="http://schemas.microsoft.com/office/drawing/2014/main" id="{259243D3-1D09-4E44-BF80-99284378EE69}"/>
                </a:ext>
              </a:extLst>
            </p:cNvPr>
            <p:cNvSpPr txBox="1"/>
            <p:nvPr/>
          </p:nvSpPr>
          <p:spPr>
            <a:xfrm>
              <a:off x="149996" y="32381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18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Google Shape;301;p13">
              <a:extLst>
                <a:ext uri="{FF2B5EF4-FFF2-40B4-BE49-F238E27FC236}">
                  <a16:creationId xmlns:a16="http://schemas.microsoft.com/office/drawing/2014/main" id="{751D74AF-348B-4CE7-8700-26BB237AB616}"/>
                </a:ext>
              </a:extLst>
            </p:cNvPr>
            <p:cNvSpPr/>
            <p:nvPr/>
          </p:nvSpPr>
          <p:spPr>
            <a:xfrm rot="5400000">
              <a:off x="4444773" y="-844170"/>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8" name="Google Shape;302;p13">
              <a:extLst>
                <a:ext uri="{FF2B5EF4-FFF2-40B4-BE49-F238E27FC236}">
                  <a16:creationId xmlns:a16="http://schemas.microsoft.com/office/drawing/2014/main" id="{657EF78D-AA33-47D3-A2E5-0036AF0FAF22}"/>
                </a:ext>
              </a:extLst>
            </p:cNvPr>
            <p:cNvSpPr txBox="1"/>
            <p:nvPr/>
          </p:nvSpPr>
          <p:spPr>
            <a:xfrm>
              <a:off x="794150" y="2838460"/>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Firma da parte del Ministro dell'interno, del Ministro per l'innovazione tecnologica e la transizione digitale e il Ministro per la pubblica amministrazione</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5" name="Gruppo 4">
            <a:extLst>
              <a:ext uri="{FF2B5EF4-FFF2-40B4-BE49-F238E27FC236}">
                <a16:creationId xmlns:a16="http://schemas.microsoft.com/office/drawing/2014/main" id="{CA6EB819-0D73-4A28-9461-65408361BC71}"/>
              </a:ext>
            </a:extLst>
          </p:cNvPr>
          <p:cNvGrpSpPr/>
          <p:nvPr/>
        </p:nvGrpSpPr>
        <p:grpSpPr>
          <a:xfrm>
            <a:off x="349288" y="4292349"/>
            <a:ext cx="11468140" cy="1345039"/>
            <a:chOff x="149996" y="3623260"/>
            <a:chExt cx="8601105" cy="1008779"/>
          </a:xfrm>
        </p:grpSpPr>
        <p:sp>
          <p:nvSpPr>
            <p:cNvPr id="34" name="Google Shape;299;p13">
              <a:extLst>
                <a:ext uri="{FF2B5EF4-FFF2-40B4-BE49-F238E27FC236}">
                  <a16:creationId xmlns:a16="http://schemas.microsoft.com/office/drawing/2014/main" id="{0473270A-8056-4AD7-907D-B82940B97A3C}"/>
                </a:ext>
              </a:extLst>
            </p:cNvPr>
            <p:cNvSpPr/>
            <p:nvPr/>
          </p:nvSpPr>
          <p:spPr>
            <a:xfrm rot="5400000">
              <a:off x="-32315" y="380557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5" name="Google Shape;300;p13">
              <a:extLst>
                <a:ext uri="{FF2B5EF4-FFF2-40B4-BE49-F238E27FC236}">
                  <a16:creationId xmlns:a16="http://schemas.microsoft.com/office/drawing/2014/main" id="{980248A6-F7B0-49FD-B20B-02F0DA5A0B1C}"/>
                </a:ext>
              </a:extLst>
            </p:cNvPr>
            <p:cNvSpPr txBox="1"/>
            <p:nvPr/>
          </p:nvSpPr>
          <p:spPr>
            <a:xfrm>
              <a:off x="149996" y="405491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301;p13">
              <a:extLst>
                <a:ext uri="{FF2B5EF4-FFF2-40B4-BE49-F238E27FC236}">
                  <a16:creationId xmlns:a16="http://schemas.microsoft.com/office/drawing/2014/main" id="{DD95EF90-D740-4E63-880D-7B6D2DA4CB6A}"/>
                </a:ext>
              </a:extLst>
            </p:cNvPr>
            <p:cNvSpPr/>
            <p:nvPr/>
          </p:nvSpPr>
          <p:spPr>
            <a:xfrm rot="5400000">
              <a:off x="4444773" y="-2736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7" name="Google Shape;302;p13">
              <a:extLst>
                <a:ext uri="{FF2B5EF4-FFF2-40B4-BE49-F238E27FC236}">
                  <a16:creationId xmlns:a16="http://schemas.microsoft.com/office/drawing/2014/main" id="{78A69ED3-7E6E-451E-BA20-5DECFB3032A9}"/>
                </a:ext>
              </a:extLst>
            </p:cNvPr>
            <p:cNvSpPr txBox="1"/>
            <p:nvPr/>
          </p:nvSpPr>
          <p:spPr>
            <a:xfrm>
              <a:off x="794150" y="365526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Registrazione della Corte dei conti</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38" name="Google Shape;299;p13">
            <a:extLst>
              <a:ext uri="{FF2B5EF4-FFF2-40B4-BE49-F238E27FC236}">
                <a16:creationId xmlns:a16="http://schemas.microsoft.com/office/drawing/2014/main" id="{EFD7AA39-2E78-4B8D-B6F8-28BDF8A501C7}"/>
              </a:ext>
            </a:extLst>
          </p:cNvPr>
          <p:cNvSpPr/>
          <p:nvPr/>
        </p:nvSpPr>
        <p:spPr>
          <a:xfrm rot="5400000">
            <a:off x="106205" y="5553108"/>
            <a:ext cx="1345035" cy="858872"/>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Google Shape;300;p13">
            <a:extLst>
              <a:ext uri="{FF2B5EF4-FFF2-40B4-BE49-F238E27FC236}">
                <a16:creationId xmlns:a16="http://schemas.microsoft.com/office/drawing/2014/main" id="{2D11F35E-931F-406E-8569-4F0EEDF20C6F}"/>
              </a:ext>
            </a:extLst>
          </p:cNvPr>
          <p:cNvSpPr txBox="1"/>
          <p:nvPr/>
        </p:nvSpPr>
        <p:spPr>
          <a:xfrm>
            <a:off x="349287" y="5885567"/>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17 Novembre2022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Google Shape;301;p13">
            <a:extLst>
              <a:ext uri="{FF2B5EF4-FFF2-40B4-BE49-F238E27FC236}">
                <a16:creationId xmlns:a16="http://schemas.microsoft.com/office/drawing/2014/main" id="{D74168EA-3869-4A18-9190-4902570AA86E}"/>
              </a:ext>
            </a:extLst>
          </p:cNvPr>
          <p:cNvSpPr/>
          <p:nvPr/>
        </p:nvSpPr>
        <p:spPr>
          <a:xfrm rot="5400000">
            <a:off x="6075657" y="442526"/>
            <a:ext cx="874273" cy="10609268"/>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41" name="Google Shape;302;p13">
            <a:extLst>
              <a:ext uri="{FF2B5EF4-FFF2-40B4-BE49-F238E27FC236}">
                <a16:creationId xmlns:a16="http://schemas.microsoft.com/office/drawing/2014/main" id="{CE1BA405-3BFA-4CE2-A679-956C88A17EB0}"/>
              </a:ext>
            </a:extLst>
          </p:cNvPr>
          <p:cNvSpPr txBox="1"/>
          <p:nvPr/>
        </p:nvSpPr>
        <p:spPr>
          <a:xfrm>
            <a:off x="1208159" y="5352699"/>
            <a:ext cx="10210416" cy="788916"/>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Pubblicazione in Gazzetta Ufficiale -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Serie Generale n. 269 del 17-11-2022</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6" name="Google Shape;1327;p67">
            <a:extLst>
              <a:ext uri="{FF2B5EF4-FFF2-40B4-BE49-F238E27FC236}">
                <a16:creationId xmlns:a16="http://schemas.microsoft.com/office/drawing/2014/main" id="{DEAC3077-8176-3946-5DC6-61C8B12F4B0B}"/>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amministrativo decreto attuativo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2597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2" name="Google Shape;233;g14bcebab63f_0_2"/>
          <p:cNvSpPr txBox="1"/>
          <p:nvPr/>
        </p:nvSpPr>
        <p:spPr>
          <a:xfrm>
            <a:off x="1" y="926777"/>
            <a:ext cx="11266423" cy="5519419"/>
          </a:xfrm>
          <a:prstGeom prst="rect">
            <a:avLst/>
          </a:prstGeom>
          <a:noFill/>
          <a:ln>
            <a:noFill/>
          </a:ln>
        </p:spPr>
        <p:txBody>
          <a:bodyPr spcFirstLastPara="1" wrap="square" lIns="121900" tIns="121900" rIns="121900" bIns="121900" anchor="t" anchorCtr="0">
            <a:spAutoFit/>
          </a:bodyPr>
          <a:lstStyle/>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Ottobre 2021: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Attivato il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tavolo tecnico</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con il Ministero dell’interno, il Dipartimento per la trasformazione digitale, ANUSCA e alcuni Comuni per la definizione del progetto di alto livello e la mappatura degli eventi di stato civile</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Aprile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Avviate attività di sviluppo dei servizi da rendere disponibili ai Comuni per l’utilizzo dell’archivio nazionale informatizzato dei registri dello stato civile (attivato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tavolo tecnico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con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Sogei</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e le Software House, che gestiscono gli applicativi gestionali dei Comuni)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Luglio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Rilasciati in test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i web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services</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per attività integrazione da parte delle software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house</a:t>
            </a:r>
            <a:endParaRPr kumimoji="0"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endParaRP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Titillium Web"/>
              </a:rPr>
              <a:t>Dicembre 2022: </a:t>
            </a:r>
            <a:r>
              <a:rPr kumimoji="0" lang="it-IT" sz="1600" b="0"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Resi disponibili ai comuni i servizi cooperativi e la web application per la gestione digitale degli eventi di stato civile</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Gennaio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Avviati gli sviluppi da parte delle Software house per l’adeguamento degli applicativi gestionali locali e avviata la sperimentazione della web application da parte di alcuni Ufficiali di Stato Civile e dagli esperti ANUSCA</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Titillium Web"/>
              </a:rPr>
              <a:t>Febbraio-Marzo-Aprile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Titillium Web"/>
              </a:rPr>
              <a:t>: Avviata la s</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perimentazione dei servizi cooperativi da parte dei Comuni di Tropea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febbraio</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Grottaferrata, Lissone e Serravalle Sesia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marzo</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Firenze e Bagnacavallo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aprile</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Marzo 2023</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Avviata l’attività di formazione per i funzionari comunali (collaborazione SNA/Sogei/Anusca/Anci)</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Maggio 2023</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Previsto l’avvio della fase di adozione controllata con i comuni che hanno completato la sperimentazione con esito positivo; l’adozione controllata dovrà essere completata entro il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 giugno 2023, </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data in cui è previsto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 rilascio di ANSC su scala nazionale, come da target PNRR</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approvato dalla Commissione Europea</a:t>
            </a:r>
            <a:endParaRPr kumimoji="0"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9" name="Google Shape;234;g14bcebab63f_0_2"/>
          <p:cNvPicPr preferRelativeResize="0"/>
          <p:nvPr/>
        </p:nvPicPr>
        <p:blipFill>
          <a:blip r:embed="rId3">
            <a:alphaModFix/>
          </a:blip>
          <a:stretch>
            <a:fillRect/>
          </a:stretch>
        </p:blipFill>
        <p:spPr>
          <a:xfrm>
            <a:off x="11285698" y="1281151"/>
            <a:ext cx="544371" cy="419600"/>
          </a:xfrm>
          <a:prstGeom prst="rect">
            <a:avLst/>
          </a:prstGeom>
          <a:noFill/>
          <a:ln>
            <a:noFill/>
          </a:ln>
        </p:spPr>
      </p:pic>
      <p:pic>
        <p:nvPicPr>
          <p:cNvPr id="40" name="Google Shape;235;g14bcebab63f_0_2"/>
          <p:cNvPicPr preferRelativeResize="0"/>
          <p:nvPr/>
        </p:nvPicPr>
        <p:blipFill>
          <a:blip r:embed="rId3">
            <a:alphaModFix/>
          </a:blip>
          <a:stretch>
            <a:fillRect/>
          </a:stretch>
        </p:blipFill>
        <p:spPr>
          <a:xfrm>
            <a:off x="11285698" y="1911422"/>
            <a:ext cx="544371" cy="419600"/>
          </a:xfrm>
          <a:prstGeom prst="rect">
            <a:avLst/>
          </a:prstGeom>
          <a:noFill/>
          <a:ln>
            <a:noFill/>
          </a:ln>
        </p:spPr>
      </p:pic>
      <p:pic>
        <p:nvPicPr>
          <p:cNvPr id="41" name="Google Shape;236;g14bcebab63f_0_2"/>
          <p:cNvPicPr preferRelativeResize="0"/>
          <p:nvPr/>
        </p:nvPicPr>
        <p:blipFill>
          <a:blip r:embed="rId3">
            <a:alphaModFix/>
          </a:blip>
          <a:stretch>
            <a:fillRect/>
          </a:stretch>
        </p:blipFill>
        <p:spPr>
          <a:xfrm>
            <a:off x="11266424" y="2627124"/>
            <a:ext cx="544371" cy="419600"/>
          </a:xfrm>
          <a:prstGeom prst="rect">
            <a:avLst/>
          </a:prstGeom>
          <a:noFill/>
          <a:ln>
            <a:noFill/>
          </a:ln>
        </p:spPr>
      </p:pic>
      <p:pic>
        <p:nvPicPr>
          <p:cNvPr id="2" name="Google Shape;236;g14bcebab63f_0_2">
            <a:extLst>
              <a:ext uri="{FF2B5EF4-FFF2-40B4-BE49-F238E27FC236}">
                <a16:creationId xmlns:a16="http://schemas.microsoft.com/office/drawing/2014/main" id="{803B06CA-9EC0-41CD-F562-77B1DF109999}"/>
              </a:ext>
            </a:extLst>
          </p:cNvPr>
          <p:cNvPicPr preferRelativeResize="0"/>
          <p:nvPr/>
        </p:nvPicPr>
        <p:blipFill>
          <a:blip r:embed="rId3">
            <a:alphaModFix/>
          </a:blip>
          <a:stretch>
            <a:fillRect/>
          </a:stretch>
        </p:blipFill>
        <p:spPr>
          <a:xfrm>
            <a:off x="11285698" y="3133026"/>
            <a:ext cx="544371" cy="419600"/>
          </a:xfrm>
          <a:prstGeom prst="rect">
            <a:avLst/>
          </a:prstGeom>
          <a:noFill/>
          <a:ln>
            <a:noFill/>
          </a:ln>
        </p:spPr>
      </p:pic>
      <p:sp>
        <p:nvSpPr>
          <p:cNvPr id="3" name="Google Shape;1327;p67">
            <a:extLst>
              <a:ext uri="{FF2B5EF4-FFF2-40B4-BE49-F238E27FC236}">
                <a16:creationId xmlns:a16="http://schemas.microsoft.com/office/drawing/2014/main" id="{BEE00FAF-1AD1-E0C6-8D90-5C070BB6583A}"/>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tecnico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87331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7" name="Google Shape;272;p9"/>
          <p:cNvSpPr/>
          <p:nvPr/>
        </p:nvSpPr>
        <p:spPr>
          <a:xfrm>
            <a:off x="117475" y="1287623"/>
            <a:ext cx="11633181" cy="24313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lavoro di analisi e compilazione delle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schede dei casi d’uso</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effettuato da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ANUSCA</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ha consentito la configurazione del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motore a regole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garantendo</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standardizzazione e l’automazione dei processi operativi previsti: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80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Validazione dei metadati necessari per ogni caso d’uso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Validazione allegati obbligatori necessari per ogni caso d’uso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Predisposizione delle comunicazioni necessarie verso amministrazioni esterne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Standardizzazione certificati ed estratti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Rappresentazione digitale standardizzata dell’evento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8" name="Google Shape;266;p8"/>
          <p:cNvSpPr/>
          <p:nvPr/>
        </p:nvSpPr>
        <p:spPr>
          <a:xfrm>
            <a:off x="196888" y="3970856"/>
            <a:ext cx="11633181" cy="24724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soluzione adottata è soggetto centrica e si basa sulla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gestione ad eventi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della vita del cittadino. Ogni avvenimento di vita di un cittadino, rilevante per lo stato civile (es. nascita, matrimonio, morte </a:t>
            </a:r>
            <a:r>
              <a:rPr kumimoji="0" lang="it-IT" sz="1600" b="0"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etc</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implica la registrazione digitale di un evento.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definizione di processo è unica per tutti gli eventi ed i casi d’uso sono mappati al suo interno con la possibilità di configurare gli attributi specifici associati a ciascun evento (metadati, formule, allegati obbligatori, comunicazioni, </a:t>
            </a:r>
            <a:r>
              <a:rPr kumimoji="0" lang="it-IT" sz="1600" b="0"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workflow</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di firme).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soluzione è basata su un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motore a regole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configurabile tramite cui ogni evento viene specializzato nelle sue caratteristiche (metadati, allegati, formule, comunicazioni ecc..).</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configurazione è prevista sulla base del caso d’uso da registrare e consente la predisposizione di automatismi volti a snellire e migliorare i processi di formazione degli eventi.</a:t>
            </a:r>
            <a:endParaRPr kumimoji="0" sz="16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8D9FB24C-677C-F93F-6C6D-5A3583C43C1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il valore aggiunto di Anusca</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275835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1" name="Google Shape;141;p12"/>
          <p:cNvSpPr txBox="1"/>
          <p:nvPr/>
        </p:nvSpPr>
        <p:spPr>
          <a:xfrm>
            <a:off x="562745" y="1958015"/>
            <a:ext cx="5418353" cy="89251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Inclusione di ANSC in ANPR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4)</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ANSC è contenuto nell’ANPR e ne estende le funzionalità </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ANSC è organizzato per garantire l'</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univocità dei dati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con l’ANPR</a:t>
            </a:r>
            <a:endParaRPr kumimoji="0"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42" name="Google Shape;142;p12"/>
          <p:cNvSpPr txBox="1"/>
          <p:nvPr/>
        </p:nvSpPr>
        <p:spPr>
          <a:xfrm>
            <a:off x="6210905" y="3807315"/>
            <a:ext cx="5418353"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Gestione della transizione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13)</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registri cartacei sono chiusi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dall'ufficiale dello stato civile (USC)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il giorno antecedente l’adesione</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con processo verbale sottoscritto immediatamente dopo la registrazione dell’ultimo atto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Fino alla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data di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adesione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 comuni continuano ad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operare nel rispetto della normativa vigente</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 name="Google Shape;143;p12"/>
          <p:cNvPicPr preferRelativeResize="0"/>
          <p:nvPr/>
        </p:nvPicPr>
        <p:blipFill rotWithShape="1">
          <a:blip r:embed="rId3">
            <a:alphaModFix/>
          </a:blip>
          <a:srcRect/>
          <a:stretch/>
        </p:blipFill>
        <p:spPr>
          <a:xfrm>
            <a:off x="2949771" y="1282817"/>
            <a:ext cx="644299" cy="537139"/>
          </a:xfrm>
          <a:prstGeom prst="rect">
            <a:avLst/>
          </a:prstGeom>
          <a:noFill/>
          <a:ln>
            <a:noFill/>
          </a:ln>
        </p:spPr>
      </p:pic>
      <p:sp>
        <p:nvSpPr>
          <p:cNvPr id="144" name="Google Shape;144;p12"/>
          <p:cNvSpPr txBox="1"/>
          <p:nvPr/>
        </p:nvSpPr>
        <p:spPr>
          <a:xfrm>
            <a:off x="562745" y="3807315"/>
            <a:ext cx="5418353" cy="29853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Trattamento dei dati personali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12)</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La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titolarità</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del trattamento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dei dati di ANSC è attribuita a:</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44" marR="0" lvl="0" indent="-285744" algn="l" defTabSz="914400" rtl="0" eaLnBrk="1" fontAlgn="auto" latinLnBrk="0" hangingPunct="1">
              <a:lnSpc>
                <a:spcPct val="100000"/>
              </a:lnSpc>
              <a:spcBef>
                <a:spcPts val="600"/>
              </a:spcBef>
              <a:spcAft>
                <a:spcPts val="0"/>
              </a:spcAft>
              <a:buClrTx/>
              <a:buSzPts val="1400"/>
              <a:buFont typeface="Arial"/>
              <a:buChar char="•"/>
              <a:tabLst/>
              <a:defRPr/>
            </a:pPr>
            <a:r>
              <a:rPr kumimoji="0" lang="it-IT" sz="16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Ministero dell’interno </a:t>
            </a:r>
            <a:r>
              <a:rPr kumimoji="0" lang="it-IT" sz="16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sotto i profili della conservazione, della comunicazione e dell’adozione delle relative misure di sicurezza</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44" marR="0" lvl="0" indent="-285744" algn="l" defTabSz="914400" rtl="0" eaLnBrk="1" fontAlgn="auto" latinLnBrk="0" hangingPunct="1">
              <a:lnSpc>
                <a:spcPct val="100000"/>
              </a:lnSpc>
              <a:spcBef>
                <a:spcPts val="600"/>
              </a:spcBef>
              <a:spcAft>
                <a:spcPts val="0"/>
              </a:spcAft>
              <a:buClrTx/>
              <a:buSzPts val="1400"/>
              <a:buFont typeface="Arial"/>
              <a:buChar char="•"/>
              <a:tabLst/>
              <a:defRPr/>
            </a:pPr>
            <a:r>
              <a:rPr kumimoji="0" lang="it-IT" sz="16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Sindaco</a:t>
            </a:r>
            <a:r>
              <a:rPr kumimoji="0" lang="it-IT" sz="16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nell’esercizio delle funzioni di ufficiale di Governo, limitatamente alla registrazione dei dati di propria competenza</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Sogei S.p.A.</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è nominata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responsabile del trattamento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5" name="Google Shape;145;p12"/>
          <p:cNvPicPr preferRelativeResize="0"/>
          <p:nvPr/>
        </p:nvPicPr>
        <p:blipFill rotWithShape="1">
          <a:blip r:embed="rId4">
            <a:alphaModFix/>
          </a:blip>
          <a:srcRect/>
          <a:stretch/>
        </p:blipFill>
        <p:spPr>
          <a:xfrm>
            <a:off x="8630247" y="1282817"/>
            <a:ext cx="579664" cy="579664"/>
          </a:xfrm>
          <a:prstGeom prst="rect">
            <a:avLst/>
          </a:prstGeom>
          <a:noFill/>
          <a:ln>
            <a:noFill/>
          </a:ln>
        </p:spPr>
      </p:pic>
      <p:sp>
        <p:nvSpPr>
          <p:cNvPr id="146" name="Google Shape;146;p12"/>
          <p:cNvSpPr txBox="1"/>
          <p:nvPr/>
        </p:nvSpPr>
        <p:spPr>
          <a:xfrm>
            <a:off x="6210905" y="1958015"/>
            <a:ext cx="5418353" cy="81556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Tempi di adesione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13) </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I comuni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aderiscono all’ANSC entro 18 mesi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dalla data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della comunicazione del Ministero dell’interno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147" name="Google Shape;147;p12"/>
          <p:cNvPicPr preferRelativeResize="0"/>
          <p:nvPr/>
        </p:nvPicPr>
        <p:blipFill rotWithShape="1">
          <a:blip r:embed="rId5">
            <a:alphaModFix/>
          </a:blip>
          <a:srcRect/>
          <a:stretch/>
        </p:blipFill>
        <p:spPr>
          <a:xfrm>
            <a:off x="8603095" y="3144300"/>
            <a:ext cx="633971" cy="642427"/>
          </a:xfrm>
          <a:prstGeom prst="rect">
            <a:avLst/>
          </a:prstGeom>
          <a:noFill/>
          <a:ln>
            <a:noFill/>
          </a:ln>
        </p:spPr>
      </p:pic>
      <p:pic>
        <p:nvPicPr>
          <p:cNvPr id="148" name="Google Shape;148;p12"/>
          <p:cNvPicPr preferRelativeResize="0"/>
          <p:nvPr/>
        </p:nvPicPr>
        <p:blipFill rotWithShape="1">
          <a:blip r:embed="rId6">
            <a:alphaModFix/>
          </a:blip>
          <a:srcRect/>
          <a:stretch/>
        </p:blipFill>
        <p:spPr>
          <a:xfrm>
            <a:off x="2825644" y="2966920"/>
            <a:ext cx="892552" cy="892552"/>
          </a:xfrm>
          <a:prstGeom prst="rect">
            <a:avLst/>
          </a:prstGeom>
          <a:noFill/>
          <a:ln>
            <a:noFill/>
          </a:ln>
        </p:spPr>
      </p:pic>
      <p:sp>
        <p:nvSpPr>
          <p:cNvPr id="2" name="Google Shape;1327;p67">
            <a:extLst>
              <a:ext uri="{FF2B5EF4-FFF2-40B4-BE49-F238E27FC236}">
                <a16:creationId xmlns:a16="http://schemas.microsoft.com/office/drawing/2014/main" id="{EC9FE919-21CC-1645-CCB3-9D9065BB45B8}"/>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Decreto Stato Civile - Sintesi</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3" name="Google Shape;80;p4"/>
          <p:cNvSpPr/>
          <p:nvPr/>
        </p:nvSpPr>
        <p:spPr>
          <a:xfrm>
            <a:off x="405790" y="2943786"/>
            <a:ext cx="2148460" cy="2518437"/>
          </a:xfrm>
          <a:prstGeom prst="rect">
            <a:avLst/>
          </a:prstGeom>
          <a:noFill/>
          <a:ln w="25400" cap="flat" cmpd="sng">
            <a:solidFill>
              <a:srgbClr val="0070C0"/>
            </a:solidFill>
            <a:prstDash val="dash"/>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endParaRPr kumimoji="0" sz="2489"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Google Shape;82;p4"/>
          <p:cNvSpPr/>
          <p:nvPr/>
        </p:nvSpPr>
        <p:spPr>
          <a:xfrm>
            <a:off x="4162323" y="2259985"/>
            <a:ext cx="2148460" cy="4598237"/>
          </a:xfrm>
          <a:prstGeom prst="can">
            <a:avLst>
              <a:gd name="adj" fmla="val 25000"/>
            </a:avLst>
          </a:prstGeom>
          <a:solidFill>
            <a:srgbClr val="0066CB"/>
          </a:solidFill>
          <a:ln w="25400" cap="flat" cmpd="sng">
            <a:solidFill>
              <a:srgbClr val="00B0F0"/>
            </a:solid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endParaRPr kumimoji="0" sz="2489"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5" name="Google Shape;84;p4" descr="Person eating with solid fill"/>
          <p:cNvPicPr preferRelativeResize="0"/>
          <p:nvPr/>
        </p:nvPicPr>
        <p:blipFill rotWithShape="1">
          <a:blip r:embed="rId3">
            <a:alphaModFix/>
          </a:blip>
          <a:srcRect/>
          <a:stretch/>
        </p:blipFill>
        <p:spPr>
          <a:xfrm flipH="1">
            <a:off x="1125055" y="4157970"/>
            <a:ext cx="1257932" cy="1132536"/>
          </a:xfrm>
          <a:prstGeom prst="rect">
            <a:avLst/>
          </a:prstGeom>
          <a:noFill/>
          <a:ln>
            <a:noFill/>
          </a:ln>
        </p:spPr>
      </p:pic>
      <p:sp>
        <p:nvSpPr>
          <p:cNvPr id="26" name="Google Shape;85;p4"/>
          <p:cNvSpPr txBox="1"/>
          <p:nvPr/>
        </p:nvSpPr>
        <p:spPr>
          <a:xfrm>
            <a:off x="2355421" y="2943787"/>
            <a:ext cx="1953600" cy="369173"/>
          </a:xfrm>
          <a:prstGeom prst="rect">
            <a:avLst/>
          </a:prstGeom>
          <a:noFill/>
          <a:ln>
            <a:noFill/>
          </a:ln>
        </p:spPr>
        <p:txBody>
          <a:bodyPr spcFirstLastPara="1" wrap="square" lIns="162533" tIns="81233" rIns="162533" bIns="812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WEB SERVICES</a:t>
            </a:r>
            <a:endParaRPr kumimoji="0"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27" name="Google Shape;86;p4" descr="Schoolhouse with solid fill"/>
          <p:cNvPicPr preferRelativeResize="0"/>
          <p:nvPr/>
        </p:nvPicPr>
        <p:blipFill rotWithShape="1">
          <a:blip r:embed="rId4">
            <a:alphaModFix/>
          </a:blip>
          <a:srcRect/>
          <a:stretch/>
        </p:blipFill>
        <p:spPr>
          <a:xfrm>
            <a:off x="512831" y="3369074"/>
            <a:ext cx="1274760" cy="960833"/>
          </a:xfrm>
          <a:prstGeom prst="rect">
            <a:avLst/>
          </a:prstGeom>
          <a:noFill/>
          <a:ln>
            <a:noFill/>
          </a:ln>
        </p:spPr>
      </p:pic>
      <p:sp>
        <p:nvSpPr>
          <p:cNvPr id="28" name="Google Shape;87;p4"/>
          <p:cNvSpPr/>
          <p:nvPr/>
        </p:nvSpPr>
        <p:spPr>
          <a:xfrm>
            <a:off x="2577329" y="4550644"/>
            <a:ext cx="1485600" cy="389732"/>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7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t>
            </a:r>
            <a:r>
              <a:rPr kumimoji="0" lang="it-IT"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WEB APP</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88;p4"/>
          <p:cNvSpPr txBox="1"/>
          <p:nvPr/>
        </p:nvSpPr>
        <p:spPr>
          <a:xfrm>
            <a:off x="537437" y="3043436"/>
            <a:ext cx="1885167" cy="348824"/>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200"/>
              <a:buFontTx/>
              <a:buNone/>
              <a:tabLst/>
              <a:defRPr/>
            </a:pPr>
            <a:r>
              <a:rPr kumimoji="0" lang="it-IT" sz="1467" b="1" i="1"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Ufficio Elettorale</a:t>
            </a:r>
            <a:endParaRPr kumimoji="0" sz="1467" b="1" i="1"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90;p4"/>
          <p:cNvSpPr/>
          <p:nvPr/>
        </p:nvSpPr>
        <p:spPr>
          <a:xfrm>
            <a:off x="8039331" y="2259985"/>
            <a:ext cx="2562415" cy="271812"/>
          </a:xfrm>
          <a:prstGeom prst="roundRect">
            <a:avLst>
              <a:gd name="adj" fmla="val 16667"/>
            </a:avLst>
          </a:prstGeom>
          <a:solidFill>
            <a:srgbClr val="0066CB"/>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it-IT"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Portale del cittadino</a:t>
            </a:r>
            <a:endParaRPr kumimoji="0"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92;p4"/>
          <p:cNvSpPr/>
          <p:nvPr/>
        </p:nvSpPr>
        <p:spPr>
          <a:xfrm>
            <a:off x="4267942" y="4296595"/>
            <a:ext cx="1931940" cy="861720"/>
          </a:xfrm>
          <a:prstGeom prst="rect">
            <a:avLst/>
          </a:prstGeom>
          <a:solidFill>
            <a:srgbClr val="FBFED9"/>
          </a:solidFill>
          <a:ln w="9525" cap="flat" cmpd="sng">
            <a:solidFill>
              <a:srgbClr val="0070C0"/>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Integrazione scheda cittadino con </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«Dati Elettorali»</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2" name="Google Shape;94;p4"/>
          <p:cNvSpPr/>
          <p:nvPr/>
        </p:nvSpPr>
        <p:spPr>
          <a:xfrm>
            <a:off x="9514343" y="5692069"/>
            <a:ext cx="1953600" cy="662399"/>
          </a:xfrm>
          <a:prstGeom prst="rect">
            <a:avLst/>
          </a:prstGeom>
          <a:solidFill>
            <a:schemeClr val="lt1"/>
          </a:solidFill>
          <a:ln w="9525" cap="flat" cmpd="sng">
            <a:solidFill>
              <a:srgbClr val="0066CC"/>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Verifica automatica del dato elettore </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3" name="Google Shape;95;p4"/>
          <p:cNvSpPr/>
          <p:nvPr/>
        </p:nvSpPr>
        <p:spPr>
          <a:xfrm>
            <a:off x="2646874" y="4839272"/>
            <a:ext cx="1397821" cy="376497"/>
          </a:xfrm>
          <a:prstGeom prst="leftRightArrow">
            <a:avLst>
              <a:gd name="adj1" fmla="val 50000"/>
              <a:gd name="adj2" fmla="val 50000"/>
            </a:avLst>
          </a:prstGeom>
          <a:solidFill>
            <a:schemeClr val="accent5"/>
          </a:solidFill>
          <a:ln w="25400" cap="flat" cmpd="sng">
            <a:no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elettorali</a:t>
            </a:r>
          </a:p>
        </p:txBody>
      </p:sp>
      <p:sp>
        <p:nvSpPr>
          <p:cNvPr id="34" name="Google Shape;101;p4"/>
          <p:cNvSpPr/>
          <p:nvPr/>
        </p:nvSpPr>
        <p:spPr>
          <a:xfrm>
            <a:off x="7142187" y="4793250"/>
            <a:ext cx="4687883" cy="1743761"/>
          </a:xfrm>
          <a:prstGeom prst="rect">
            <a:avLst/>
          </a:prstGeom>
          <a:noFill/>
          <a:ln w="25400" cap="flat" cmpd="sng">
            <a:solidFill>
              <a:srgbClr val="0070C0"/>
            </a:solidFill>
            <a:prstDash val="dash"/>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5" name="Google Shape;102;p4"/>
          <p:cNvSpPr txBox="1"/>
          <p:nvPr/>
        </p:nvSpPr>
        <p:spPr>
          <a:xfrm>
            <a:off x="352974" y="2624375"/>
            <a:ext cx="2254092" cy="369277"/>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200"/>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6" name="Google Shape;103;p4"/>
          <p:cNvPicPr preferRelativeResize="0"/>
          <p:nvPr/>
        </p:nvPicPr>
        <p:blipFill rotWithShape="1">
          <a:blip r:embed="rId5">
            <a:alphaModFix/>
            <a:extLst>
              <a:ext uri="{BEBA8EAE-BF5A-486C-A8C5-ECC9F3942E4B}">
                <a14:imgProps xmlns:a14="http://schemas.microsoft.com/office/drawing/2010/main">
                  <a14:imgLayer r:embed="rId6">
                    <a14:imgEffect>
                      <a14:backgroundRemoval t="8018" b="89978" l="6885" r="93672">
                        <a14:foregroundMark x1="42559" y1="8241" x2="42559" y2="8241"/>
                        <a14:foregroundMark x1="52434" y1="8686" x2="55772" y2="8686"/>
                        <a14:foregroundMark x1="60362" y1="8686" x2="79068" y2="6793"/>
                        <a14:foregroundMark x1="79068" y1="6793" x2="88317" y2="37528"/>
                        <a14:foregroundMark x1="88317" y1="37528" x2="88317" y2="67706"/>
                        <a14:foregroundMark x1="88317" y1="67706" x2="79833" y2="92205"/>
                        <a14:foregroundMark x1="79833" y1="92205" x2="13421" y2="84633"/>
                        <a14:foregroundMark x1="13421" y1="84633" x2="10918" y2="43318"/>
                        <a14:foregroundMark x1="10918" y1="43318" x2="15438" y2="11470"/>
                        <a14:foregroundMark x1="15438" y1="11470" x2="35188" y2="8129"/>
                        <a14:foregroundMark x1="35188" y1="8129" x2="48401" y2="9911"/>
                        <a14:foregroundMark x1="6954" y1="88753" x2="9736" y2="89198"/>
                        <a14:foregroundMark x1="93394" y1="88307" x2="93394" y2="88307"/>
                        <a14:foregroundMark x1="93672" y1="88307" x2="93672" y2="88307"/>
                      </a14:backgroundRemoval>
                    </a14:imgEffect>
                  </a14:imgLayer>
                </a14:imgProps>
              </a:ext>
            </a:extLst>
          </a:blip>
          <a:srcRect/>
          <a:stretch/>
        </p:blipFill>
        <p:spPr>
          <a:xfrm>
            <a:off x="7385590" y="2391771"/>
            <a:ext cx="3898783" cy="2278160"/>
          </a:xfrm>
          <a:prstGeom prst="rect">
            <a:avLst/>
          </a:prstGeom>
          <a:noFill/>
          <a:ln>
            <a:noFill/>
          </a:ln>
        </p:spPr>
      </p:pic>
      <p:sp>
        <p:nvSpPr>
          <p:cNvPr id="37" name="Google Shape;104;p4"/>
          <p:cNvSpPr/>
          <p:nvPr/>
        </p:nvSpPr>
        <p:spPr>
          <a:xfrm>
            <a:off x="7872984" y="3296641"/>
            <a:ext cx="2915429" cy="1028021"/>
          </a:xfrm>
          <a:prstGeom prst="rect">
            <a:avLst/>
          </a:prstGeom>
          <a:solidFill>
            <a:srgbClr val="0066CC">
              <a:alpha val="68235"/>
            </a:srgbClr>
          </a:solidFill>
          <a:ln>
            <a:noFill/>
          </a:ln>
        </p:spPr>
        <p:txBody>
          <a:bodyPr spcFirstLastPara="1" wrap="square" lIns="121900" tIns="121900" rIns="121900" bIns="121900" anchor="t" anchorCtr="0">
            <a:noAutofit/>
          </a:bodyPr>
          <a:lstStyle/>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Consultazione dati scheda elettorale</a:t>
            </a:r>
            <a:endParaRPr kumimoji="0"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Richiedere certificato qualifica elettore </a:t>
            </a:r>
            <a:endParaRPr kumimoji="0"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Richiesta rettifica (errori materiali)</a:t>
            </a:r>
            <a:endParaRPr kumimoji="0"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Richiesta inserimento in lista (Cittadini UE)</a:t>
            </a:r>
            <a:endParaRPr kumimoji="0"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8" name="Google Shape;105;p4"/>
          <p:cNvPicPr preferRelativeResize="0"/>
          <p:nvPr/>
        </p:nvPicPr>
        <p:blipFill rotWithShape="1">
          <a:blip r:embed="rId7">
            <a:alphaModFix/>
          </a:blip>
          <a:srcRect/>
          <a:stretch/>
        </p:blipFill>
        <p:spPr>
          <a:xfrm>
            <a:off x="7862824" y="2659836"/>
            <a:ext cx="2915429" cy="626997"/>
          </a:xfrm>
          <a:prstGeom prst="rect">
            <a:avLst/>
          </a:prstGeom>
          <a:noFill/>
          <a:ln>
            <a:noFill/>
          </a:ln>
        </p:spPr>
      </p:pic>
      <p:sp>
        <p:nvSpPr>
          <p:cNvPr id="39" name="Google Shape;106;p4"/>
          <p:cNvSpPr txBox="1"/>
          <p:nvPr/>
        </p:nvSpPr>
        <p:spPr>
          <a:xfrm>
            <a:off x="7126771" y="4887760"/>
            <a:ext cx="4693139" cy="533297"/>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Possibile applicazione: integrazione con la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Piattaforma referendum</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Google Shape;108;p4"/>
          <p:cNvSpPr/>
          <p:nvPr/>
        </p:nvSpPr>
        <p:spPr>
          <a:xfrm>
            <a:off x="2653655" y="3222732"/>
            <a:ext cx="1384260" cy="380969"/>
          </a:xfrm>
          <a:prstGeom prst="leftRightArrow">
            <a:avLst>
              <a:gd name="adj1" fmla="val 50000"/>
              <a:gd name="adj2" fmla="val 50000"/>
            </a:avLst>
          </a:prstGeom>
          <a:solidFill>
            <a:schemeClr val="accent5"/>
          </a:solidFill>
          <a:ln w="25400" cap="flat" cmpd="sng">
            <a:no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elettorali</a:t>
            </a:r>
            <a:endParaRPr kumimoji="0"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1" name="Google Shape;90;g172bf0b6236_0_0" descr="ANPR | Comune di Sospiro">
            <a:extLst>
              <a:ext uri="{FF2B5EF4-FFF2-40B4-BE49-F238E27FC236}">
                <a16:creationId xmlns:a16="http://schemas.microsoft.com/office/drawing/2014/main" id="{8FA2D7BF-4217-4AAA-A8DC-2BA52F9DF848}"/>
              </a:ext>
            </a:extLst>
          </p:cNvPr>
          <p:cNvPicPr preferRelativeResize="0"/>
          <p:nvPr/>
        </p:nvPicPr>
        <p:blipFill rotWithShape="1">
          <a:blip r:embed="rId8">
            <a:alphaModFix/>
          </a:blip>
          <a:srcRect/>
          <a:stretch/>
        </p:blipFill>
        <p:spPr>
          <a:xfrm>
            <a:off x="4728299" y="3242756"/>
            <a:ext cx="1011223" cy="606733"/>
          </a:xfrm>
          <a:prstGeom prst="rect">
            <a:avLst/>
          </a:prstGeom>
          <a:noFill/>
          <a:ln>
            <a:noFill/>
          </a:ln>
        </p:spPr>
      </p:pic>
      <p:sp>
        <p:nvSpPr>
          <p:cNvPr id="42" name="Google Shape;94;p4">
            <a:extLst>
              <a:ext uri="{FF2B5EF4-FFF2-40B4-BE49-F238E27FC236}">
                <a16:creationId xmlns:a16="http://schemas.microsoft.com/office/drawing/2014/main" id="{85203B08-D0B1-4812-AB4C-E2BAC54F1734}"/>
              </a:ext>
            </a:extLst>
          </p:cNvPr>
          <p:cNvSpPr/>
          <p:nvPr/>
        </p:nvSpPr>
        <p:spPr>
          <a:xfrm>
            <a:off x="7408972" y="5692069"/>
            <a:ext cx="1953600" cy="662399"/>
          </a:xfrm>
          <a:prstGeom prst="rect">
            <a:avLst/>
          </a:prstGeom>
          <a:solidFill>
            <a:srgbClr val="0066CB"/>
          </a:solidFill>
          <a:ln w="9525" cap="flat" cmpd="sng">
            <a:solidFill>
              <a:srgbClr val="0066CC"/>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Piattaforma Referendum</a:t>
            </a:r>
            <a:endParaRPr kumimoji="0" sz="14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3" name="Google Shape;88;g172bf0b6236_0_0">
            <a:extLst>
              <a:ext uri="{FF2B5EF4-FFF2-40B4-BE49-F238E27FC236}">
                <a16:creationId xmlns:a16="http://schemas.microsoft.com/office/drawing/2014/main" id="{2E0EBB00-1CB3-474B-889F-9EFB837032FB}"/>
              </a:ext>
            </a:extLst>
          </p:cNvPr>
          <p:cNvSpPr/>
          <p:nvPr/>
        </p:nvSpPr>
        <p:spPr>
          <a:xfrm>
            <a:off x="6429825" y="3230547"/>
            <a:ext cx="1101748" cy="323296"/>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Servizi</a:t>
            </a:r>
            <a:endParaRPr kumimoji="0"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4" name="Google Shape;88;g172bf0b6236_0_0">
            <a:extLst>
              <a:ext uri="{FF2B5EF4-FFF2-40B4-BE49-F238E27FC236}">
                <a16:creationId xmlns:a16="http://schemas.microsoft.com/office/drawing/2014/main" id="{A958D060-218C-4ABC-880E-312948A7DCB2}"/>
              </a:ext>
            </a:extLst>
          </p:cNvPr>
          <p:cNvSpPr/>
          <p:nvPr/>
        </p:nvSpPr>
        <p:spPr>
          <a:xfrm>
            <a:off x="6374736" y="4891507"/>
            <a:ext cx="1211923" cy="355625"/>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Dati elettorali</a:t>
            </a:r>
          </a:p>
        </p:txBody>
      </p:sp>
      <p:sp>
        <p:nvSpPr>
          <p:cNvPr id="45" name="Rettangolo 44"/>
          <p:cNvSpPr/>
          <p:nvPr/>
        </p:nvSpPr>
        <p:spPr>
          <a:xfrm>
            <a:off x="196887" y="1369723"/>
            <a:ext cx="11807543" cy="830997"/>
          </a:xfrm>
          <a:prstGeom prst="rect">
            <a:avLst/>
          </a:prstGeom>
          <a:solidFill>
            <a:srgbClr val="07376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Inquadramento normativo: </a:t>
            </a:r>
            <a:r>
              <a:rPr kumimoji="0" lang="da-DK"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Art. 62 c.2-ter del CAD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 uno o più decreti di cui al comma 6-bis sono definite le modalità di integrazione nell'ANPR delle liste elettorali e dei dati relativi all'iscrizione nelle liste di sezione di cui al decreto del Presidente della Repubblica 20 marzo 1967, n. 223</a:t>
            </a:r>
          </a:p>
        </p:txBody>
      </p:sp>
      <p:pic>
        <p:nvPicPr>
          <p:cNvPr id="46" name="Google Shape;107;p4" descr="Man"/>
          <p:cNvPicPr preferRelativeResize="0"/>
          <p:nvPr/>
        </p:nvPicPr>
        <p:blipFill rotWithShape="1">
          <a:blip r:embed="rId9">
            <a:alphaModFix/>
          </a:blip>
          <a:srcRect/>
          <a:stretch/>
        </p:blipFill>
        <p:spPr>
          <a:xfrm>
            <a:off x="11035094" y="2931337"/>
            <a:ext cx="592780" cy="574501"/>
          </a:xfrm>
          <a:prstGeom prst="rect">
            <a:avLst/>
          </a:prstGeom>
          <a:noFill/>
          <a:ln>
            <a:noFill/>
          </a:ln>
        </p:spPr>
      </p:pic>
      <p:pic>
        <p:nvPicPr>
          <p:cNvPr id="47" name="Google Shape;107;p4" descr="Man"/>
          <p:cNvPicPr preferRelativeResize="0"/>
          <p:nvPr/>
        </p:nvPicPr>
        <p:blipFill rotWithShape="1">
          <a:blip r:embed="rId9">
            <a:alphaModFix/>
          </a:blip>
          <a:srcRect/>
          <a:stretch/>
        </p:blipFill>
        <p:spPr>
          <a:xfrm>
            <a:off x="10738703" y="2778045"/>
            <a:ext cx="592780" cy="574501"/>
          </a:xfrm>
          <a:prstGeom prst="rect">
            <a:avLst/>
          </a:prstGeom>
          <a:noFill/>
          <a:ln>
            <a:noFill/>
          </a:ln>
        </p:spPr>
      </p:pic>
      <p:pic>
        <p:nvPicPr>
          <p:cNvPr id="48" name="Google Shape;107;p4" descr="Man"/>
          <p:cNvPicPr preferRelativeResize="0"/>
          <p:nvPr/>
        </p:nvPicPr>
        <p:blipFill rotWithShape="1">
          <a:blip r:embed="rId9">
            <a:alphaModFix/>
          </a:blip>
          <a:srcRect/>
          <a:stretch/>
        </p:blipFill>
        <p:spPr>
          <a:xfrm>
            <a:off x="11329394" y="3114098"/>
            <a:ext cx="592780" cy="574501"/>
          </a:xfrm>
          <a:prstGeom prst="rect">
            <a:avLst/>
          </a:prstGeom>
          <a:noFill/>
          <a:ln>
            <a:noFill/>
          </a:ln>
        </p:spPr>
      </p:pic>
      <p:sp>
        <p:nvSpPr>
          <p:cNvPr id="2" name="Google Shape;1327;p67">
            <a:extLst>
              <a:ext uri="{FF2B5EF4-FFF2-40B4-BE49-F238E27FC236}">
                <a16:creationId xmlns:a16="http://schemas.microsoft.com/office/drawing/2014/main" id="{70A9E6E0-3B1B-5229-BCE6-8313A91710E3}"/>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Integrazione liste elettorali in ANPR - Architettura e visione d’insieme</a:t>
            </a:r>
          </a:p>
        </p:txBody>
      </p:sp>
    </p:spTree>
    <p:extLst>
      <p:ext uri="{BB962C8B-B14F-4D97-AF65-F5344CB8AC3E}">
        <p14:creationId xmlns:p14="http://schemas.microsoft.com/office/powerpoint/2010/main" val="1198176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Google Shape;66;p3">
            <a:extLst>
              <a:ext uri="{FF2B5EF4-FFF2-40B4-BE49-F238E27FC236}">
                <a16:creationId xmlns:a16="http://schemas.microsoft.com/office/drawing/2014/main" id="{DE2FB342-5947-479C-A209-D5C23EDA08E1}"/>
              </a:ext>
            </a:extLst>
          </p:cNvPr>
          <p:cNvSpPr txBox="1"/>
          <p:nvPr/>
        </p:nvSpPr>
        <p:spPr>
          <a:xfrm>
            <a:off x="481101" y="1465071"/>
            <a:ext cx="4636711" cy="5235763"/>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171717"/>
              </a:buClr>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Tutti i Cittadini</a:t>
            </a:r>
          </a:p>
          <a:p>
            <a:pPr marL="0" marR="0" lvl="0" indent="0" algn="ctr" defTabSz="914400" rtl="0" eaLnBrk="1" fontAlgn="auto" latinLnBrk="0" hangingPunct="1">
              <a:lnSpc>
                <a:spcPct val="100000"/>
              </a:lnSpc>
              <a:spcBef>
                <a:spcPts val="0"/>
              </a:spcBef>
              <a:spcAft>
                <a:spcPts val="0"/>
              </a:spcAft>
              <a:buClr>
                <a:srgbClr val="171717"/>
              </a:buClr>
              <a:buSzPts val="1000"/>
              <a:buFontTx/>
              <a:buNone/>
              <a:tabLst/>
              <a:defRPr/>
            </a:pPr>
            <a:endPar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
                <a:srgbClr val="171717"/>
              </a:buClr>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Comune </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Sezione (numero e sede)</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14393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Referendum: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57200" marR="0" lvl="1" indent="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Parlamento Europeo: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p>
          <a:p>
            <a:pPr marL="247644" marR="0" lvl="2" indent="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Senato: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Collegio plurinominale e uninominale</a:t>
            </a:r>
          </a:p>
          <a:p>
            <a:pPr marL="247644" marR="0" lvl="2" indent="0" algn="l"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a:t>
            </a:r>
            <a:endParaRPr kumimoji="0"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Camera: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Collegio plurinominale e uninominale</a:t>
            </a:r>
          </a:p>
          <a:p>
            <a:pPr marL="247644" marR="0" lvl="2" indent="0" algn="l" defTabSz="914400" rtl="0" eaLnBrk="1" fontAlgn="auto" latinLnBrk="0" hangingPunct="1">
              <a:lnSpc>
                <a:spcPct val="100000"/>
              </a:lnSpc>
              <a:spcBef>
                <a:spcPts val="0"/>
              </a:spcBef>
              <a:spcAft>
                <a:spcPts val="0"/>
              </a:spcAft>
              <a:buClrTx/>
              <a:buSzPts val="1000"/>
              <a:buFontTx/>
              <a:buNone/>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Regionali: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76239" marR="0" lvl="1"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p>
          <a:p>
            <a:pPr marL="247644" marR="0" lvl="1" indent="0" algn="l" defTabSz="914400" rtl="0" eaLnBrk="1" fontAlgn="auto" latinLnBrk="0" hangingPunct="1">
              <a:lnSpc>
                <a:spcPct val="100000"/>
              </a:lnSpc>
              <a:spcBef>
                <a:spcPts val="0"/>
              </a:spcBef>
              <a:spcAft>
                <a:spcPts val="0"/>
              </a:spcAft>
              <a:buClrTx/>
              <a:buSzPts val="1000"/>
              <a:buFontTx/>
              <a:buNone/>
              <a:tabLst/>
              <a:defRPr/>
            </a:pPr>
            <a:endPar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Comunali :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Circoscrizionali:</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SI/NO</a:t>
            </a:r>
          </a:p>
          <a:p>
            <a:pPr marL="476239" marR="0" lvl="1"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p:txBody>
      </p:sp>
      <p:sp>
        <p:nvSpPr>
          <p:cNvPr id="5" name="Google Shape;70;p3">
            <a:extLst>
              <a:ext uri="{FF2B5EF4-FFF2-40B4-BE49-F238E27FC236}">
                <a16:creationId xmlns:a16="http://schemas.microsoft.com/office/drawing/2014/main" id="{813313FA-AB26-4E91-AA68-7D5DCEE4B515}"/>
              </a:ext>
            </a:extLst>
          </p:cNvPr>
          <p:cNvSpPr txBox="1"/>
          <p:nvPr/>
        </p:nvSpPr>
        <p:spPr>
          <a:xfrm>
            <a:off x="6033440" y="1465070"/>
            <a:ext cx="5656957" cy="2358939"/>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t" anchorCtr="0">
            <a:noAutofit/>
          </a:bodyPr>
          <a:lstStyle/>
          <a:p>
            <a:pPr marL="186262" marR="101597" lvl="0" indent="0" algn="ctr" defTabSz="914400" rtl="0" eaLnBrk="1" fontAlgn="auto" latinLnBrk="0" hangingPunct="1">
              <a:lnSpc>
                <a:spcPct val="115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Cittadini UE residenti in Italia ma che non hanno cittadinanza italiana</a:t>
            </a: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l"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generali aggiunta per comunali e circoscrizionali: </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endParaRPr>
          </a:p>
          <a:p>
            <a:pPr marL="476239" marR="101597" lvl="0"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6" indent="0" algn="l"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generale aggiunta per Parlamento EU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476239" marR="101597" lvl="6"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endParaRPr>
          </a:p>
          <a:p>
            <a:pPr marL="476239" marR="101597" lvl="6"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6" name="Google Shape;72;p3">
            <a:extLst>
              <a:ext uri="{FF2B5EF4-FFF2-40B4-BE49-F238E27FC236}">
                <a16:creationId xmlns:a16="http://schemas.microsoft.com/office/drawing/2014/main" id="{327C92D2-1CF3-48BC-A117-9F5A9BFCB3B8}"/>
              </a:ext>
            </a:extLst>
          </p:cNvPr>
          <p:cNvSpPr txBox="1"/>
          <p:nvPr/>
        </p:nvSpPr>
        <p:spPr>
          <a:xfrm>
            <a:off x="6033440" y="4260256"/>
            <a:ext cx="5656957" cy="2447117"/>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ctr" anchorCtr="0">
            <a:noAutofit/>
          </a:bodyPr>
          <a:lstStyle/>
          <a:p>
            <a:pPr marL="186262" marR="101597" lvl="0" indent="0" algn="l" defTabSz="914400" rtl="0" eaLnBrk="1" fontAlgn="auto" latinLnBrk="0" hangingPunct="1">
              <a:lnSpc>
                <a:spcPct val="115000"/>
              </a:lnSpc>
              <a:spcBef>
                <a:spcPts val="0"/>
              </a:spcBef>
              <a:spcAft>
                <a:spcPts val="0"/>
              </a:spcAft>
              <a:buClrTx/>
              <a:buSzPts val="1400"/>
              <a:buFontTx/>
              <a:buNone/>
              <a:tabLst/>
              <a:defRPr/>
            </a:pPr>
            <a:endParaRPr kumimoji="0" sz="1867"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Cittadini che si sono trasferiti in Trentino Alto Adige o Val d’Aosta e non hanno maturato il periodo per votare </a:t>
            </a: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just"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generale aggiunta Regionali/Comunali</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a:t>
            </a:r>
            <a:r>
              <a:rPr kumimoji="0" lang="it-IT" sz="1333" b="0" i="0" u="none" strike="noStrike" kern="1200" cap="none" spc="0" normalizeH="0" baseline="0" noProof="0" dirty="0" err="1">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Prov</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Bolzano (regionali e comunali)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a:t>
            </a:r>
            <a:r>
              <a:rPr kumimoji="0" lang="it-IT" sz="1333" b="0" i="0" u="none" strike="noStrike" kern="1200" cap="none" spc="0" normalizeH="0" baseline="0" noProof="0" dirty="0" err="1">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Prov</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Trento (solo regionali)</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Val d’Aosta (regionali e comunali)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86262" marR="101597" lvl="0" indent="0" algn="just" defTabSz="914400" rtl="0" eaLnBrk="1" fontAlgn="auto" latinLnBrk="0" hangingPunct="1">
              <a:lnSpc>
                <a:spcPct val="115000"/>
              </a:lnSpc>
              <a:spcBef>
                <a:spcPts val="0"/>
              </a:spcBef>
              <a:spcAft>
                <a:spcPts val="0"/>
              </a:spcAft>
              <a:buClrTx/>
              <a:buSzPts val="1400"/>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Per ciascuna: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5"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6"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86262" marR="101597" lvl="0" indent="0" algn="l" defTabSz="914400" rtl="0" eaLnBrk="1" fontAlgn="auto" latinLnBrk="0" hangingPunct="1">
              <a:lnSpc>
                <a:spcPct val="115000"/>
              </a:lnSpc>
              <a:spcBef>
                <a:spcPts val="0"/>
              </a:spcBef>
              <a:spcAft>
                <a:spcPts val="0"/>
              </a:spcAft>
              <a:buClrTx/>
              <a:buSzPts val="1400"/>
              <a:buFontTx/>
              <a:buNone/>
              <a:tabLst/>
              <a:defRPr/>
            </a:pPr>
            <a:endParaRPr kumimoji="0" sz="1867" b="0"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56233C9F-D12F-0221-EF8B-BA22D31683D6}"/>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Integrazione liste elettorali in ANPR – Decreto e dati contenuti in ANPR</a:t>
            </a:r>
          </a:p>
        </p:txBody>
      </p:sp>
    </p:spTree>
    <p:extLst>
      <p:ext uri="{BB962C8B-B14F-4D97-AF65-F5344CB8AC3E}">
        <p14:creationId xmlns:p14="http://schemas.microsoft.com/office/powerpoint/2010/main" val="4010601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2" name="Gruppo 1">
            <a:extLst>
              <a:ext uri="{FF2B5EF4-FFF2-40B4-BE49-F238E27FC236}">
                <a16:creationId xmlns:a16="http://schemas.microsoft.com/office/drawing/2014/main" id="{ECA751FA-494A-403A-8A48-F5AD3064661E}"/>
              </a:ext>
            </a:extLst>
          </p:cNvPr>
          <p:cNvGrpSpPr/>
          <p:nvPr/>
        </p:nvGrpSpPr>
        <p:grpSpPr>
          <a:xfrm>
            <a:off x="364114" y="1258453"/>
            <a:ext cx="11468141" cy="1345035"/>
            <a:chOff x="149995" y="1013955"/>
            <a:chExt cx="8601106" cy="1008776"/>
          </a:xfrm>
        </p:grpSpPr>
        <p:sp>
          <p:nvSpPr>
            <p:cNvPr id="21" name="Google Shape;291;p13"/>
            <p:cNvSpPr/>
            <p:nvPr/>
          </p:nvSpPr>
          <p:spPr>
            <a:xfrm rot="5400000">
              <a:off x="-32316" y="1196266"/>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2" name="Google Shape;292;p13"/>
            <p:cNvSpPr txBox="1"/>
            <p:nvPr/>
          </p:nvSpPr>
          <p:spPr>
            <a:xfrm>
              <a:off x="149995" y="14456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21</a:t>
              </a:r>
            </a:p>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Luglio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Google Shape;293;p13"/>
            <p:cNvSpPr/>
            <p:nvPr/>
          </p:nvSpPr>
          <p:spPr>
            <a:xfrm rot="5400000">
              <a:off x="4444772" y="-2636668"/>
              <a:ext cx="655705" cy="7956952"/>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4" name="Google Shape;294;p13"/>
            <p:cNvSpPr txBox="1"/>
            <p:nvPr/>
          </p:nvSpPr>
          <p:spPr>
            <a:xfrm>
              <a:off x="794149" y="1045963"/>
              <a:ext cx="7714048" cy="591688"/>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Parere favorevole da parte del Garante per la protezione dei dati personali con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provvedimento n. 252 del 21 luglio 2022 </a:t>
              </a:r>
              <a:endParaRPr kumimoji="0"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endParaRPr>
            </a:p>
          </p:txBody>
        </p:sp>
      </p:grpSp>
      <p:grpSp>
        <p:nvGrpSpPr>
          <p:cNvPr id="3" name="Gruppo 2">
            <a:extLst>
              <a:ext uri="{FF2B5EF4-FFF2-40B4-BE49-F238E27FC236}">
                <a16:creationId xmlns:a16="http://schemas.microsoft.com/office/drawing/2014/main" id="{ED9C7102-7D41-4880-8FE3-7842E171847F}"/>
              </a:ext>
            </a:extLst>
          </p:cNvPr>
          <p:cNvGrpSpPr/>
          <p:nvPr/>
        </p:nvGrpSpPr>
        <p:grpSpPr>
          <a:xfrm>
            <a:off x="361011" y="2260775"/>
            <a:ext cx="11468140" cy="1345039"/>
            <a:chOff x="149995" y="1910206"/>
            <a:chExt cx="8601105" cy="1008779"/>
          </a:xfrm>
        </p:grpSpPr>
        <p:sp>
          <p:nvSpPr>
            <p:cNvPr id="29" name="Google Shape;299;p13"/>
            <p:cNvSpPr/>
            <p:nvPr/>
          </p:nvSpPr>
          <p:spPr>
            <a:xfrm rot="5400000">
              <a:off x="-32316" y="2092520"/>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0" name="Google Shape;300;p13"/>
            <p:cNvSpPr txBox="1"/>
            <p:nvPr/>
          </p:nvSpPr>
          <p:spPr>
            <a:xfrm>
              <a:off x="149995" y="2341864"/>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12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301;p13"/>
            <p:cNvSpPr/>
            <p:nvPr/>
          </p:nvSpPr>
          <p:spPr>
            <a:xfrm rot="5400000">
              <a:off x="4444772" y="-1740417"/>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2" name="Google Shape;302;p13"/>
            <p:cNvSpPr txBox="1"/>
            <p:nvPr/>
          </p:nvSpPr>
          <p:spPr>
            <a:xfrm>
              <a:off x="794149" y="1942213"/>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Parere favorevole da parte della Conferenza Stato-città ed autonomie locali, a seguito della riunione tecnica tenutasi il 07/10/2022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56" name="Google Shape;300;p13"/>
          <p:cNvSpPr txBox="1"/>
          <p:nvPr/>
        </p:nvSpPr>
        <p:spPr>
          <a:xfrm>
            <a:off x="361010" y="5848954"/>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Novembre 2022</a:t>
            </a:r>
            <a:endParaRPr kumimoji="0" sz="933"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nvGrpSpPr>
          <p:cNvPr id="4" name="Gruppo 3">
            <a:extLst>
              <a:ext uri="{FF2B5EF4-FFF2-40B4-BE49-F238E27FC236}">
                <a16:creationId xmlns:a16="http://schemas.microsoft.com/office/drawing/2014/main" id="{9B0DEC7C-7E58-41F2-AAB1-925A01AA3ABC}"/>
              </a:ext>
            </a:extLst>
          </p:cNvPr>
          <p:cNvGrpSpPr/>
          <p:nvPr/>
        </p:nvGrpSpPr>
        <p:grpSpPr>
          <a:xfrm>
            <a:off x="361011" y="3273758"/>
            <a:ext cx="11468140" cy="1345039"/>
            <a:chOff x="149996" y="2806453"/>
            <a:chExt cx="8601105" cy="1008779"/>
          </a:xfrm>
        </p:grpSpPr>
        <p:sp>
          <p:nvSpPr>
            <p:cNvPr id="25" name="Google Shape;299;p13">
              <a:extLst>
                <a:ext uri="{FF2B5EF4-FFF2-40B4-BE49-F238E27FC236}">
                  <a16:creationId xmlns:a16="http://schemas.microsoft.com/office/drawing/2014/main" id="{56A86B5D-66AC-479F-B2C4-4DAEC272CE9E}"/>
                </a:ext>
              </a:extLst>
            </p:cNvPr>
            <p:cNvSpPr/>
            <p:nvPr/>
          </p:nvSpPr>
          <p:spPr>
            <a:xfrm rot="5400000">
              <a:off x="-32315" y="2988767"/>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6" name="Google Shape;300;p13">
              <a:extLst>
                <a:ext uri="{FF2B5EF4-FFF2-40B4-BE49-F238E27FC236}">
                  <a16:creationId xmlns:a16="http://schemas.microsoft.com/office/drawing/2014/main" id="{259243D3-1D09-4E44-BF80-99284378EE69}"/>
                </a:ext>
              </a:extLst>
            </p:cNvPr>
            <p:cNvSpPr txBox="1"/>
            <p:nvPr/>
          </p:nvSpPr>
          <p:spPr>
            <a:xfrm>
              <a:off x="149996" y="32381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17 Ottobre 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Google Shape;301;p13">
              <a:extLst>
                <a:ext uri="{FF2B5EF4-FFF2-40B4-BE49-F238E27FC236}">
                  <a16:creationId xmlns:a16="http://schemas.microsoft.com/office/drawing/2014/main" id="{751D74AF-348B-4CE7-8700-26BB237AB616}"/>
                </a:ext>
              </a:extLst>
            </p:cNvPr>
            <p:cNvSpPr/>
            <p:nvPr/>
          </p:nvSpPr>
          <p:spPr>
            <a:xfrm rot="5400000">
              <a:off x="4444773" y="-844170"/>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8" name="Google Shape;302;p13">
              <a:extLst>
                <a:ext uri="{FF2B5EF4-FFF2-40B4-BE49-F238E27FC236}">
                  <a16:creationId xmlns:a16="http://schemas.microsoft.com/office/drawing/2014/main" id="{657EF78D-AA33-47D3-A2E5-0036AF0FAF22}"/>
                </a:ext>
              </a:extLst>
            </p:cNvPr>
            <p:cNvSpPr txBox="1"/>
            <p:nvPr/>
          </p:nvSpPr>
          <p:spPr>
            <a:xfrm>
              <a:off x="794150" y="2838460"/>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Firma da parte del Ministro dell'interno, del Ministro per l'innovazione tecnologica e la transizione digitale e il Ministro per la pubblica amministrazione</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5" name="Gruppo 4">
            <a:extLst>
              <a:ext uri="{FF2B5EF4-FFF2-40B4-BE49-F238E27FC236}">
                <a16:creationId xmlns:a16="http://schemas.microsoft.com/office/drawing/2014/main" id="{CA6EB819-0D73-4A28-9461-65408361BC71}"/>
              </a:ext>
            </a:extLst>
          </p:cNvPr>
          <p:cNvGrpSpPr/>
          <p:nvPr/>
        </p:nvGrpSpPr>
        <p:grpSpPr>
          <a:xfrm>
            <a:off x="361011" y="4292349"/>
            <a:ext cx="11468140" cy="1345039"/>
            <a:chOff x="149996" y="3623260"/>
            <a:chExt cx="8601105" cy="1008779"/>
          </a:xfrm>
        </p:grpSpPr>
        <p:sp>
          <p:nvSpPr>
            <p:cNvPr id="34" name="Google Shape;299;p13">
              <a:extLst>
                <a:ext uri="{FF2B5EF4-FFF2-40B4-BE49-F238E27FC236}">
                  <a16:creationId xmlns:a16="http://schemas.microsoft.com/office/drawing/2014/main" id="{0473270A-8056-4AD7-907D-B82940B97A3C}"/>
                </a:ext>
              </a:extLst>
            </p:cNvPr>
            <p:cNvSpPr/>
            <p:nvPr/>
          </p:nvSpPr>
          <p:spPr>
            <a:xfrm rot="5400000">
              <a:off x="-32315" y="380557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5" name="Google Shape;300;p13">
              <a:extLst>
                <a:ext uri="{FF2B5EF4-FFF2-40B4-BE49-F238E27FC236}">
                  <a16:creationId xmlns:a16="http://schemas.microsoft.com/office/drawing/2014/main" id="{980248A6-F7B0-49FD-B20B-02F0DA5A0B1C}"/>
                </a:ext>
              </a:extLst>
            </p:cNvPr>
            <p:cNvSpPr txBox="1"/>
            <p:nvPr/>
          </p:nvSpPr>
          <p:spPr>
            <a:xfrm>
              <a:off x="149996" y="405491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301;p13">
              <a:extLst>
                <a:ext uri="{FF2B5EF4-FFF2-40B4-BE49-F238E27FC236}">
                  <a16:creationId xmlns:a16="http://schemas.microsoft.com/office/drawing/2014/main" id="{DD95EF90-D740-4E63-880D-7B6D2DA4CB6A}"/>
                </a:ext>
              </a:extLst>
            </p:cNvPr>
            <p:cNvSpPr/>
            <p:nvPr/>
          </p:nvSpPr>
          <p:spPr>
            <a:xfrm rot="5400000">
              <a:off x="4444773" y="-2736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7" name="Google Shape;302;p13">
              <a:extLst>
                <a:ext uri="{FF2B5EF4-FFF2-40B4-BE49-F238E27FC236}">
                  <a16:creationId xmlns:a16="http://schemas.microsoft.com/office/drawing/2014/main" id="{78A69ED3-7E6E-451E-BA20-5DECFB3032A9}"/>
                </a:ext>
              </a:extLst>
            </p:cNvPr>
            <p:cNvSpPr txBox="1"/>
            <p:nvPr/>
          </p:nvSpPr>
          <p:spPr>
            <a:xfrm>
              <a:off x="794150" y="365526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Registrazione della Corte dei conti</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8" name="Gruppo 7">
            <a:extLst>
              <a:ext uri="{FF2B5EF4-FFF2-40B4-BE49-F238E27FC236}">
                <a16:creationId xmlns:a16="http://schemas.microsoft.com/office/drawing/2014/main" id="{3F3037A6-B250-4A51-AA7E-58BFBE57AEA9}"/>
              </a:ext>
            </a:extLst>
          </p:cNvPr>
          <p:cNvGrpSpPr/>
          <p:nvPr/>
        </p:nvGrpSpPr>
        <p:grpSpPr>
          <a:xfrm>
            <a:off x="361011" y="5310023"/>
            <a:ext cx="11468140" cy="1345039"/>
            <a:chOff x="300066" y="3392590"/>
            <a:chExt cx="8601105" cy="1008779"/>
          </a:xfrm>
        </p:grpSpPr>
        <p:sp>
          <p:nvSpPr>
            <p:cNvPr id="38" name="Google Shape;299;p13">
              <a:extLst>
                <a:ext uri="{FF2B5EF4-FFF2-40B4-BE49-F238E27FC236}">
                  <a16:creationId xmlns:a16="http://schemas.microsoft.com/office/drawing/2014/main" id="{EFD7AA39-2E78-4B8D-B6F8-28BDF8A501C7}"/>
                </a:ext>
              </a:extLst>
            </p:cNvPr>
            <p:cNvSpPr/>
            <p:nvPr/>
          </p:nvSpPr>
          <p:spPr>
            <a:xfrm rot="5400000">
              <a:off x="117755" y="357490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9" name="Google Shape;300;p13">
              <a:extLst>
                <a:ext uri="{FF2B5EF4-FFF2-40B4-BE49-F238E27FC236}">
                  <a16:creationId xmlns:a16="http://schemas.microsoft.com/office/drawing/2014/main" id="{2D11F35E-931F-406E-8569-4F0EEDF20C6F}"/>
                </a:ext>
              </a:extLst>
            </p:cNvPr>
            <p:cNvSpPr txBox="1"/>
            <p:nvPr/>
          </p:nvSpPr>
          <p:spPr>
            <a:xfrm>
              <a:off x="300066" y="382424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Google Shape;301;p13">
              <a:extLst>
                <a:ext uri="{FF2B5EF4-FFF2-40B4-BE49-F238E27FC236}">
                  <a16:creationId xmlns:a16="http://schemas.microsoft.com/office/drawing/2014/main" id="{D74168EA-3869-4A18-9190-4902570AA86E}"/>
                </a:ext>
              </a:extLst>
            </p:cNvPr>
            <p:cNvSpPr/>
            <p:nvPr/>
          </p:nvSpPr>
          <p:spPr>
            <a:xfrm rot="5400000">
              <a:off x="4594843" y="-25803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41" name="Google Shape;302;p13">
              <a:extLst>
                <a:ext uri="{FF2B5EF4-FFF2-40B4-BE49-F238E27FC236}">
                  <a16:creationId xmlns:a16="http://schemas.microsoft.com/office/drawing/2014/main" id="{CE1BA405-3BFA-4CE2-A679-956C88A17EB0}"/>
                </a:ext>
              </a:extLst>
            </p:cNvPr>
            <p:cNvSpPr txBox="1"/>
            <p:nvPr/>
          </p:nvSpPr>
          <p:spPr>
            <a:xfrm>
              <a:off x="944220" y="342459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Pubblicazione in Gazzetta Ufficiale -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Serie Generale n.267 del 15-11-2022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6" name="Google Shape;1327;p67">
            <a:extLst>
              <a:ext uri="{FF2B5EF4-FFF2-40B4-BE49-F238E27FC236}">
                <a16:creationId xmlns:a16="http://schemas.microsoft.com/office/drawing/2014/main" id="{D4E5AC31-6808-6FF5-3DFB-3B911AF76A4D}"/>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amministrativo decreto attuativo</a:t>
            </a:r>
          </a:p>
        </p:txBody>
      </p:sp>
    </p:spTree>
    <p:extLst>
      <p:ext uri="{BB962C8B-B14F-4D97-AF65-F5344CB8AC3E}">
        <p14:creationId xmlns:p14="http://schemas.microsoft.com/office/powerpoint/2010/main" val="426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p62"/>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1283" name="Google Shape;1283;p62"/>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84" name="Google Shape;1284;p62"/>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a:ln>
                  <a:noFill/>
                </a:ln>
                <a:solidFill>
                  <a:srgbClr val="FFFFFF"/>
                </a:solidFill>
                <a:effectLst/>
                <a:uLnTx/>
                <a:uFillTx/>
                <a:latin typeface="Calibri"/>
                <a:ea typeface="Calibri"/>
                <a:cs typeface="Calibri"/>
                <a:sym typeface="Calibri"/>
              </a:rPr>
              <a:t>ANPR</a:t>
            </a:r>
            <a:endParaRPr kumimoji="0" sz="4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2" name="Google Shape;233;g14bcebab63f_0_2"/>
          <p:cNvSpPr txBox="1"/>
          <p:nvPr/>
        </p:nvSpPr>
        <p:spPr>
          <a:xfrm>
            <a:off x="1" y="926777"/>
            <a:ext cx="11266423" cy="5932353"/>
          </a:xfrm>
          <a:prstGeom prst="rect">
            <a:avLst/>
          </a:prstGeom>
          <a:noFill/>
          <a:ln>
            <a:noFill/>
          </a:ln>
        </p:spPr>
        <p:txBody>
          <a:bodyPr spcFirstLastPara="1" wrap="square" lIns="121900" tIns="121900" rIns="121900" bIns="121900" anchor="t" anchorCtr="0">
            <a:spAutoFit/>
          </a:bodyPr>
          <a:lstStyle/>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Ottobre 2021</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Attivato il tavolo tecnico con il Ministero dell’interno, il Dipartimento per la trasformazione digitale, ANUSCA e alcuni Comuni per la definizione del progetto di alto livello e la mappatura degli eventi di stato civile</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Febbraio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Avviate le attività di sviluppo per integrazione delle liste elettorali in ANPR (attivato tavolo tecnico con Ministero dell’interno, il Dipartimento per la trasformazione digitale, ANUSCA, alcuni Comuni  Sogei e le Software House, che gestiscono gli applicativi gestionali dei Comuni, al fine di sviluppare i servizi nella modalità più “tecnicamente” neutrale e semplice possibile, per ridurre al minimo l’impatto finanziario sui bilanci comunali)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Giugno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Rilasciati in ambiente di test i web services per l’integrazione con i gestionali comunali per consentire l’invio e l’aggiornamento dei dati elettorali dei cittadini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Settembre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Rilasciata in ambiente di test l’applicazione per il primo caricamento massivo dei dati elettorali nel sistema ANPR e la web application per l’invio e l’aggiornamento dei dati elettorali dei cittadini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21 Novembre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Emanata la circolare contenente le istruzioni operative per i Comuni per la trasmissione dei dati elettorali mediante i servizi resi disponibili da ANPR (web services e web application di ANPR)</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1 Dicembre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Rilasciati ai Comuni i servizi per la trasmissione dei dati elettorali in ANPR. Alla data del 24/02/2023 i Comuni ad aver trasmesso i dati sono Giave e Loreto Aprutino</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Febbraio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In corso sviluppi da parte delle Software house per l’adeguamento degli applicativi gestionali locali (10 Software housein fase di test che raccolgono 5.800 Comuni)</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Marzo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Avviate le attività di formazione per i funzionari comunali (collaborazione SNA/Sogei/Anusca/Anci)</a:t>
            </a:r>
          </a:p>
        </p:txBody>
      </p:sp>
      <p:pic>
        <p:nvPicPr>
          <p:cNvPr id="39" name="Google Shape;234;g14bcebab63f_0_2"/>
          <p:cNvPicPr preferRelativeResize="0"/>
          <p:nvPr/>
        </p:nvPicPr>
        <p:blipFill>
          <a:blip r:embed="rId3">
            <a:alphaModFix/>
          </a:blip>
          <a:stretch>
            <a:fillRect/>
          </a:stretch>
        </p:blipFill>
        <p:spPr>
          <a:xfrm>
            <a:off x="11285698" y="1281151"/>
            <a:ext cx="544371" cy="419600"/>
          </a:xfrm>
          <a:prstGeom prst="rect">
            <a:avLst/>
          </a:prstGeom>
          <a:noFill/>
          <a:ln>
            <a:noFill/>
          </a:ln>
        </p:spPr>
      </p:pic>
      <p:pic>
        <p:nvPicPr>
          <p:cNvPr id="40" name="Google Shape;235;g14bcebab63f_0_2"/>
          <p:cNvPicPr preferRelativeResize="0"/>
          <p:nvPr/>
        </p:nvPicPr>
        <p:blipFill>
          <a:blip r:embed="rId3">
            <a:alphaModFix/>
          </a:blip>
          <a:stretch>
            <a:fillRect/>
          </a:stretch>
        </p:blipFill>
        <p:spPr>
          <a:xfrm>
            <a:off x="11285698" y="2028713"/>
            <a:ext cx="544371" cy="419600"/>
          </a:xfrm>
          <a:prstGeom prst="rect">
            <a:avLst/>
          </a:prstGeom>
          <a:noFill/>
          <a:ln>
            <a:noFill/>
          </a:ln>
        </p:spPr>
      </p:pic>
      <p:pic>
        <p:nvPicPr>
          <p:cNvPr id="41" name="Google Shape;236;g14bcebab63f_0_2"/>
          <p:cNvPicPr preferRelativeResize="0"/>
          <p:nvPr/>
        </p:nvPicPr>
        <p:blipFill>
          <a:blip r:embed="rId3">
            <a:alphaModFix/>
          </a:blip>
          <a:stretch>
            <a:fillRect/>
          </a:stretch>
        </p:blipFill>
        <p:spPr>
          <a:xfrm>
            <a:off x="11266423" y="2966370"/>
            <a:ext cx="544371" cy="419600"/>
          </a:xfrm>
          <a:prstGeom prst="rect">
            <a:avLst/>
          </a:prstGeom>
          <a:noFill/>
          <a:ln>
            <a:noFill/>
          </a:ln>
        </p:spPr>
      </p:pic>
      <p:pic>
        <p:nvPicPr>
          <p:cNvPr id="2" name="Google Shape;236;g14bcebab63f_0_2">
            <a:extLst>
              <a:ext uri="{FF2B5EF4-FFF2-40B4-BE49-F238E27FC236}">
                <a16:creationId xmlns:a16="http://schemas.microsoft.com/office/drawing/2014/main" id="{803B06CA-9EC0-41CD-F562-77B1DF109999}"/>
              </a:ext>
            </a:extLst>
          </p:cNvPr>
          <p:cNvPicPr preferRelativeResize="0"/>
          <p:nvPr/>
        </p:nvPicPr>
        <p:blipFill>
          <a:blip r:embed="rId3">
            <a:alphaModFix/>
          </a:blip>
          <a:stretch>
            <a:fillRect/>
          </a:stretch>
        </p:blipFill>
        <p:spPr>
          <a:xfrm>
            <a:off x="11266423" y="4270387"/>
            <a:ext cx="544371" cy="419600"/>
          </a:xfrm>
          <a:prstGeom prst="rect">
            <a:avLst/>
          </a:prstGeom>
          <a:noFill/>
          <a:ln>
            <a:noFill/>
          </a:ln>
        </p:spPr>
      </p:pic>
      <p:sp>
        <p:nvSpPr>
          <p:cNvPr id="3" name="Google Shape;1327;p67">
            <a:extLst>
              <a:ext uri="{FF2B5EF4-FFF2-40B4-BE49-F238E27FC236}">
                <a16:creationId xmlns:a16="http://schemas.microsoft.com/office/drawing/2014/main" id="{BEE00FAF-1AD1-E0C6-8D90-5C070BB6583A}"/>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tecnico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pic>
        <p:nvPicPr>
          <p:cNvPr id="4" name="Google Shape;236;g14bcebab63f_0_2">
            <a:extLst>
              <a:ext uri="{FF2B5EF4-FFF2-40B4-BE49-F238E27FC236}">
                <a16:creationId xmlns:a16="http://schemas.microsoft.com/office/drawing/2014/main" id="{B31A07A8-1513-BCD8-947B-8694CBF20DED}"/>
              </a:ext>
            </a:extLst>
          </p:cNvPr>
          <p:cNvPicPr preferRelativeResize="0"/>
          <p:nvPr/>
        </p:nvPicPr>
        <p:blipFill>
          <a:blip r:embed="rId3">
            <a:alphaModFix/>
          </a:blip>
          <a:stretch>
            <a:fillRect/>
          </a:stretch>
        </p:blipFill>
        <p:spPr>
          <a:xfrm>
            <a:off x="11285698" y="4922365"/>
            <a:ext cx="544371" cy="419600"/>
          </a:xfrm>
          <a:prstGeom prst="rect">
            <a:avLst/>
          </a:prstGeom>
          <a:noFill/>
          <a:ln>
            <a:noFill/>
          </a:ln>
        </p:spPr>
      </p:pic>
      <p:pic>
        <p:nvPicPr>
          <p:cNvPr id="5" name="Google Shape;236;g14bcebab63f_0_2">
            <a:extLst>
              <a:ext uri="{FF2B5EF4-FFF2-40B4-BE49-F238E27FC236}">
                <a16:creationId xmlns:a16="http://schemas.microsoft.com/office/drawing/2014/main" id="{882B1E47-ECFC-1748-6150-21BD1F7CDEA8}"/>
              </a:ext>
            </a:extLst>
          </p:cNvPr>
          <p:cNvPicPr preferRelativeResize="0"/>
          <p:nvPr/>
        </p:nvPicPr>
        <p:blipFill>
          <a:blip r:embed="rId3">
            <a:alphaModFix/>
          </a:blip>
          <a:stretch>
            <a:fillRect/>
          </a:stretch>
        </p:blipFill>
        <p:spPr>
          <a:xfrm>
            <a:off x="11284627" y="3618409"/>
            <a:ext cx="544371" cy="419600"/>
          </a:xfrm>
          <a:prstGeom prst="rect">
            <a:avLst/>
          </a:prstGeom>
          <a:noFill/>
          <a:ln>
            <a:noFill/>
          </a:ln>
        </p:spPr>
      </p:pic>
    </p:spTree>
    <p:extLst>
      <p:ext uri="{BB962C8B-B14F-4D97-AF65-F5344CB8AC3E}">
        <p14:creationId xmlns:p14="http://schemas.microsoft.com/office/powerpoint/2010/main" val="271646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1439" name="Google Shape;1439;p76"/>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1440" name="Google Shape;1440;p76"/>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41" name="Google Shape;1441;p7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a:ln>
                  <a:noFill/>
                </a:ln>
                <a:solidFill>
                  <a:srgbClr val="FFFFFF"/>
                </a:solidFill>
                <a:effectLst/>
                <a:uLnTx/>
                <a:uFillTx/>
                <a:latin typeface="Calibri"/>
                <a:ea typeface="Calibri"/>
                <a:cs typeface="Calibri"/>
                <a:sym typeface="Calibri"/>
              </a:rPr>
              <a:t>pagoPA</a:t>
            </a:r>
            <a:endParaRPr kumimoji="0" sz="4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77"/>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piattaforma unica dei pagamenti verso la PA: pagoPA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47" name="Google Shape;1447;p7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48" name="Google Shape;1448;p77"/>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il sistema dei pagamenti elettronici a favore della Pubblica Amministrazione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garantisce agli utilizzatori finali (privati e aziende) di effettuare pagamenti elettronici alla PA in modo sicuro e affidabile, semplice, in totale trasparenza nei costi di commissione e in funzione delle proprie esigenze.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7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54" name="Google Shape;1454;p7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Obiettivi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55" name="Google Shape;1455;p78"/>
          <p:cNvSpPr txBox="1"/>
          <p:nvPr/>
        </p:nvSpPr>
        <p:spPr>
          <a:xfrm>
            <a:off x="341086" y="1770743"/>
            <a:ext cx="5326400" cy="4387315"/>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Incrementare l’uso di modalità elettroniche di pagamento a livello di Sistema Paese,</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 data la rilevanza dei pagamenti verso la PA per numero di transazioni e volumi </a:t>
            </a: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Rendere il cittadino libero di scegliere come pagare,</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 dando evidenza dei costi delle commissioni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Ridurre i costi di gestione degli incassi per le PA e gli Enti pubblici </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(il costo del contante in Italia è tra i più elevati in Europa)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Standardizzare a livello nazionale </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le modalità elettroniche di pagamento verso il settore pubblico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56" name="Google Shape;1456;p78"/>
          <p:cNvPicPr preferRelativeResize="0"/>
          <p:nvPr/>
        </p:nvPicPr>
        <p:blipFill rotWithShape="1">
          <a:blip r:embed="rId3">
            <a:alphaModFix/>
          </a:blip>
          <a:srcRect l="11475" t="5158" r="40572" b="48409"/>
          <a:stretch/>
        </p:blipFill>
        <p:spPr>
          <a:xfrm flipH="1">
            <a:off x="6096000" y="-1"/>
            <a:ext cx="6112144" cy="6858000"/>
          </a:xfrm>
          <a:prstGeom prst="rect">
            <a:avLst/>
          </a:prstGeom>
          <a:noFill/>
          <a:ln>
            <a:noFill/>
          </a:ln>
        </p:spPr>
      </p:pic>
      <p:sp>
        <p:nvSpPr>
          <p:cNvPr id="1457" name="Google Shape;1457;p78"/>
          <p:cNvSpPr/>
          <p:nvPr/>
        </p:nvSpPr>
        <p:spPr>
          <a:xfrm>
            <a:off x="6103530" y="-15841"/>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58" name="Google Shape;1458;p78"/>
          <p:cNvSpPr txBox="1"/>
          <p:nvPr/>
        </p:nvSpPr>
        <p:spPr>
          <a:xfrm>
            <a:off x="7166423" y="857200"/>
            <a:ext cx="4318000" cy="514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4267" b="1" i="0" u="none" strike="noStrike" kern="1200" cap="none" spc="0" normalizeH="0" baseline="0" noProof="0">
                <a:ln>
                  <a:noFill/>
                </a:ln>
                <a:solidFill>
                  <a:prstClr val="white"/>
                </a:solidFill>
                <a:effectLst/>
                <a:uLnTx/>
                <a:uFillTx/>
                <a:latin typeface="Titillium Web"/>
                <a:ea typeface="Titillium Web"/>
                <a:cs typeface="Titillium Web"/>
                <a:sym typeface="Titillium Web"/>
              </a:rPr>
              <a:t>Perché </a:t>
            </a: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rPr>
              <a:t>Gli obiettivi della piattaforma</a:t>
            </a:r>
            <a:r>
              <a:rPr kumimoji="0" lang="it" sz="2400" b="0" i="0" u="none" strike="noStrike" kern="1200" cap="none" spc="0" normalizeH="0" baseline="0" noProof="0">
                <a:ln>
                  <a:noFill/>
                </a:ln>
                <a:solidFill>
                  <a:prstClr val="white"/>
                </a:solidFill>
                <a:effectLst/>
                <a:uLnTx/>
                <a:uFillTx/>
                <a:latin typeface="Titillium Web SemiBold"/>
                <a:ea typeface="Titillium Web SemiBold"/>
                <a:cs typeface="Titillium Web SemiBold"/>
                <a:sym typeface="Titillium Web SemiBold"/>
              </a:rPr>
              <a:t> </a:t>
            </a:r>
            <a:endParaRPr kumimoji="0" sz="2400" b="0" i="0" u="none" strike="noStrike" kern="1200" cap="none" spc="0" normalizeH="0" baseline="0" noProof="0">
              <a:ln>
                <a:noFill/>
              </a:ln>
              <a:solidFill>
                <a:prstClr val="white"/>
              </a:solidFill>
              <a:effectLst/>
              <a:uLnTx/>
              <a:uFillTx/>
              <a:latin typeface="Titillium Web SemiBold"/>
              <a:ea typeface="Titillium Web SemiBold"/>
              <a:cs typeface="Titillium Web SemiBold"/>
              <a:sym typeface="Titillium Web SemiBold"/>
            </a:endParaRPr>
          </a:p>
        </p:txBody>
      </p:sp>
      <p:pic>
        <p:nvPicPr>
          <p:cNvPr id="1459" name="Google Shape;1459;p78"/>
          <p:cNvPicPr preferRelativeResize="0"/>
          <p:nvPr/>
        </p:nvPicPr>
        <p:blipFill rotWithShape="1">
          <a:blip r:embed="rId4">
            <a:alphaModFix/>
          </a:blip>
          <a:srcRect/>
          <a:stretch/>
        </p:blipFill>
        <p:spPr>
          <a:xfrm>
            <a:off x="8628391" y="1571034"/>
            <a:ext cx="2830633" cy="28306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7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65" name="Google Shape;1465;p79"/>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Soggetti coinvolti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66" name="Google Shape;1466;p79"/>
          <p:cNvSpPr txBox="1"/>
          <p:nvPr/>
        </p:nvSpPr>
        <p:spPr>
          <a:xfrm>
            <a:off x="341086" y="1770743"/>
            <a:ext cx="5326400" cy="4741258"/>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Enti Creditori</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Le</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 Pubbliche Amministrazioni </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(di cui all’art. 1, comma 2 del D. Lgs 165/2001), quindi centrali, locali e regionali, nonché le autorità amministrative indipendenti.</a:t>
            </a:r>
            <a:endParaRPr kumimoji="0"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i</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 gestori di pubblici servizi</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ivi comprese le società quotate, in relazione ai servizi di pubblico interesse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le società a controllo pubblico,</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come definite nel decreto legislativo 175/2016, </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escluse le società quotate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PSP (Prestatori di Servizi di Pagamento)</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devono aderire per poter eseguire pagamenti in favore delle </a:t>
            </a: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Pubbliche Amministrazioni</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Per effettuare i pagamenti elettronici, ogni PSP può mettere a disposizione dei propri clienti una pluralità di strumenti di pagamento.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Pagatori: </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Cittadini, Professionisti, Imprese</a:t>
            </a:r>
            <a:endParaRPr kumimoji="0" sz="1600"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467" name="Google Shape;1467;p79"/>
          <p:cNvSpPr/>
          <p:nvPr/>
        </p:nvSpPr>
        <p:spPr>
          <a:xfrm>
            <a:off x="6096000" y="-15841"/>
            <a:ext cx="610353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68" name="Google Shape;1468;p79"/>
          <p:cNvSpPr txBox="1"/>
          <p:nvPr/>
        </p:nvSpPr>
        <p:spPr>
          <a:xfrm>
            <a:off x="7122879" y="857200"/>
            <a:ext cx="4318000" cy="514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4267" b="1" i="0" u="none" strike="noStrike" kern="1200" cap="none" spc="0" normalizeH="0" baseline="0" noProof="0">
                <a:ln>
                  <a:noFill/>
                </a:ln>
                <a:solidFill>
                  <a:prstClr val="white"/>
                </a:solidFill>
                <a:effectLst/>
                <a:uLnTx/>
                <a:uFillTx/>
                <a:latin typeface="Titillium Web"/>
                <a:ea typeface="Titillium Web"/>
                <a:cs typeface="Titillium Web"/>
                <a:sym typeface="Titillium Web"/>
              </a:rPr>
              <a:t>I soggetti coinvolti </a:t>
            </a: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rPr>
              <a:t>Chi ha l’obbligo di aderire a pagoPA</a:t>
            </a:r>
            <a:r>
              <a:rPr kumimoji="0" lang="it" sz="2400" b="0" i="0" u="none" strike="noStrike" kern="1200" cap="none" spc="0" normalizeH="0" baseline="0" noProof="0">
                <a:ln>
                  <a:noFill/>
                </a:ln>
                <a:solidFill>
                  <a:prstClr val="white"/>
                </a:solidFill>
                <a:effectLst/>
                <a:uLnTx/>
                <a:uFillTx/>
                <a:latin typeface="Titillium Web"/>
                <a:ea typeface="Titillium Web"/>
                <a:cs typeface="Titillium Web"/>
                <a:sym typeface="Titillium Web"/>
              </a:rPr>
              <a:t> </a:t>
            </a:r>
            <a:endParaRPr kumimoji="0" sz="2400" b="0"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80"/>
          <p:cNvSpPr txBox="1"/>
          <p:nvPr/>
        </p:nvSpPr>
        <p:spPr>
          <a:xfrm>
            <a:off x="245967" y="170133"/>
            <a:ext cx="6485600" cy="54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Un cambio di paradigma degli incassi... </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74" name="Google Shape;1474;p80"/>
          <p:cNvSpPr/>
          <p:nvPr/>
        </p:nvSpPr>
        <p:spPr>
          <a:xfrm>
            <a:off x="1427776"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Ministeri</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5" name="Google Shape;1475;p80"/>
          <p:cNvSpPr/>
          <p:nvPr/>
        </p:nvSpPr>
        <p:spPr>
          <a:xfrm>
            <a:off x="2286083"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PA centraleC </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6" name="Google Shape;1476;p80"/>
          <p:cNvSpPr/>
          <p:nvPr/>
        </p:nvSpPr>
        <p:spPr>
          <a:xfrm>
            <a:off x="3144389"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PA Locale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7" name="Google Shape;1477;p80"/>
          <p:cNvSpPr/>
          <p:nvPr/>
        </p:nvSpPr>
        <p:spPr>
          <a:xfrm>
            <a:off x="4002711" y="2153819"/>
            <a:ext cx="8608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ASL/Ospe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8" name="Google Shape;1478;p80"/>
          <p:cNvSpPr/>
          <p:nvPr/>
        </p:nvSpPr>
        <p:spPr>
          <a:xfrm>
            <a:off x="554600"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ATM</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9" name="Google Shape;1479;p80"/>
          <p:cNvSpPr/>
          <p:nvPr/>
        </p:nvSpPr>
        <p:spPr>
          <a:xfrm>
            <a:off x="1183223"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POS</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0" name="Google Shape;1480;p80"/>
          <p:cNvSpPr/>
          <p:nvPr/>
        </p:nvSpPr>
        <p:spPr>
          <a:xfrm>
            <a:off x="1811845"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IVR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1" name="Google Shape;1481;p80"/>
          <p:cNvSpPr/>
          <p:nvPr/>
        </p:nvSpPr>
        <p:spPr>
          <a:xfrm>
            <a:off x="2440467"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Call Center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2" name="Google Shape;1482;p80"/>
          <p:cNvSpPr/>
          <p:nvPr/>
        </p:nvSpPr>
        <p:spPr>
          <a:xfrm>
            <a:off x="3069091"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Dealer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3" name="Google Shape;1483;p80"/>
          <p:cNvSpPr/>
          <p:nvPr/>
        </p:nvSpPr>
        <p:spPr>
          <a:xfrm>
            <a:off x="3697712"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Internet</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4" name="Google Shape;1484;p80"/>
          <p:cNvSpPr/>
          <p:nvPr/>
        </p:nvSpPr>
        <p:spPr>
          <a:xfrm>
            <a:off x="4326335"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GDO</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5" name="Google Shape;1485;p80"/>
          <p:cNvSpPr/>
          <p:nvPr/>
        </p:nvSpPr>
        <p:spPr>
          <a:xfrm>
            <a:off x="4954957"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Mobile</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cxnSp>
        <p:nvCxnSpPr>
          <p:cNvPr id="1486" name="Google Shape;1486;p80"/>
          <p:cNvCxnSpPr>
            <a:stCxn id="1478" idx="0"/>
            <a:endCxn id="1477" idx="2"/>
          </p:cNvCxnSpPr>
          <p:nvPr/>
        </p:nvCxnSpPr>
        <p:spPr>
          <a:xfrm rot="10800000" flipH="1">
            <a:off x="842000" y="2463721"/>
            <a:ext cx="3591000" cy="1311900"/>
          </a:xfrm>
          <a:prstGeom prst="straightConnector1">
            <a:avLst/>
          </a:prstGeom>
          <a:noFill/>
          <a:ln w="9525" cap="flat" cmpd="sng">
            <a:solidFill>
              <a:srgbClr val="4A7DBA"/>
            </a:solidFill>
            <a:prstDash val="solid"/>
            <a:round/>
            <a:headEnd type="none" w="sm" len="sm"/>
            <a:tailEnd type="none" w="sm" len="sm"/>
          </a:ln>
        </p:spPr>
      </p:cxnSp>
      <p:cxnSp>
        <p:nvCxnSpPr>
          <p:cNvPr id="1487" name="Google Shape;1487;p80"/>
          <p:cNvCxnSpPr>
            <a:stCxn id="1479" idx="0"/>
            <a:endCxn id="1477" idx="2"/>
          </p:cNvCxnSpPr>
          <p:nvPr/>
        </p:nvCxnSpPr>
        <p:spPr>
          <a:xfrm rot="10800000" flipH="1">
            <a:off x="1470623" y="2463721"/>
            <a:ext cx="2962500" cy="1311900"/>
          </a:xfrm>
          <a:prstGeom prst="straightConnector1">
            <a:avLst/>
          </a:prstGeom>
          <a:noFill/>
          <a:ln w="9525" cap="flat" cmpd="sng">
            <a:solidFill>
              <a:srgbClr val="4A7DBA"/>
            </a:solidFill>
            <a:prstDash val="solid"/>
            <a:round/>
            <a:headEnd type="none" w="sm" len="sm"/>
            <a:tailEnd type="none" w="sm" len="sm"/>
          </a:ln>
        </p:spPr>
      </p:cxnSp>
      <p:cxnSp>
        <p:nvCxnSpPr>
          <p:cNvPr id="1488" name="Google Shape;1488;p80"/>
          <p:cNvCxnSpPr>
            <a:stCxn id="1480" idx="0"/>
            <a:endCxn id="1477" idx="2"/>
          </p:cNvCxnSpPr>
          <p:nvPr/>
        </p:nvCxnSpPr>
        <p:spPr>
          <a:xfrm rot="10800000" flipH="1">
            <a:off x="2099245" y="2463721"/>
            <a:ext cx="2334000" cy="1311900"/>
          </a:xfrm>
          <a:prstGeom prst="straightConnector1">
            <a:avLst/>
          </a:prstGeom>
          <a:noFill/>
          <a:ln w="9525" cap="flat" cmpd="sng">
            <a:solidFill>
              <a:srgbClr val="4A7DBA"/>
            </a:solidFill>
            <a:prstDash val="solid"/>
            <a:round/>
            <a:headEnd type="none" w="sm" len="sm"/>
            <a:tailEnd type="none" w="sm" len="sm"/>
          </a:ln>
        </p:spPr>
      </p:cxnSp>
      <p:cxnSp>
        <p:nvCxnSpPr>
          <p:cNvPr id="1489" name="Google Shape;1489;p80"/>
          <p:cNvCxnSpPr>
            <a:stCxn id="1482" idx="0"/>
            <a:endCxn id="1477" idx="2"/>
          </p:cNvCxnSpPr>
          <p:nvPr/>
        </p:nvCxnSpPr>
        <p:spPr>
          <a:xfrm rot="10800000" flipH="1">
            <a:off x="3356491" y="2463721"/>
            <a:ext cx="1076700" cy="1311900"/>
          </a:xfrm>
          <a:prstGeom prst="straightConnector1">
            <a:avLst/>
          </a:prstGeom>
          <a:noFill/>
          <a:ln w="9525" cap="flat" cmpd="sng">
            <a:solidFill>
              <a:srgbClr val="4A7DBA"/>
            </a:solidFill>
            <a:prstDash val="solid"/>
            <a:round/>
            <a:headEnd type="none" w="sm" len="sm"/>
            <a:tailEnd type="none" w="sm" len="sm"/>
          </a:ln>
        </p:spPr>
      </p:cxnSp>
      <p:cxnSp>
        <p:nvCxnSpPr>
          <p:cNvPr id="1490" name="Google Shape;1490;p80"/>
          <p:cNvCxnSpPr>
            <a:stCxn id="1483" idx="0"/>
            <a:endCxn id="1477" idx="2"/>
          </p:cNvCxnSpPr>
          <p:nvPr/>
        </p:nvCxnSpPr>
        <p:spPr>
          <a:xfrm rot="10800000" flipH="1">
            <a:off x="3985112" y="2463721"/>
            <a:ext cx="447900" cy="1311900"/>
          </a:xfrm>
          <a:prstGeom prst="straightConnector1">
            <a:avLst/>
          </a:prstGeom>
          <a:noFill/>
          <a:ln w="9525" cap="flat" cmpd="sng">
            <a:solidFill>
              <a:srgbClr val="4A7DBA"/>
            </a:solidFill>
            <a:prstDash val="solid"/>
            <a:round/>
            <a:headEnd type="none" w="sm" len="sm"/>
            <a:tailEnd type="none" w="sm" len="sm"/>
          </a:ln>
        </p:spPr>
      </p:cxnSp>
      <p:cxnSp>
        <p:nvCxnSpPr>
          <p:cNvPr id="1491" name="Google Shape;1491;p80"/>
          <p:cNvCxnSpPr>
            <a:stCxn id="1484" idx="0"/>
            <a:endCxn id="1477" idx="2"/>
          </p:cNvCxnSpPr>
          <p:nvPr/>
        </p:nvCxnSpPr>
        <p:spPr>
          <a:xfrm rot="10800000">
            <a:off x="4433135" y="2463721"/>
            <a:ext cx="180600" cy="1311900"/>
          </a:xfrm>
          <a:prstGeom prst="straightConnector1">
            <a:avLst/>
          </a:prstGeom>
          <a:noFill/>
          <a:ln w="9525" cap="flat" cmpd="sng">
            <a:solidFill>
              <a:srgbClr val="4A7DBA"/>
            </a:solidFill>
            <a:prstDash val="solid"/>
            <a:round/>
            <a:headEnd type="none" w="sm" len="sm"/>
            <a:tailEnd type="none" w="sm" len="sm"/>
          </a:ln>
        </p:spPr>
      </p:cxnSp>
      <p:cxnSp>
        <p:nvCxnSpPr>
          <p:cNvPr id="1492" name="Google Shape;1492;p80"/>
          <p:cNvCxnSpPr>
            <a:stCxn id="1485" idx="0"/>
            <a:endCxn id="1477" idx="2"/>
          </p:cNvCxnSpPr>
          <p:nvPr/>
        </p:nvCxnSpPr>
        <p:spPr>
          <a:xfrm rot="10800000">
            <a:off x="4433257" y="2463721"/>
            <a:ext cx="809100" cy="1311900"/>
          </a:xfrm>
          <a:prstGeom prst="straightConnector1">
            <a:avLst/>
          </a:prstGeom>
          <a:noFill/>
          <a:ln w="9525" cap="flat" cmpd="sng">
            <a:solidFill>
              <a:srgbClr val="4A7DBA"/>
            </a:solidFill>
            <a:prstDash val="solid"/>
            <a:round/>
            <a:headEnd type="none" w="sm" len="sm"/>
            <a:tailEnd type="none" w="sm" len="sm"/>
          </a:ln>
        </p:spPr>
      </p:cxnSp>
      <p:cxnSp>
        <p:nvCxnSpPr>
          <p:cNvPr id="1493" name="Google Shape;1493;p80"/>
          <p:cNvCxnSpPr>
            <a:stCxn id="1478" idx="0"/>
            <a:endCxn id="1476" idx="2"/>
          </p:cNvCxnSpPr>
          <p:nvPr/>
        </p:nvCxnSpPr>
        <p:spPr>
          <a:xfrm rot="10800000" flipH="1">
            <a:off x="842000" y="2463721"/>
            <a:ext cx="2685300" cy="1311900"/>
          </a:xfrm>
          <a:prstGeom prst="straightConnector1">
            <a:avLst/>
          </a:prstGeom>
          <a:noFill/>
          <a:ln w="9525" cap="flat" cmpd="sng">
            <a:solidFill>
              <a:srgbClr val="000000"/>
            </a:solidFill>
            <a:prstDash val="solid"/>
            <a:round/>
            <a:headEnd type="none" w="sm" len="sm"/>
            <a:tailEnd type="none" w="sm" len="sm"/>
          </a:ln>
        </p:spPr>
      </p:cxnSp>
      <p:cxnSp>
        <p:nvCxnSpPr>
          <p:cNvPr id="1494" name="Google Shape;1494;p80"/>
          <p:cNvCxnSpPr>
            <a:stCxn id="1479" idx="0"/>
            <a:endCxn id="1476" idx="2"/>
          </p:cNvCxnSpPr>
          <p:nvPr/>
        </p:nvCxnSpPr>
        <p:spPr>
          <a:xfrm rot="10800000" flipH="1">
            <a:off x="1470623" y="2463721"/>
            <a:ext cx="2056800" cy="1311900"/>
          </a:xfrm>
          <a:prstGeom prst="straightConnector1">
            <a:avLst/>
          </a:prstGeom>
          <a:noFill/>
          <a:ln w="9525" cap="flat" cmpd="sng">
            <a:solidFill>
              <a:srgbClr val="000000"/>
            </a:solidFill>
            <a:prstDash val="solid"/>
            <a:round/>
            <a:headEnd type="none" w="sm" len="sm"/>
            <a:tailEnd type="none" w="sm" len="sm"/>
          </a:ln>
        </p:spPr>
      </p:cxnSp>
      <p:cxnSp>
        <p:nvCxnSpPr>
          <p:cNvPr id="1495" name="Google Shape;1495;p80"/>
          <p:cNvCxnSpPr>
            <a:stCxn id="1480" idx="0"/>
            <a:endCxn id="1476" idx="2"/>
          </p:cNvCxnSpPr>
          <p:nvPr/>
        </p:nvCxnSpPr>
        <p:spPr>
          <a:xfrm rot="10800000" flipH="1">
            <a:off x="2099245" y="2463721"/>
            <a:ext cx="1428000" cy="1311900"/>
          </a:xfrm>
          <a:prstGeom prst="straightConnector1">
            <a:avLst/>
          </a:prstGeom>
          <a:noFill/>
          <a:ln w="9525" cap="flat" cmpd="sng">
            <a:solidFill>
              <a:srgbClr val="000000"/>
            </a:solidFill>
            <a:prstDash val="solid"/>
            <a:round/>
            <a:headEnd type="none" w="sm" len="sm"/>
            <a:tailEnd type="none" w="sm" len="sm"/>
          </a:ln>
        </p:spPr>
      </p:cxnSp>
      <p:cxnSp>
        <p:nvCxnSpPr>
          <p:cNvPr id="1496" name="Google Shape;1496;p80"/>
          <p:cNvCxnSpPr>
            <a:stCxn id="1481" idx="0"/>
            <a:endCxn id="1476" idx="2"/>
          </p:cNvCxnSpPr>
          <p:nvPr/>
        </p:nvCxnSpPr>
        <p:spPr>
          <a:xfrm rot="10800000" flipH="1">
            <a:off x="2727867" y="2463721"/>
            <a:ext cx="799500" cy="1311900"/>
          </a:xfrm>
          <a:prstGeom prst="straightConnector1">
            <a:avLst/>
          </a:prstGeom>
          <a:noFill/>
          <a:ln w="9525" cap="flat" cmpd="sng">
            <a:solidFill>
              <a:srgbClr val="000000"/>
            </a:solidFill>
            <a:prstDash val="solid"/>
            <a:round/>
            <a:headEnd type="none" w="sm" len="sm"/>
            <a:tailEnd type="none" w="sm" len="sm"/>
          </a:ln>
        </p:spPr>
      </p:cxnSp>
      <p:cxnSp>
        <p:nvCxnSpPr>
          <p:cNvPr id="1497" name="Google Shape;1497;p80"/>
          <p:cNvCxnSpPr>
            <a:endCxn id="1476" idx="2"/>
          </p:cNvCxnSpPr>
          <p:nvPr/>
        </p:nvCxnSpPr>
        <p:spPr>
          <a:xfrm rot="10800000" flipH="1">
            <a:off x="3356089" y="2463820"/>
            <a:ext cx="171300" cy="1311900"/>
          </a:xfrm>
          <a:prstGeom prst="straightConnector1">
            <a:avLst/>
          </a:prstGeom>
          <a:noFill/>
          <a:ln w="9525" cap="flat" cmpd="sng">
            <a:solidFill>
              <a:srgbClr val="000000"/>
            </a:solidFill>
            <a:prstDash val="solid"/>
            <a:round/>
            <a:headEnd type="none" w="sm" len="sm"/>
            <a:tailEnd type="none" w="sm" len="sm"/>
          </a:ln>
        </p:spPr>
      </p:cxnSp>
      <p:cxnSp>
        <p:nvCxnSpPr>
          <p:cNvPr id="1498" name="Google Shape;1498;p80"/>
          <p:cNvCxnSpPr>
            <a:stCxn id="1483" idx="0"/>
            <a:endCxn id="1476" idx="2"/>
          </p:cNvCxnSpPr>
          <p:nvPr/>
        </p:nvCxnSpPr>
        <p:spPr>
          <a:xfrm rot="10800000">
            <a:off x="3527312" y="2463721"/>
            <a:ext cx="457800" cy="1311900"/>
          </a:xfrm>
          <a:prstGeom prst="straightConnector1">
            <a:avLst/>
          </a:prstGeom>
          <a:noFill/>
          <a:ln w="9525" cap="flat" cmpd="sng">
            <a:solidFill>
              <a:srgbClr val="000000"/>
            </a:solidFill>
            <a:prstDash val="solid"/>
            <a:round/>
            <a:headEnd type="none" w="sm" len="sm"/>
            <a:tailEnd type="none" w="sm" len="sm"/>
          </a:ln>
        </p:spPr>
      </p:cxnSp>
      <p:cxnSp>
        <p:nvCxnSpPr>
          <p:cNvPr id="1499" name="Google Shape;1499;p80"/>
          <p:cNvCxnSpPr>
            <a:stCxn id="1484" idx="0"/>
            <a:endCxn id="1477" idx="2"/>
          </p:cNvCxnSpPr>
          <p:nvPr/>
        </p:nvCxnSpPr>
        <p:spPr>
          <a:xfrm rot="10800000">
            <a:off x="4433135" y="2463721"/>
            <a:ext cx="180600" cy="1311900"/>
          </a:xfrm>
          <a:prstGeom prst="straightConnector1">
            <a:avLst/>
          </a:prstGeom>
          <a:noFill/>
          <a:ln w="9525" cap="flat" cmpd="sng">
            <a:solidFill>
              <a:srgbClr val="4A7DBA"/>
            </a:solidFill>
            <a:prstDash val="solid"/>
            <a:round/>
            <a:headEnd type="none" w="sm" len="sm"/>
            <a:tailEnd type="none" w="sm" len="sm"/>
          </a:ln>
        </p:spPr>
      </p:cxnSp>
      <p:cxnSp>
        <p:nvCxnSpPr>
          <p:cNvPr id="1500" name="Google Shape;1500;p80"/>
          <p:cNvCxnSpPr>
            <a:stCxn id="1485" idx="0"/>
            <a:endCxn id="1476" idx="2"/>
          </p:cNvCxnSpPr>
          <p:nvPr/>
        </p:nvCxnSpPr>
        <p:spPr>
          <a:xfrm rot="10800000">
            <a:off x="3527257" y="2463721"/>
            <a:ext cx="1715100" cy="1311900"/>
          </a:xfrm>
          <a:prstGeom prst="straightConnector1">
            <a:avLst/>
          </a:prstGeom>
          <a:noFill/>
          <a:ln w="9525" cap="flat" cmpd="sng">
            <a:solidFill>
              <a:srgbClr val="000000"/>
            </a:solidFill>
            <a:prstDash val="solid"/>
            <a:round/>
            <a:headEnd type="none" w="sm" len="sm"/>
            <a:tailEnd type="none" w="sm" len="sm"/>
          </a:ln>
        </p:spPr>
      </p:cxnSp>
      <p:cxnSp>
        <p:nvCxnSpPr>
          <p:cNvPr id="1501" name="Google Shape;1501;p80"/>
          <p:cNvCxnSpPr>
            <a:stCxn id="1484" idx="0"/>
            <a:endCxn id="1476" idx="2"/>
          </p:cNvCxnSpPr>
          <p:nvPr/>
        </p:nvCxnSpPr>
        <p:spPr>
          <a:xfrm rot="10800000">
            <a:off x="3527435" y="2463721"/>
            <a:ext cx="1086300" cy="1311900"/>
          </a:xfrm>
          <a:prstGeom prst="straightConnector1">
            <a:avLst/>
          </a:prstGeom>
          <a:noFill/>
          <a:ln w="9525" cap="flat" cmpd="sng">
            <a:solidFill>
              <a:srgbClr val="000000"/>
            </a:solidFill>
            <a:prstDash val="solid"/>
            <a:round/>
            <a:headEnd type="none" w="sm" len="sm"/>
            <a:tailEnd type="none" w="sm" len="sm"/>
          </a:ln>
        </p:spPr>
      </p:cxnSp>
      <p:cxnSp>
        <p:nvCxnSpPr>
          <p:cNvPr id="1502" name="Google Shape;1502;p80"/>
          <p:cNvCxnSpPr>
            <a:stCxn id="1485" idx="0"/>
            <a:endCxn id="1475" idx="2"/>
          </p:cNvCxnSpPr>
          <p:nvPr/>
        </p:nvCxnSpPr>
        <p:spPr>
          <a:xfrm rot="10800000">
            <a:off x="2668957" y="2463721"/>
            <a:ext cx="2573400" cy="1311900"/>
          </a:xfrm>
          <a:prstGeom prst="straightConnector1">
            <a:avLst/>
          </a:prstGeom>
          <a:noFill/>
          <a:ln w="9525" cap="flat" cmpd="sng">
            <a:solidFill>
              <a:srgbClr val="974806"/>
            </a:solidFill>
            <a:prstDash val="solid"/>
            <a:round/>
            <a:headEnd type="none" w="sm" len="sm"/>
            <a:tailEnd type="none" w="sm" len="sm"/>
          </a:ln>
        </p:spPr>
      </p:cxnSp>
      <p:cxnSp>
        <p:nvCxnSpPr>
          <p:cNvPr id="1503" name="Google Shape;1503;p80"/>
          <p:cNvCxnSpPr>
            <a:stCxn id="1484" idx="0"/>
          </p:cNvCxnSpPr>
          <p:nvPr/>
        </p:nvCxnSpPr>
        <p:spPr>
          <a:xfrm rot="10800000">
            <a:off x="2669435" y="2463721"/>
            <a:ext cx="1944300" cy="1311900"/>
          </a:xfrm>
          <a:prstGeom prst="straightConnector1">
            <a:avLst/>
          </a:prstGeom>
          <a:noFill/>
          <a:ln w="9525" cap="flat" cmpd="sng">
            <a:solidFill>
              <a:srgbClr val="974806"/>
            </a:solidFill>
            <a:prstDash val="solid"/>
            <a:round/>
            <a:headEnd type="none" w="sm" len="sm"/>
            <a:tailEnd type="none" w="sm" len="sm"/>
          </a:ln>
        </p:spPr>
      </p:cxnSp>
      <p:cxnSp>
        <p:nvCxnSpPr>
          <p:cNvPr id="1504" name="Google Shape;1504;p80"/>
          <p:cNvCxnSpPr>
            <a:stCxn id="1483" idx="0"/>
            <a:endCxn id="1475" idx="2"/>
          </p:cNvCxnSpPr>
          <p:nvPr/>
        </p:nvCxnSpPr>
        <p:spPr>
          <a:xfrm rot="10800000">
            <a:off x="2669012" y="2463721"/>
            <a:ext cx="1316100" cy="1311900"/>
          </a:xfrm>
          <a:prstGeom prst="straightConnector1">
            <a:avLst/>
          </a:prstGeom>
          <a:noFill/>
          <a:ln w="9525" cap="flat" cmpd="sng">
            <a:solidFill>
              <a:srgbClr val="974806"/>
            </a:solidFill>
            <a:prstDash val="solid"/>
            <a:round/>
            <a:headEnd type="none" w="sm" len="sm"/>
            <a:tailEnd type="none" w="sm" len="sm"/>
          </a:ln>
        </p:spPr>
      </p:cxnSp>
      <p:cxnSp>
        <p:nvCxnSpPr>
          <p:cNvPr id="1505" name="Google Shape;1505;p80"/>
          <p:cNvCxnSpPr>
            <a:endCxn id="1475" idx="2"/>
          </p:cNvCxnSpPr>
          <p:nvPr/>
        </p:nvCxnSpPr>
        <p:spPr>
          <a:xfrm rot="10800000">
            <a:off x="2669083" y="2463820"/>
            <a:ext cx="686700" cy="1311900"/>
          </a:xfrm>
          <a:prstGeom prst="straightConnector1">
            <a:avLst/>
          </a:prstGeom>
          <a:noFill/>
          <a:ln w="9525" cap="flat" cmpd="sng">
            <a:solidFill>
              <a:srgbClr val="974806"/>
            </a:solidFill>
            <a:prstDash val="solid"/>
            <a:round/>
            <a:headEnd type="none" w="sm" len="sm"/>
            <a:tailEnd type="none" w="sm" len="sm"/>
          </a:ln>
        </p:spPr>
      </p:cxnSp>
      <p:cxnSp>
        <p:nvCxnSpPr>
          <p:cNvPr id="1506" name="Google Shape;1506;p80"/>
          <p:cNvCxnSpPr>
            <a:stCxn id="1481" idx="0"/>
            <a:endCxn id="1475" idx="2"/>
          </p:cNvCxnSpPr>
          <p:nvPr/>
        </p:nvCxnSpPr>
        <p:spPr>
          <a:xfrm rot="10800000">
            <a:off x="2669067" y="2463721"/>
            <a:ext cx="58800" cy="1311900"/>
          </a:xfrm>
          <a:prstGeom prst="straightConnector1">
            <a:avLst/>
          </a:prstGeom>
          <a:noFill/>
          <a:ln w="9525" cap="flat" cmpd="sng">
            <a:solidFill>
              <a:srgbClr val="974806"/>
            </a:solidFill>
            <a:prstDash val="solid"/>
            <a:round/>
            <a:headEnd type="none" w="sm" len="sm"/>
            <a:tailEnd type="none" w="sm" len="sm"/>
          </a:ln>
        </p:spPr>
      </p:cxnSp>
      <p:cxnSp>
        <p:nvCxnSpPr>
          <p:cNvPr id="1507" name="Google Shape;1507;p80"/>
          <p:cNvCxnSpPr>
            <a:stCxn id="1480" idx="0"/>
          </p:cNvCxnSpPr>
          <p:nvPr/>
        </p:nvCxnSpPr>
        <p:spPr>
          <a:xfrm rot="10800000" flipH="1">
            <a:off x="2099245" y="2463721"/>
            <a:ext cx="570000" cy="1311900"/>
          </a:xfrm>
          <a:prstGeom prst="straightConnector1">
            <a:avLst/>
          </a:prstGeom>
          <a:noFill/>
          <a:ln w="9525" cap="flat" cmpd="sng">
            <a:solidFill>
              <a:srgbClr val="974806"/>
            </a:solidFill>
            <a:prstDash val="solid"/>
            <a:round/>
            <a:headEnd type="none" w="sm" len="sm"/>
            <a:tailEnd type="none" w="sm" len="sm"/>
          </a:ln>
        </p:spPr>
      </p:cxnSp>
      <p:cxnSp>
        <p:nvCxnSpPr>
          <p:cNvPr id="1508" name="Google Shape;1508;p80"/>
          <p:cNvCxnSpPr>
            <a:stCxn id="1479" idx="0"/>
          </p:cNvCxnSpPr>
          <p:nvPr/>
        </p:nvCxnSpPr>
        <p:spPr>
          <a:xfrm rot="10800000" flipH="1">
            <a:off x="1470623" y="2463721"/>
            <a:ext cx="1228500" cy="1311900"/>
          </a:xfrm>
          <a:prstGeom prst="straightConnector1">
            <a:avLst/>
          </a:prstGeom>
          <a:noFill/>
          <a:ln w="9525" cap="flat" cmpd="sng">
            <a:solidFill>
              <a:srgbClr val="974806"/>
            </a:solidFill>
            <a:prstDash val="solid"/>
            <a:round/>
            <a:headEnd type="none" w="sm" len="sm"/>
            <a:tailEnd type="none" w="sm" len="sm"/>
          </a:ln>
        </p:spPr>
      </p:cxnSp>
      <p:cxnSp>
        <p:nvCxnSpPr>
          <p:cNvPr id="1509" name="Google Shape;1509;p80"/>
          <p:cNvCxnSpPr>
            <a:stCxn id="1478" idx="0"/>
          </p:cNvCxnSpPr>
          <p:nvPr/>
        </p:nvCxnSpPr>
        <p:spPr>
          <a:xfrm rot="10800000" flipH="1">
            <a:off x="842000" y="2463721"/>
            <a:ext cx="1856700" cy="1311900"/>
          </a:xfrm>
          <a:prstGeom prst="straightConnector1">
            <a:avLst/>
          </a:prstGeom>
          <a:noFill/>
          <a:ln w="9525" cap="flat" cmpd="sng">
            <a:solidFill>
              <a:srgbClr val="974806"/>
            </a:solidFill>
            <a:prstDash val="solid"/>
            <a:round/>
            <a:headEnd type="none" w="sm" len="sm"/>
            <a:tailEnd type="none" w="sm" len="sm"/>
          </a:ln>
        </p:spPr>
      </p:cxnSp>
      <p:cxnSp>
        <p:nvCxnSpPr>
          <p:cNvPr id="1510" name="Google Shape;1510;p80"/>
          <p:cNvCxnSpPr>
            <a:stCxn id="1478" idx="0"/>
            <a:endCxn id="1474" idx="2"/>
          </p:cNvCxnSpPr>
          <p:nvPr/>
        </p:nvCxnSpPr>
        <p:spPr>
          <a:xfrm rot="10800000" flipH="1">
            <a:off x="842000" y="2463721"/>
            <a:ext cx="968700" cy="1311900"/>
          </a:xfrm>
          <a:prstGeom prst="straightConnector1">
            <a:avLst/>
          </a:prstGeom>
          <a:noFill/>
          <a:ln w="9525" cap="flat" cmpd="sng">
            <a:solidFill>
              <a:srgbClr val="00B050"/>
            </a:solidFill>
            <a:prstDash val="solid"/>
            <a:round/>
            <a:headEnd type="none" w="sm" len="sm"/>
            <a:tailEnd type="none" w="sm" len="sm"/>
          </a:ln>
        </p:spPr>
      </p:cxnSp>
      <p:cxnSp>
        <p:nvCxnSpPr>
          <p:cNvPr id="1511" name="Google Shape;1511;p80"/>
          <p:cNvCxnSpPr>
            <a:stCxn id="1479" idx="0"/>
            <a:endCxn id="1474" idx="2"/>
          </p:cNvCxnSpPr>
          <p:nvPr/>
        </p:nvCxnSpPr>
        <p:spPr>
          <a:xfrm rot="10800000" flipH="1">
            <a:off x="1470623" y="2463721"/>
            <a:ext cx="340200" cy="1311900"/>
          </a:xfrm>
          <a:prstGeom prst="straightConnector1">
            <a:avLst/>
          </a:prstGeom>
          <a:noFill/>
          <a:ln w="9525" cap="flat" cmpd="sng">
            <a:solidFill>
              <a:srgbClr val="00B050"/>
            </a:solidFill>
            <a:prstDash val="solid"/>
            <a:round/>
            <a:headEnd type="none" w="sm" len="sm"/>
            <a:tailEnd type="none" w="sm" len="sm"/>
          </a:ln>
        </p:spPr>
      </p:cxnSp>
      <p:cxnSp>
        <p:nvCxnSpPr>
          <p:cNvPr id="1512" name="Google Shape;1512;p80"/>
          <p:cNvCxnSpPr>
            <a:stCxn id="1480" idx="0"/>
            <a:endCxn id="1474" idx="2"/>
          </p:cNvCxnSpPr>
          <p:nvPr/>
        </p:nvCxnSpPr>
        <p:spPr>
          <a:xfrm rot="10800000">
            <a:off x="1810645" y="2463721"/>
            <a:ext cx="288600" cy="1311900"/>
          </a:xfrm>
          <a:prstGeom prst="straightConnector1">
            <a:avLst/>
          </a:prstGeom>
          <a:noFill/>
          <a:ln w="9525" cap="flat" cmpd="sng">
            <a:solidFill>
              <a:srgbClr val="00B050"/>
            </a:solidFill>
            <a:prstDash val="solid"/>
            <a:round/>
            <a:headEnd type="none" w="sm" len="sm"/>
            <a:tailEnd type="none" w="sm" len="sm"/>
          </a:ln>
        </p:spPr>
      </p:cxnSp>
      <p:cxnSp>
        <p:nvCxnSpPr>
          <p:cNvPr id="1513" name="Google Shape;1513;p80"/>
          <p:cNvCxnSpPr>
            <a:stCxn id="1481" idx="0"/>
            <a:endCxn id="1474" idx="2"/>
          </p:cNvCxnSpPr>
          <p:nvPr/>
        </p:nvCxnSpPr>
        <p:spPr>
          <a:xfrm rot="10800000">
            <a:off x="1810767" y="2463721"/>
            <a:ext cx="917100" cy="1311900"/>
          </a:xfrm>
          <a:prstGeom prst="straightConnector1">
            <a:avLst/>
          </a:prstGeom>
          <a:noFill/>
          <a:ln w="9525" cap="flat" cmpd="sng">
            <a:solidFill>
              <a:srgbClr val="00B050"/>
            </a:solidFill>
            <a:prstDash val="solid"/>
            <a:round/>
            <a:headEnd type="none" w="sm" len="sm"/>
            <a:tailEnd type="none" w="sm" len="sm"/>
          </a:ln>
        </p:spPr>
      </p:cxnSp>
      <p:cxnSp>
        <p:nvCxnSpPr>
          <p:cNvPr id="1514" name="Google Shape;1514;p80"/>
          <p:cNvCxnSpPr>
            <a:stCxn id="1482" idx="0"/>
            <a:endCxn id="1474" idx="2"/>
          </p:cNvCxnSpPr>
          <p:nvPr/>
        </p:nvCxnSpPr>
        <p:spPr>
          <a:xfrm rot="10800000">
            <a:off x="1810891" y="2463721"/>
            <a:ext cx="1545600" cy="1311900"/>
          </a:xfrm>
          <a:prstGeom prst="straightConnector1">
            <a:avLst/>
          </a:prstGeom>
          <a:noFill/>
          <a:ln w="9525" cap="flat" cmpd="sng">
            <a:solidFill>
              <a:srgbClr val="00B050"/>
            </a:solidFill>
            <a:prstDash val="solid"/>
            <a:round/>
            <a:headEnd type="none" w="sm" len="sm"/>
            <a:tailEnd type="none" w="sm" len="sm"/>
          </a:ln>
        </p:spPr>
      </p:cxnSp>
      <p:cxnSp>
        <p:nvCxnSpPr>
          <p:cNvPr id="1515" name="Google Shape;1515;p80"/>
          <p:cNvCxnSpPr>
            <a:stCxn id="1483" idx="0"/>
            <a:endCxn id="1474" idx="2"/>
          </p:cNvCxnSpPr>
          <p:nvPr/>
        </p:nvCxnSpPr>
        <p:spPr>
          <a:xfrm rot="10800000">
            <a:off x="1810712" y="2463721"/>
            <a:ext cx="2174400" cy="1311900"/>
          </a:xfrm>
          <a:prstGeom prst="straightConnector1">
            <a:avLst/>
          </a:prstGeom>
          <a:noFill/>
          <a:ln w="9525" cap="flat" cmpd="sng">
            <a:solidFill>
              <a:srgbClr val="00B050"/>
            </a:solidFill>
            <a:prstDash val="solid"/>
            <a:round/>
            <a:headEnd type="none" w="sm" len="sm"/>
            <a:tailEnd type="none" w="sm" len="sm"/>
          </a:ln>
        </p:spPr>
      </p:cxnSp>
      <p:cxnSp>
        <p:nvCxnSpPr>
          <p:cNvPr id="1516" name="Google Shape;1516;p80"/>
          <p:cNvCxnSpPr>
            <a:stCxn id="1484" idx="0"/>
            <a:endCxn id="1474" idx="2"/>
          </p:cNvCxnSpPr>
          <p:nvPr/>
        </p:nvCxnSpPr>
        <p:spPr>
          <a:xfrm rot="10800000">
            <a:off x="1810835" y="2463721"/>
            <a:ext cx="2802900" cy="1311900"/>
          </a:xfrm>
          <a:prstGeom prst="straightConnector1">
            <a:avLst/>
          </a:prstGeom>
          <a:noFill/>
          <a:ln w="9525" cap="flat" cmpd="sng">
            <a:solidFill>
              <a:srgbClr val="00B050"/>
            </a:solidFill>
            <a:prstDash val="solid"/>
            <a:round/>
            <a:headEnd type="none" w="sm" len="sm"/>
            <a:tailEnd type="none" w="sm" len="sm"/>
          </a:ln>
        </p:spPr>
      </p:cxnSp>
      <p:cxnSp>
        <p:nvCxnSpPr>
          <p:cNvPr id="1517" name="Google Shape;1517;p80"/>
          <p:cNvCxnSpPr>
            <a:stCxn id="1485" idx="0"/>
            <a:endCxn id="1474" idx="2"/>
          </p:cNvCxnSpPr>
          <p:nvPr/>
        </p:nvCxnSpPr>
        <p:spPr>
          <a:xfrm rot="10800000">
            <a:off x="1810657" y="2463721"/>
            <a:ext cx="3431700" cy="1311900"/>
          </a:xfrm>
          <a:prstGeom prst="straightConnector1">
            <a:avLst/>
          </a:prstGeom>
          <a:noFill/>
          <a:ln w="9525" cap="flat" cmpd="sng">
            <a:solidFill>
              <a:srgbClr val="00B050"/>
            </a:solidFill>
            <a:prstDash val="solid"/>
            <a:round/>
            <a:headEnd type="none" w="sm" len="sm"/>
            <a:tailEnd type="none" w="sm" len="sm"/>
          </a:ln>
        </p:spPr>
      </p:cxnSp>
      <p:sp>
        <p:nvSpPr>
          <p:cNvPr id="1518" name="Google Shape;1518;p80"/>
          <p:cNvSpPr/>
          <p:nvPr/>
        </p:nvSpPr>
        <p:spPr>
          <a:xfrm>
            <a:off x="4933995" y="2364200"/>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19" name="Google Shape;1519;p80"/>
          <p:cNvSpPr/>
          <p:nvPr/>
        </p:nvSpPr>
        <p:spPr>
          <a:xfrm>
            <a:off x="5136708" y="2767817"/>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0" name="Google Shape;1520;p80"/>
          <p:cNvSpPr/>
          <p:nvPr/>
        </p:nvSpPr>
        <p:spPr>
          <a:xfrm>
            <a:off x="5339420" y="3169943"/>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521" name="Google Shape;1521;p80"/>
          <p:cNvCxnSpPr>
            <a:endCxn id="1518" idx="1"/>
          </p:cNvCxnSpPr>
          <p:nvPr/>
        </p:nvCxnSpPr>
        <p:spPr>
          <a:xfrm>
            <a:off x="4390095" y="2606000"/>
            <a:ext cx="543900" cy="0"/>
          </a:xfrm>
          <a:prstGeom prst="straightConnector1">
            <a:avLst/>
          </a:prstGeom>
          <a:noFill/>
          <a:ln w="19050" cap="flat" cmpd="sng">
            <a:solidFill>
              <a:srgbClr val="4A7DBA"/>
            </a:solidFill>
            <a:prstDash val="dash"/>
            <a:round/>
            <a:headEnd type="none" w="sm" len="sm"/>
            <a:tailEnd type="none" w="sm" len="sm"/>
          </a:ln>
        </p:spPr>
      </p:cxnSp>
      <p:cxnSp>
        <p:nvCxnSpPr>
          <p:cNvPr id="1522" name="Google Shape;1522;p80"/>
          <p:cNvCxnSpPr>
            <a:endCxn id="1519" idx="1"/>
          </p:cNvCxnSpPr>
          <p:nvPr/>
        </p:nvCxnSpPr>
        <p:spPr>
          <a:xfrm>
            <a:off x="4661808" y="3009617"/>
            <a:ext cx="474900" cy="0"/>
          </a:xfrm>
          <a:prstGeom prst="straightConnector1">
            <a:avLst/>
          </a:prstGeom>
          <a:noFill/>
          <a:ln w="19050" cap="flat" cmpd="sng">
            <a:solidFill>
              <a:srgbClr val="4A7DBA"/>
            </a:solidFill>
            <a:prstDash val="dash"/>
            <a:round/>
            <a:headEnd type="none" w="sm" len="sm"/>
            <a:tailEnd type="none" w="sm" len="sm"/>
          </a:ln>
        </p:spPr>
      </p:cxnSp>
      <p:cxnSp>
        <p:nvCxnSpPr>
          <p:cNvPr id="1523" name="Google Shape;1523;p80"/>
          <p:cNvCxnSpPr>
            <a:endCxn id="1520" idx="1"/>
          </p:cNvCxnSpPr>
          <p:nvPr/>
        </p:nvCxnSpPr>
        <p:spPr>
          <a:xfrm>
            <a:off x="4833920" y="3411743"/>
            <a:ext cx="505500" cy="0"/>
          </a:xfrm>
          <a:prstGeom prst="straightConnector1">
            <a:avLst/>
          </a:prstGeom>
          <a:noFill/>
          <a:ln w="19050" cap="flat" cmpd="sng">
            <a:solidFill>
              <a:srgbClr val="4A7DBA"/>
            </a:solidFill>
            <a:prstDash val="dash"/>
            <a:round/>
            <a:headEnd type="none" w="sm" len="sm"/>
            <a:tailEnd type="none" w="sm" len="sm"/>
          </a:ln>
        </p:spPr>
      </p:cxnSp>
      <p:sp>
        <p:nvSpPr>
          <p:cNvPr id="1524" name="Google Shape;1524;p80"/>
          <p:cNvSpPr/>
          <p:nvPr/>
        </p:nvSpPr>
        <p:spPr>
          <a:xfrm>
            <a:off x="1657815" y="1005120"/>
            <a:ext cx="2709600" cy="2688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434343"/>
                </a:solidFill>
                <a:effectLst/>
                <a:uLnTx/>
                <a:uFillTx/>
                <a:latin typeface="Calibri"/>
                <a:ea typeface="Calibri"/>
                <a:cs typeface="Calibri"/>
                <a:sym typeface="Calibri"/>
              </a:rPr>
              <a:t>PRIMA di pagoPA</a:t>
            </a:r>
            <a:endParaRPr kumimoji="0" sz="1600" b="1"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25" name="Google Shape;1525;p80"/>
          <p:cNvSpPr/>
          <p:nvPr/>
        </p:nvSpPr>
        <p:spPr>
          <a:xfrm>
            <a:off x="8072315" y="1005100"/>
            <a:ext cx="2709600" cy="2688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434343"/>
                </a:solidFill>
                <a:effectLst/>
                <a:uLnTx/>
                <a:uFillTx/>
                <a:latin typeface="Calibri"/>
                <a:ea typeface="Calibri"/>
                <a:cs typeface="Calibri"/>
                <a:sym typeface="Calibri"/>
              </a:rPr>
              <a:t>CON pagoPA</a:t>
            </a:r>
            <a:endParaRPr kumimoji="0" sz="1600" b="1"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26" name="Google Shape;1526;p80"/>
          <p:cNvSpPr/>
          <p:nvPr/>
        </p:nvSpPr>
        <p:spPr>
          <a:xfrm>
            <a:off x="6366364" y="2398945"/>
            <a:ext cx="653600" cy="708400"/>
          </a:xfrm>
          <a:prstGeom prst="rightArrow">
            <a:avLst>
              <a:gd name="adj1" fmla="val 54760"/>
              <a:gd name="adj2" fmla="val 50000"/>
            </a:avLst>
          </a:prstGeom>
          <a:solidFill>
            <a:srgbClr val="D8D8D8"/>
          </a:solidFill>
          <a:ln>
            <a:noFill/>
          </a:ln>
        </p:spPr>
        <p:txBody>
          <a:bodyPr spcFirstLastPara="1" wrap="square" lIns="124150" tIns="124150" rIns="124150" bIns="1241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C9C9C9"/>
              </a:solidFill>
              <a:effectLst/>
              <a:uLnTx/>
              <a:uFillTx/>
              <a:latin typeface="Calibri"/>
              <a:ea typeface="Calibri"/>
              <a:cs typeface="Calibri"/>
              <a:sym typeface="Calibri"/>
            </a:endParaRPr>
          </a:p>
        </p:txBody>
      </p:sp>
      <p:pic>
        <p:nvPicPr>
          <p:cNvPr id="1527" name="Google Shape;1527;p80"/>
          <p:cNvPicPr preferRelativeResize="0"/>
          <p:nvPr/>
        </p:nvPicPr>
        <p:blipFill rotWithShape="1">
          <a:blip r:embed="rId3">
            <a:alphaModFix/>
          </a:blip>
          <a:srcRect/>
          <a:stretch/>
        </p:blipFill>
        <p:spPr>
          <a:xfrm>
            <a:off x="3027463" y="4309070"/>
            <a:ext cx="193995" cy="363393"/>
          </a:xfrm>
          <a:prstGeom prst="rect">
            <a:avLst/>
          </a:prstGeom>
          <a:noFill/>
          <a:ln>
            <a:noFill/>
          </a:ln>
        </p:spPr>
      </p:pic>
      <p:pic>
        <p:nvPicPr>
          <p:cNvPr id="1528" name="Google Shape;1528;p80"/>
          <p:cNvPicPr preferRelativeResize="0"/>
          <p:nvPr/>
        </p:nvPicPr>
        <p:blipFill rotWithShape="1">
          <a:blip r:embed="rId4">
            <a:alphaModFix/>
          </a:blip>
          <a:srcRect/>
          <a:stretch/>
        </p:blipFill>
        <p:spPr>
          <a:xfrm>
            <a:off x="2726155" y="4371625"/>
            <a:ext cx="193995" cy="363393"/>
          </a:xfrm>
          <a:prstGeom prst="rect">
            <a:avLst/>
          </a:prstGeom>
          <a:noFill/>
          <a:ln>
            <a:noFill/>
          </a:ln>
        </p:spPr>
      </p:pic>
      <p:pic>
        <p:nvPicPr>
          <p:cNvPr id="1529" name="Google Shape;1529;p80"/>
          <p:cNvPicPr preferRelativeResize="0"/>
          <p:nvPr/>
        </p:nvPicPr>
        <p:blipFill rotWithShape="1">
          <a:blip r:embed="rId5">
            <a:alphaModFix/>
          </a:blip>
          <a:srcRect/>
          <a:stretch/>
        </p:blipFill>
        <p:spPr>
          <a:xfrm>
            <a:off x="3317081" y="4371617"/>
            <a:ext cx="198307" cy="363393"/>
          </a:xfrm>
          <a:prstGeom prst="rect">
            <a:avLst/>
          </a:prstGeom>
          <a:noFill/>
          <a:ln>
            <a:noFill/>
          </a:ln>
        </p:spPr>
      </p:pic>
      <p:pic>
        <p:nvPicPr>
          <p:cNvPr id="1530" name="Google Shape;1530;p80"/>
          <p:cNvPicPr preferRelativeResize="0"/>
          <p:nvPr/>
        </p:nvPicPr>
        <p:blipFill rotWithShape="1">
          <a:blip r:embed="rId6">
            <a:alphaModFix/>
          </a:blip>
          <a:srcRect/>
          <a:stretch/>
        </p:blipFill>
        <p:spPr>
          <a:xfrm>
            <a:off x="4195583" y="1585610"/>
            <a:ext cx="474892" cy="483561"/>
          </a:xfrm>
          <a:prstGeom prst="rect">
            <a:avLst/>
          </a:prstGeom>
          <a:noFill/>
          <a:ln>
            <a:noFill/>
          </a:ln>
        </p:spPr>
      </p:pic>
      <p:pic>
        <p:nvPicPr>
          <p:cNvPr id="1531" name="Google Shape;1531;p80"/>
          <p:cNvPicPr preferRelativeResize="0"/>
          <p:nvPr/>
        </p:nvPicPr>
        <p:blipFill rotWithShape="1">
          <a:blip r:embed="rId6">
            <a:alphaModFix/>
          </a:blip>
          <a:srcRect/>
          <a:stretch/>
        </p:blipFill>
        <p:spPr>
          <a:xfrm>
            <a:off x="3289035" y="1585532"/>
            <a:ext cx="474892" cy="483561"/>
          </a:xfrm>
          <a:prstGeom prst="rect">
            <a:avLst/>
          </a:prstGeom>
          <a:noFill/>
          <a:ln>
            <a:noFill/>
          </a:ln>
        </p:spPr>
      </p:pic>
      <p:pic>
        <p:nvPicPr>
          <p:cNvPr id="1532" name="Google Shape;1532;p80"/>
          <p:cNvPicPr preferRelativeResize="0"/>
          <p:nvPr/>
        </p:nvPicPr>
        <p:blipFill rotWithShape="1">
          <a:blip r:embed="rId6">
            <a:alphaModFix/>
          </a:blip>
          <a:srcRect/>
          <a:stretch/>
        </p:blipFill>
        <p:spPr>
          <a:xfrm>
            <a:off x="2454522" y="1585610"/>
            <a:ext cx="474892" cy="483561"/>
          </a:xfrm>
          <a:prstGeom prst="rect">
            <a:avLst/>
          </a:prstGeom>
          <a:noFill/>
          <a:ln>
            <a:noFill/>
          </a:ln>
        </p:spPr>
      </p:pic>
      <p:pic>
        <p:nvPicPr>
          <p:cNvPr id="1533" name="Google Shape;1533;p80"/>
          <p:cNvPicPr preferRelativeResize="0"/>
          <p:nvPr/>
        </p:nvPicPr>
        <p:blipFill rotWithShape="1">
          <a:blip r:embed="rId6">
            <a:alphaModFix/>
          </a:blip>
          <a:srcRect/>
          <a:stretch/>
        </p:blipFill>
        <p:spPr>
          <a:xfrm>
            <a:off x="1620010" y="1585610"/>
            <a:ext cx="474892" cy="483561"/>
          </a:xfrm>
          <a:prstGeom prst="rect">
            <a:avLst/>
          </a:prstGeom>
          <a:noFill/>
          <a:ln>
            <a:noFill/>
          </a:ln>
        </p:spPr>
      </p:pic>
      <p:pic>
        <p:nvPicPr>
          <p:cNvPr id="1534" name="Google Shape;1534;p80"/>
          <p:cNvPicPr preferRelativeResize="0"/>
          <p:nvPr/>
        </p:nvPicPr>
        <p:blipFill rotWithShape="1">
          <a:blip r:embed="rId7">
            <a:alphaModFix/>
          </a:blip>
          <a:srcRect/>
          <a:stretch/>
        </p:blipFill>
        <p:spPr>
          <a:xfrm>
            <a:off x="9217327" y="2668947"/>
            <a:ext cx="844987" cy="944475"/>
          </a:xfrm>
          <a:prstGeom prst="rect">
            <a:avLst/>
          </a:prstGeom>
          <a:noFill/>
          <a:ln>
            <a:noFill/>
          </a:ln>
        </p:spPr>
      </p:pic>
      <p:sp>
        <p:nvSpPr>
          <p:cNvPr id="1535" name="Google Shape;1535;p80"/>
          <p:cNvSpPr/>
          <p:nvPr/>
        </p:nvSpPr>
        <p:spPr>
          <a:xfrm>
            <a:off x="7596693" y="2280179"/>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Debitore</a:t>
            </a:r>
            <a:endParaRPr kumimoji="0" sz="1067" b="0" i="0" u="none" strike="noStrike" kern="1200" cap="none" spc="0" normalizeH="0" baseline="0" noProof="0">
              <a:ln>
                <a:noFill/>
              </a:ln>
              <a:solidFill>
                <a:srgbClr val="44546A"/>
              </a:solidFill>
              <a:effectLst/>
              <a:uLnTx/>
              <a:uFillTx/>
              <a:latin typeface="Calibri"/>
              <a:ea typeface="Calibri"/>
              <a:cs typeface="Calibri"/>
              <a:sym typeface="Calibri"/>
            </a:endParaRPr>
          </a:p>
        </p:txBody>
      </p:sp>
      <p:pic>
        <p:nvPicPr>
          <p:cNvPr id="1536" name="Google Shape;1536;p80"/>
          <p:cNvPicPr preferRelativeResize="0"/>
          <p:nvPr/>
        </p:nvPicPr>
        <p:blipFill rotWithShape="1">
          <a:blip r:embed="rId8">
            <a:alphaModFix/>
          </a:blip>
          <a:srcRect/>
          <a:stretch/>
        </p:blipFill>
        <p:spPr>
          <a:xfrm>
            <a:off x="10760461" y="1606221"/>
            <a:ext cx="574497" cy="504552"/>
          </a:xfrm>
          <a:prstGeom prst="rect">
            <a:avLst/>
          </a:prstGeom>
          <a:noFill/>
          <a:ln>
            <a:noFill/>
          </a:ln>
        </p:spPr>
      </p:pic>
      <p:sp>
        <p:nvSpPr>
          <p:cNvPr id="1537" name="Google Shape;1537;p80"/>
          <p:cNvSpPr/>
          <p:nvPr/>
        </p:nvSpPr>
        <p:spPr>
          <a:xfrm>
            <a:off x="10704619" y="2346999"/>
            <a:ext cx="968400" cy="4120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Creditore</a:t>
            </a:r>
            <a:endParaRPr kumimoji="0" sz="1067" b="1" i="0" u="none" strike="noStrike" kern="1200" cap="none" spc="0" normalizeH="0" baseline="0" noProof="0">
              <a:ln>
                <a:noFill/>
              </a:ln>
              <a:solidFill>
                <a:srgbClr val="44546A"/>
              </a:solidFill>
              <a:effectLst/>
              <a:uLnTx/>
              <a:uFillTx/>
              <a:latin typeface="Calibri"/>
              <a:ea typeface="Calibri"/>
              <a:cs typeface="Calibri"/>
              <a:sym typeface="Calibri"/>
            </a:endParaRPr>
          </a:p>
        </p:txBody>
      </p:sp>
      <p:pic>
        <p:nvPicPr>
          <p:cNvPr id="1538" name="Google Shape;1538;p80"/>
          <p:cNvPicPr preferRelativeResize="0"/>
          <p:nvPr/>
        </p:nvPicPr>
        <p:blipFill rotWithShape="1">
          <a:blip r:embed="rId4">
            <a:alphaModFix/>
          </a:blip>
          <a:srcRect/>
          <a:stretch/>
        </p:blipFill>
        <p:spPr>
          <a:xfrm>
            <a:off x="7682070" y="1683807"/>
            <a:ext cx="269820" cy="409412"/>
          </a:xfrm>
          <a:prstGeom prst="rect">
            <a:avLst/>
          </a:prstGeom>
          <a:noFill/>
          <a:ln>
            <a:noFill/>
          </a:ln>
        </p:spPr>
      </p:pic>
      <p:pic>
        <p:nvPicPr>
          <p:cNvPr id="1539" name="Google Shape;1539;p80"/>
          <p:cNvPicPr preferRelativeResize="0"/>
          <p:nvPr/>
        </p:nvPicPr>
        <p:blipFill rotWithShape="1">
          <a:blip r:embed="rId5">
            <a:alphaModFix/>
          </a:blip>
          <a:srcRect/>
          <a:stretch/>
        </p:blipFill>
        <p:spPr>
          <a:xfrm>
            <a:off x="8114112" y="1683795"/>
            <a:ext cx="275817" cy="409412"/>
          </a:xfrm>
          <a:prstGeom prst="rect">
            <a:avLst/>
          </a:prstGeom>
          <a:noFill/>
          <a:ln>
            <a:noFill/>
          </a:ln>
        </p:spPr>
      </p:pic>
      <p:pic>
        <p:nvPicPr>
          <p:cNvPr id="1540" name="Google Shape;1540;p80"/>
          <p:cNvPicPr preferRelativeResize="0"/>
          <p:nvPr/>
        </p:nvPicPr>
        <p:blipFill rotWithShape="1">
          <a:blip r:embed="rId9">
            <a:alphaModFix/>
          </a:blip>
          <a:srcRect/>
          <a:stretch/>
        </p:blipFill>
        <p:spPr>
          <a:xfrm>
            <a:off x="7769354" y="3537368"/>
            <a:ext cx="515241" cy="575880"/>
          </a:xfrm>
          <a:prstGeom prst="rect">
            <a:avLst/>
          </a:prstGeom>
          <a:noFill/>
          <a:ln>
            <a:noFill/>
          </a:ln>
        </p:spPr>
      </p:pic>
      <p:sp>
        <p:nvSpPr>
          <p:cNvPr id="1541" name="Google Shape;1541;p80"/>
          <p:cNvSpPr/>
          <p:nvPr/>
        </p:nvSpPr>
        <p:spPr>
          <a:xfrm>
            <a:off x="7596693" y="4319261"/>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PSP</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debitore</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endParaRPr kumimoji="0" sz="1067" b="0" i="0" u="none" strike="noStrike" kern="1200" cap="none" spc="0" normalizeH="0" baseline="0" noProof="0">
              <a:ln>
                <a:noFill/>
              </a:ln>
              <a:solidFill>
                <a:srgbClr val="FFAB40"/>
              </a:solidFill>
              <a:effectLst/>
              <a:uLnTx/>
              <a:uFillTx/>
              <a:latin typeface="Calibri"/>
              <a:ea typeface="Calibri"/>
              <a:cs typeface="Calibri"/>
              <a:sym typeface="Calibri"/>
            </a:endParaRPr>
          </a:p>
        </p:txBody>
      </p:sp>
      <p:pic>
        <p:nvPicPr>
          <p:cNvPr id="1542" name="Google Shape;1542;p80"/>
          <p:cNvPicPr preferRelativeResize="0"/>
          <p:nvPr/>
        </p:nvPicPr>
        <p:blipFill rotWithShape="1">
          <a:blip r:embed="rId9">
            <a:alphaModFix/>
          </a:blip>
          <a:srcRect/>
          <a:stretch/>
        </p:blipFill>
        <p:spPr>
          <a:xfrm>
            <a:off x="10774190" y="3537368"/>
            <a:ext cx="515241" cy="575880"/>
          </a:xfrm>
          <a:prstGeom prst="rect">
            <a:avLst/>
          </a:prstGeom>
          <a:noFill/>
          <a:ln>
            <a:noFill/>
          </a:ln>
        </p:spPr>
      </p:pic>
      <p:sp>
        <p:nvSpPr>
          <p:cNvPr id="1543" name="Google Shape;1543;p80"/>
          <p:cNvSpPr/>
          <p:nvPr/>
        </p:nvSpPr>
        <p:spPr>
          <a:xfrm>
            <a:off x="10601529" y="4319261"/>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PSP</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/Creditore</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endParaRPr kumimoji="0" sz="1067" b="0" i="0" u="none" strike="noStrike" kern="1200" cap="none" spc="0" normalizeH="0" baseline="0" noProof="0">
              <a:ln>
                <a:noFill/>
              </a:ln>
              <a:solidFill>
                <a:srgbClr val="FFAB40"/>
              </a:solidFill>
              <a:effectLst/>
              <a:uLnTx/>
              <a:uFillTx/>
              <a:latin typeface="Calibri"/>
              <a:ea typeface="Calibri"/>
              <a:cs typeface="Calibri"/>
              <a:sym typeface="Calibri"/>
            </a:endParaRPr>
          </a:p>
        </p:txBody>
      </p:sp>
      <p:cxnSp>
        <p:nvCxnSpPr>
          <p:cNvPr id="1544" name="Google Shape;1544;p80"/>
          <p:cNvCxnSpPr/>
          <p:nvPr/>
        </p:nvCxnSpPr>
        <p:spPr>
          <a:xfrm>
            <a:off x="8565492" y="2433181"/>
            <a:ext cx="748800" cy="467200"/>
          </a:xfrm>
          <a:prstGeom prst="straightConnector1">
            <a:avLst/>
          </a:prstGeom>
          <a:noFill/>
          <a:ln w="9525" cap="flat" cmpd="sng">
            <a:solidFill>
              <a:srgbClr val="BFBFBF"/>
            </a:solidFill>
            <a:prstDash val="solid"/>
            <a:round/>
            <a:headEnd type="none" w="sm" len="sm"/>
            <a:tailEnd type="stealth" w="med" len="med"/>
          </a:ln>
        </p:spPr>
      </p:cxnSp>
      <p:cxnSp>
        <p:nvCxnSpPr>
          <p:cNvPr id="1545" name="Google Shape;1545;p80"/>
          <p:cNvCxnSpPr/>
          <p:nvPr/>
        </p:nvCxnSpPr>
        <p:spPr>
          <a:xfrm rot="10800000" flipH="1">
            <a:off x="8563659" y="3604891"/>
            <a:ext cx="736800" cy="316400"/>
          </a:xfrm>
          <a:prstGeom prst="straightConnector1">
            <a:avLst/>
          </a:prstGeom>
          <a:noFill/>
          <a:ln w="9525" cap="flat" cmpd="sng">
            <a:solidFill>
              <a:srgbClr val="BFBFBF"/>
            </a:solidFill>
            <a:prstDash val="solid"/>
            <a:round/>
            <a:headEnd type="none" w="sm" len="sm"/>
            <a:tailEnd type="stealth" w="med" len="med"/>
          </a:ln>
        </p:spPr>
      </p:cxnSp>
      <p:cxnSp>
        <p:nvCxnSpPr>
          <p:cNvPr id="1546" name="Google Shape;1546;p80"/>
          <p:cNvCxnSpPr/>
          <p:nvPr/>
        </p:nvCxnSpPr>
        <p:spPr>
          <a:xfrm rot="10800000">
            <a:off x="9997969" y="3560091"/>
            <a:ext cx="712000" cy="361200"/>
          </a:xfrm>
          <a:prstGeom prst="straightConnector1">
            <a:avLst/>
          </a:prstGeom>
          <a:noFill/>
          <a:ln w="9525" cap="flat" cmpd="sng">
            <a:solidFill>
              <a:srgbClr val="BFBFBF"/>
            </a:solidFill>
            <a:prstDash val="solid"/>
            <a:round/>
            <a:headEnd type="none" w="sm" len="sm"/>
            <a:tailEnd type="stealth" w="med" len="med"/>
          </a:ln>
        </p:spPr>
      </p:cxnSp>
      <p:cxnSp>
        <p:nvCxnSpPr>
          <p:cNvPr id="1547" name="Google Shape;1547;p80"/>
          <p:cNvCxnSpPr/>
          <p:nvPr/>
        </p:nvCxnSpPr>
        <p:spPr>
          <a:xfrm flipH="1">
            <a:off x="9958219" y="2553127"/>
            <a:ext cx="746400" cy="346800"/>
          </a:xfrm>
          <a:prstGeom prst="straightConnector1">
            <a:avLst/>
          </a:prstGeom>
          <a:noFill/>
          <a:ln w="9525" cap="flat" cmpd="sng">
            <a:solidFill>
              <a:srgbClr val="BFBFBF"/>
            </a:solidFill>
            <a:prstDash val="solid"/>
            <a:round/>
            <a:headEnd type="none" w="sm" len="sm"/>
            <a:tailEnd type="stealth" w="med" len="med"/>
          </a:ln>
        </p:spPr>
      </p:cxnSp>
      <p:cxnSp>
        <p:nvCxnSpPr>
          <p:cNvPr id="1548" name="Google Shape;1548;p80"/>
          <p:cNvCxnSpPr/>
          <p:nvPr/>
        </p:nvCxnSpPr>
        <p:spPr>
          <a:xfrm rot="10800000">
            <a:off x="8347799" y="2552987"/>
            <a:ext cx="845600" cy="497200"/>
          </a:xfrm>
          <a:prstGeom prst="straightConnector1">
            <a:avLst/>
          </a:prstGeom>
          <a:noFill/>
          <a:ln w="9525" cap="flat" cmpd="sng">
            <a:solidFill>
              <a:srgbClr val="BFBFBF"/>
            </a:solidFill>
            <a:prstDash val="solid"/>
            <a:round/>
            <a:headEnd type="none" w="sm" len="sm"/>
            <a:tailEnd type="stealth" w="med" len="med"/>
          </a:ln>
        </p:spPr>
      </p:cxnSp>
      <p:cxnSp>
        <p:nvCxnSpPr>
          <p:cNvPr id="1549" name="Google Shape;1549;p80"/>
          <p:cNvCxnSpPr/>
          <p:nvPr/>
        </p:nvCxnSpPr>
        <p:spPr>
          <a:xfrm rot="10800000" flipH="1">
            <a:off x="10105580" y="2720248"/>
            <a:ext cx="724800" cy="315200"/>
          </a:xfrm>
          <a:prstGeom prst="straightConnector1">
            <a:avLst/>
          </a:prstGeom>
          <a:noFill/>
          <a:ln w="9525" cap="flat" cmpd="sng">
            <a:solidFill>
              <a:srgbClr val="BFBFBF"/>
            </a:solidFill>
            <a:prstDash val="solid"/>
            <a:round/>
            <a:headEnd type="none" w="sm" len="sm"/>
            <a:tailEnd type="stealth" w="med" len="med"/>
          </a:ln>
        </p:spPr>
      </p:cxnSp>
      <p:cxnSp>
        <p:nvCxnSpPr>
          <p:cNvPr id="1550" name="Google Shape;1550;p80"/>
          <p:cNvCxnSpPr/>
          <p:nvPr/>
        </p:nvCxnSpPr>
        <p:spPr>
          <a:xfrm>
            <a:off x="9958021" y="3724883"/>
            <a:ext cx="751600" cy="404800"/>
          </a:xfrm>
          <a:prstGeom prst="straightConnector1">
            <a:avLst/>
          </a:prstGeom>
          <a:noFill/>
          <a:ln w="9525" cap="flat" cmpd="sng">
            <a:solidFill>
              <a:srgbClr val="BFBFBF"/>
            </a:solidFill>
            <a:prstDash val="solid"/>
            <a:round/>
            <a:headEnd type="none" w="sm" len="sm"/>
            <a:tailEnd type="stealth" w="med" len="med"/>
          </a:ln>
        </p:spPr>
      </p:cxnSp>
      <p:cxnSp>
        <p:nvCxnSpPr>
          <p:cNvPr id="1551" name="Google Shape;1551;p80"/>
          <p:cNvCxnSpPr/>
          <p:nvPr/>
        </p:nvCxnSpPr>
        <p:spPr>
          <a:xfrm flipH="1">
            <a:off x="8576243" y="3724883"/>
            <a:ext cx="845200" cy="389600"/>
          </a:xfrm>
          <a:prstGeom prst="straightConnector1">
            <a:avLst/>
          </a:prstGeom>
          <a:noFill/>
          <a:ln w="9525" cap="flat" cmpd="sng">
            <a:solidFill>
              <a:srgbClr val="BFBFBF"/>
            </a:solidFill>
            <a:prstDash val="solid"/>
            <a:round/>
            <a:headEnd type="none" w="sm" len="sm"/>
            <a:tailEnd type="stealth" w="med" len="med"/>
          </a:ln>
        </p:spPr>
      </p:cxnSp>
      <p:cxnSp>
        <p:nvCxnSpPr>
          <p:cNvPr id="1552" name="Google Shape;1552;p80"/>
          <p:cNvCxnSpPr/>
          <p:nvPr/>
        </p:nvCxnSpPr>
        <p:spPr>
          <a:xfrm>
            <a:off x="8898280" y="4339607"/>
            <a:ext cx="1475600" cy="0"/>
          </a:xfrm>
          <a:prstGeom prst="straightConnector1">
            <a:avLst/>
          </a:prstGeom>
          <a:noFill/>
          <a:ln w="9525" cap="flat" cmpd="sng">
            <a:solidFill>
              <a:srgbClr val="BFBFBF"/>
            </a:solidFill>
            <a:prstDash val="solid"/>
            <a:round/>
            <a:headEnd type="none" w="sm" len="sm"/>
            <a:tailEnd type="stealth" w="med" len="med"/>
          </a:ln>
        </p:spPr>
      </p:cxnSp>
      <p:cxnSp>
        <p:nvCxnSpPr>
          <p:cNvPr id="1553" name="Google Shape;1553;p80"/>
          <p:cNvCxnSpPr/>
          <p:nvPr/>
        </p:nvCxnSpPr>
        <p:spPr>
          <a:xfrm>
            <a:off x="8845608" y="4495087"/>
            <a:ext cx="1475600" cy="0"/>
          </a:xfrm>
          <a:prstGeom prst="straightConnector1">
            <a:avLst/>
          </a:prstGeom>
          <a:noFill/>
          <a:ln w="9525" cap="flat" cmpd="sng">
            <a:solidFill>
              <a:srgbClr val="BFBFBF"/>
            </a:solidFill>
            <a:prstDash val="solid"/>
            <a:round/>
            <a:headEnd type="stealth" w="med" len="med"/>
            <a:tailEnd type="none" w="sm" len="sm"/>
          </a:ln>
        </p:spPr>
      </p:cxnSp>
      <p:sp>
        <p:nvSpPr>
          <p:cNvPr id="1554" name="Google Shape;1554;p80"/>
          <p:cNvSpPr/>
          <p:nvPr/>
        </p:nvSpPr>
        <p:spPr>
          <a:xfrm>
            <a:off x="2462728" y="4708135"/>
            <a:ext cx="1316000" cy="3468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933" b="1" i="0" u="none" strike="noStrike" kern="1200" cap="none" spc="0" normalizeH="0" baseline="0" noProof="0">
                <a:ln>
                  <a:noFill/>
                </a:ln>
                <a:solidFill>
                  <a:srgbClr val="FFFFFF"/>
                </a:solidFill>
                <a:effectLst/>
                <a:uLnTx/>
                <a:uFillTx/>
                <a:latin typeface="Calibri"/>
                <a:ea typeface="Calibri"/>
                <a:cs typeface="Calibri"/>
                <a:sym typeface="Calibri"/>
              </a:rPr>
              <a:t>Cittadini - Imprese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55" name="Google Shape;1555;p80"/>
          <p:cNvSpPr/>
          <p:nvPr/>
        </p:nvSpPr>
        <p:spPr>
          <a:xfrm>
            <a:off x="251967" y="5402233"/>
            <a:ext cx="11522800" cy="866800"/>
          </a:xfrm>
          <a:prstGeom prst="rect">
            <a:avLst/>
          </a:prstGeom>
          <a:noFill/>
          <a:ln>
            <a:noFill/>
          </a:ln>
        </p:spPr>
        <p:txBody>
          <a:bodyPr spcFirstLastPara="1" wrap="square" lIns="97750" tIns="48850" rIns="97750" bIns="4885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1" u="none" strike="noStrike" kern="1200" cap="none" spc="0" normalizeH="0" baseline="0" noProof="0">
                <a:ln>
                  <a:noFill/>
                </a:ln>
                <a:solidFill>
                  <a:srgbClr val="434343"/>
                </a:solidFill>
                <a:effectLst/>
                <a:uLnTx/>
                <a:uFillTx/>
                <a:latin typeface="Calibri"/>
                <a:ea typeface="Calibri"/>
                <a:cs typeface="Calibri"/>
                <a:sym typeface="Calibri"/>
              </a:rPr>
              <a:t>Dalla complessità alla semplificazione e standardizzazione dei processi</a:t>
            </a:r>
            <a:endParaRPr kumimoji="0" sz="1600" b="1" i="1"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sz="9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it" sz="1467" b="0" i="0" u="none" strike="noStrike" kern="1200" cap="none" spc="0" normalizeH="0" baseline="0" noProof="0">
                <a:ln>
                  <a:noFill/>
                </a:ln>
                <a:solidFill>
                  <a:srgbClr val="434343"/>
                </a:solidFill>
                <a:effectLst/>
                <a:uLnTx/>
                <a:uFillTx/>
                <a:latin typeface="Calibri"/>
                <a:ea typeface="Calibri"/>
                <a:cs typeface="Calibri"/>
                <a:sym typeface="Calibri"/>
              </a:rPr>
              <a:t>Il sistema prevede che le PA e i PSP/IP siano interconnessi e abilitati a operare sulla base di standard, </a:t>
            </a:r>
            <a:r>
              <a:rPr kumimoji="0" lang="it" sz="1467" b="1" i="0" u="none" strike="noStrike" kern="1200" cap="none" spc="0" normalizeH="0" baseline="0" noProof="0">
                <a:ln>
                  <a:noFill/>
                </a:ln>
                <a:solidFill>
                  <a:srgbClr val="434343"/>
                </a:solidFill>
                <a:effectLst/>
                <a:uLnTx/>
                <a:uFillTx/>
                <a:latin typeface="Calibri"/>
                <a:ea typeface="Calibri"/>
                <a:cs typeface="Calibri"/>
                <a:sym typeface="Calibri"/>
              </a:rPr>
              <a:t>senza dover stipulare accordi multipli e senza commissioni per gli Enti creditori. </a:t>
            </a:r>
            <a:endParaRPr kumimoji="0" sz="1467" b="0" i="0" u="none" strike="noStrike" kern="1200" cap="none" spc="0" normalizeH="0" baseline="0" noProof="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81"/>
          <p:cNvSpPr txBox="1"/>
          <p:nvPr/>
        </p:nvSpPr>
        <p:spPr>
          <a:xfrm>
            <a:off x="245967" y="170133"/>
            <a:ext cx="6485600" cy="54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...secondo un nuovo modello win-win</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 </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561" name="Google Shape;1561;p81"/>
          <p:cNvPicPr preferRelativeResize="0"/>
          <p:nvPr/>
        </p:nvPicPr>
        <p:blipFill rotWithShape="1">
          <a:blip r:embed="rId3">
            <a:alphaModFix/>
          </a:blip>
          <a:srcRect/>
          <a:stretch/>
        </p:blipFill>
        <p:spPr>
          <a:xfrm>
            <a:off x="3990635" y="3058867"/>
            <a:ext cx="412557" cy="612251"/>
          </a:xfrm>
          <a:prstGeom prst="rect">
            <a:avLst/>
          </a:prstGeom>
          <a:noFill/>
          <a:ln>
            <a:noFill/>
          </a:ln>
        </p:spPr>
      </p:pic>
      <p:pic>
        <p:nvPicPr>
          <p:cNvPr id="1562" name="Google Shape;1562;p81"/>
          <p:cNvPicPr preferRelativeResize="0"/>
          <p:nvPr/>
        </p:nvPicPr>
        <p:blipFill rotWithShape="1">
          <a:blip r:embed="rId4">
            <a:alphaModFix/>
          </a:blip>
          <a:srcRect/>
          <a:stretch/>
        </p:blipFill>
        <p:spPr>
          <a:xfrm>
            <a:off x="3578082" y="3366349"/>
            <a:ext cx="412557" cy="612251"/>
          </a:xfrm>
          <a:prstGeom prst="rect">
            <a:avLst/>
          </a:prstGeom>
          <a:noFill/>
          <a:ln>
            <a:noFill/>
          </a:ln>
        </p:spPr>
      </p:pic>
      <p:pic>
        <p:nvPicPr>
          <p:cNvPr id="1563" name="Google Shape;1563;p81"/>
          <p:cNvPicPr preferRelativeResize="0"/>
          <p:nvPr/>
        </p:nvPicPr>
        <p:blipFill rotWithShape="1">
          <a:blip r:embed="rId5">
            <a:alphaModFix/>
          </a:blip>
          <a:srcRect/>
          <a:stretch/>
        </p:blipFill>
        <p:spPr>
          <a:xfrm>
            <a:off x="4378327" y="3366335"/>
            <a:ext cx="421725" cy="612251"/>
          </a:xfrm>
          <a:prstGeom prst="rect">
            <a:avLst/>
          </a:prstGeom>
          <a:noFill/>
          <a:ln>
            <a:noFill/>
          </a:ln>
        </p:spPr>
      </p:pic>
      <p:pic>
        <p:nvPicPr>
          <p:cNvPr id="1564" name="Google Shape;1564;p81"/>
          <p:cNvPicPr preferRelativeResize="0"/>
          <p:nvPr/>
        </p:nvPicPr>
        <p:blipFill rotWithShape="1">
          <a:blip r:embed="rId6">
            <a:alphaModFix/>
          </a:blip>
          <a:srcRect/>
          <a:stretch/>
        </p:blipFill>
        <p:spPr>
          <a:xfrm>
            <a:off x="6510034" y="3264901"/>
            <a:ext cx="711633" cy="711633"/>
          </a:xfrm>
          <a:prstGeom prst="rect">
            <a:avLst/>
          </a:prstGeom>
          <a:noFill/>
          <a:ln>
            <a:noFill/>
          </a:ln>
        </p:spPr>
      </p:pic>
      <p:pic>
        <p:nvPicPr>
          <p:cNvPr id="1565" name="Google Shape;1565;p81"/>
          <p:cNvPicPr preferRelativeResize="0"/>
          <p:nvPr/>
        </p:nvPicPr>
        <p:blipFill rotWithShape="1">
          <a:blip r:embed="rId7">
            <a:alphaModFix/>
          </a:blip>
          <a:srcRect/>
          <a:stretch/>
        </p:blipFill>
        <p:spPr>
          <a:xfrm>
            <a:off x="4917668" y="3266434"/>
            <a:ext cx="711633" cy="711633"/>
          </a:xfrm>
          <a:prstGeom prst="rect">
            <a:avLst/>
          </a:prstGeom>
          <a:noFill/>
          <a:ln>
            <a:noFill/>
          </a:ln>
        </p:spPr>
      </p:pic>
      <p:pic>
        <p:nvPicPr>
          <p:cNvPr id="1566" name="Google Shape;1566;p81"/>
          <p:cNvPicPr preferRelativeResize="0"/>
          <p:nvPr/>
        </p:nvPicPr>
        <p:blipFill rotWithShape="1">
          <a:blip r:embed="rId8">
            <a:alphaModFix/>
          </a:blip>
          <a:srcRect/>
          <a:stretch/>
        </p:blipFill>
        <p:spPr>
          <a:xfrm>
            <a:off x="5747567" y="2379065"/>
            <a:ext cx="572133" cy="601719"/>
          </a:xfrm>
          <a:prstGeom prst="rect">
            <a:avLst/>
          </a:prstGeom>
          <a:noFill/>
          <a:ln>
            <a:noFill/>
          </a:ln>
        </p:spPr>
      </p:pic>
      <p:pic>
        <p:nvPicPr>
          <p:cNvPr id="1567" name="Google Shape;1567;p81"/>
          <p:cNvPicPr preferRelativeResize="0"/>
          <p:nvPr/>
        </p:nvPicPr>
        <p:blipFill rotWithShape="1">
          <a:blip r:embed="rId9">
            <a:alphaModFix/>
          </a:blip>
          <a:srcRect/>
          <a:stretch/>
        </p:blipFill>
        <p:spPr>
          <a:xfrm>
            <a:off x="5789834" y="4062600"/>
            <a:ext cx="572133" cy="612267"/>
          </a:xfrm>
          <a:prstGeom prst="rect">
            <a:avLst/>
          </a:prstGeom>
          <a:noFill/>
          <a:ln>
            <a:noFill/>
          </a:ln>
        </p:spPr>
      </p:pic>
      <p:pic>
        <p:nvPicPr>
          <p:cNvPr id="1568" name="Google Shape;1568;p81"/>
          <p:cNvPicPr preferRelativeResize="0"/>
          <p:nvPr/>
        </p:nvPicPr>
        <p:blipFill rotWithShape="1">
          <a:blip r:embed="rId10">
            <a:alphaModFix/>
          </a:blip>
          <a:srcRect/>
          <a:stretch/>
        </p:blipFill>
        <p:spPr>
          <a:xfrm>
            <a:off x="7681411" y="3264751"/>
            <a:ext cx="572123" cy="612267"/>
          </a:xfrm>
          <a:prstGeom prst="rect">
            <a:avLst/>
          </a:prstGeom>
          <a:noFill/>
          <a:ln>
            <a:noFill/>
          </a:ln>
        </p:spPr>
      </p:pic>
      <p:pic>
        <p:nvPicPr>
          <p:cNvPr id="1569" name="Google Shape;1569;p81"/>
          <p:cNvPicPr preferRelativeResize="0"/>
          <p:nvPr/>
        </p:nvPicPr>
        <p:blipFill rotWithShape="1">
          <a:blip r:embed="rId8">
            <a:alphaModFix/>
          </a:blip>
          <a:srcRect/>
          <a:stretch/>
        </p:blipFill>
        <p:spPr>
          <a:xfrm>
            <a:off x="7259833" y="2980967"/>
            <a:ext cx="493467" cy="519000"/>
          </a:xfrm>
          <a:prstGeom prst="rect">
            <a:avLst/>
          </a:prstGeom>
          <a:noFill/>
          <a:ln>
            <a:noFill/>
          </a:ln>
        </p:spPr>
      </p:pic>
      <p:cxnSp>
        <p:nvCxnSpPr>
          <p:cNvPr id="1570" name="Google Shape;1570;p81"/>
          <p:cNvCxnSpPr/>
          <p:nvPr/>
        </p:nvCxnSpPr>
        <p:spPr>
          <a:xfrm>
            <a:off x="3499233" y="1356667"/>
            <a:ext cx="1762800" cy="1763200"/>
          </a:xfrm>
          <a:prstGeom prst="straightConnector1">
            <a:avLst/>
          </a:prstGeom>
          <a:noFill/>
          <a:ln w="9525" cap="flat" cmpd="sng">
            <a:solidFill>
              <a:srgbClr val="00B2C2"/>
            </a:solidFill>
            <a:prstDash val="solid"/>
            <a:round/>
            <a:headEnd type="none" w="sm" len="sm"/>
            <a:tailEnd type="none" w="sm" len="sm"/>
          </a:ln>
        </p:spPr>
      </p:cxnSp>
      <p:cxnSp>
        <p:nvCxnSpPr>
          <p:cNvPr id="1571" name="Google Shape;1571;p81"/>
          <p:cNvCxnSpPr/>
          <p:nvPr/>
        </p:nvCxnSpPr>
        <p:spPr>
          <a:xfrm>
            <a:off x="6858000" y="4061033"/>
            <a:ext cx="1762800" cy="1763200"/>
          </a:xfrm>
          <a:prstGeom prst="straightConnector1">
            <a:avLst/>
          </a:prstGeom>
          <a:noFill/>
          <a:ln w="9525" cap="flat" cmpd="sng">
            <a:solidFill>
              <a:srgbClr val="00B2C2"/>
            </a:solidFill>
            <a:prstDash val="solid"/>
            <a:round/>
            <a:headEnd type="none" w="sm" len="sm"/>
            <a:tailEnd type="none" w="sm" len="sm"/>
          </a:ln>
        </p:spPr>
      </p:cxnSp>
      <p:cxnSp>
        <p:nvCxnSpPr>
          <p:cNvPr id="1572" name="Google Shape;1572;p81"/>
          <p:cNvCxnSpPr/>
          <p:nvPr/>
        </p:nvCxnSpPr>
        <p:spPr>
          <a:xfrm flipH="1">
            <a:off x="6906833" y="1386533"/>
            <a:ext cx="1768000" cy="1768000"/>
          </a:xfrm>
          <a:prstGeom prst="straightConnector1">
            <a:avLst/>
          </a:prstGeom>
          <a:noFill/>
          <a:ln w="9525" cap="flat" cmpd="sng">
            <a:solidFill>
              <a:srgbClr val="00B2C2"/>
            </a:solidFill>
            <a:prstDash val="solid"/>
            <a:round/>
            <a:headEnd type="none" w="sm" len="sm"/>
            <a:tailEnd type="none" w="sm" len="sm"/>
          </a:ln>
        </p:spPr>
      </p:cxnSp>
      <p:cxnSp>
        <p:nvCxnSpPr>
          <p:cNvPr id="1573" name="Google Shape;1573;p81"/>
          <p:cNvCxnSpPr/>
          <p:nvPr/>
        </p:nvCxnSpPr>
        <p:spPr>
          <a:xfrm flipH="1">
            <a:off x="3482633" y="4123100"/>
            <a:ext cx="1768000" cy="1768000"/>
          </a:xfrm>
          <a:prstGeom prst="straightConnector1">
            <a:avLst/>
          </a:prstGeom>
          <a:noFill/>
          <a:ln w="9525" cap="flat" cmpd="sng">
            <a:solidFill>
              <a:srgbClr val="00B2C2"/>
            </a:solidFill>
            <a:prstDash val="solid"/>
            <a:round/>
            <a:headEnd type="none" w="sm" len="sm"/>
            <a:tailEnd type="none" w="sm" len="sm"/>
          </a:ln>
        </p:spPr>
      </p:cxnSp>
      <p:cxnSp>
        <p:nvCxnSpPr>
          <p:cNvPr id="1574" name="Google Shape;1574;p81"/>
          <p:cNvCxnSpPr/>
          <p:nvPr/>
        </p:nvCxnSpPr>
        <p:spPr>
          <a:xfrm>
            <a:off x="985100" y="2509333"/>
            <a:ext cx="1953600" cy="0"/>
          </a:xfrm>
          <a:prstGeom prst="straightConnector1">
            <a:avLst/>
          </a:prstGeom>
          <a:noFill/>
          <a:ln w="9525" cap="flat" cmpd="sng">
            <a:solidFill>
              <a:srgbClr val="D9D9D9"/>
            </a:solidFill>
            <a:prstDash val="solid"/>
            <a:round/>
            <a:headEnd type="none" w="sm" len="sm"/>
            <a:tailEnd type="none" w="sm" len="sm"/>
          </a:ln>
        </p:spPr>
      </p:cxnSp>
      <p:sp>
        <p:nvSpPr>
          <p:cNvPr id="1575" name="Google Shape;1575;p81"/>
          <p:cNvSpPr txBox="1"/>
          <p:nvPr/>
        </p:nvSpPr>
        <p:spPr>
          <a:xfrm>
            <a:off x="9164167" y="20033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SISTEMA</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76" name="Google Shape;1576;p81"/>
          <p:cNvCxnSpPr/>
          <p:nvPr/>
        </p:nvCxnSpPr>
        <p:spPr>
          <a:xfrm rot="10800000" flipH="1">
            <a:off x="9240351" y="2469933"/>
            <a:ext cx="1862800" cy="20000"/>
          </a:xfrm>
          <a:prstGeom prst="straightConnector1">
            <a:avLst/>
          </a:prstGeom>
          <a:noFill/>
          <a:ln w="9525" cap="flat" cmpd="sng">
            <a:solidFill>
              <a:srgbClr val="D9D9D9"/>
            </a:solidFill>
            <a:prstDash val="solid"/>
            <a:round/>
            <a:headEnd type="none" w="sm" len="sm"/>
            <a:tailEnd type="none" w="sm" len="sm"/>
          </a:ln>
        </p:spPr>
      </p:cxnSp>
      <p:sp>
        <p:nvSpPr>
          <p:cNvPr id="1577" name="Google Shape;1577;p81"/>
          <p:cNvSpPr txBox="1"/>
          <p:nvPr/>
        </p:nvSpPr>
        <p:spPr>
          <a:xfrm>
            <a:off x="5100167" y="47471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PSP</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78" name="Google Shape;1578;p81"/>
          <p:cNvCxnSpPr/>
          <p:nvPr/>
        </p:nvCxnSpPr>
        <p:spPr>
          <a:xfrm rot="10800000" flipH="1">
            <a:off x="5176351" y="5213733"/>
            <a:ext cx="1862800" cy="20000"/>
          </a:xfrm>
          <a:prstGeom prst="straightConnector1">
            <a:avLst/>
          </a:prstGeom>
          <a:noFill/>
          <a:ln w="9525" cap="flat" cmpd="sng">
            <a:solidFill>
              <a:srgbClr val="D9D9D9"/>
            </a:solidFill>
            <a:prstDash val="solid"/>
            <a:round/>
            <a:headEnd type="none" w="sm" len="sm"/>
            <a:tailEnd type="none" w="sm" len="sm"/>
          </a:ln>
        </p:spPr>
      </p:cxnSp>
      <p:sp>
        <p:nvSpPr>
          <p:cNvPr id="1579" name="Google Shape;1579;p81"/>
          <p:cNvSpPr txBox="1"/>
          <p:nvPr/>
        </p:nvSpPr>
        <p:spPr>
          <a:xfrm>
            <a:off x="4092233" y="5325400"/>
            <a:ext cx="40228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Risparmi dovuti alla riduzione dei costi di gestione del contante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Superamento delle logiche di convenzionamento uno a uno grazie ad un unico accordo di adesione al sistema</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80" name="Google Shape;1580;p81"/>
          <p:cNvSpPr txBox="1"/>
          <p:nvPr/>
        </p:nvSpPr>
        <p:spPr>
          <a:xfrm>
            <a:off x="160567" y="2488800"/>
            <a:ext cx="33156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Libertà di scelta del canale e strumento di pagamento, anche quelli più innovativi (mobile)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Trasparenza delle commissioni e minori costi</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Standardizzazione della user experience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Esecuzione digitale del servizio e pagamento contestuale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81" name="Google Shape;1581;p81"/>
          <p:cNvSpPr txBox="1"/>
          <p:nvPr/>
        </p:nvSpPr>
        <p:spPr>
          <a:xfrm>
            <a:off x="8193300" y="2488800"/>
            <a:ext cx="35284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Modalità standard di erogazione dei pagamenti </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Riduzione dei costi associati alla gestione del contante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Diffusione degli strumenti di pagamento elettronici</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Maggiore concorrenza nel mercato dei servizi di pagamento</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434343"/>
              </a:solidFill>
              <a:effectLst/>
              <a:uLnTx/>
              <a:uFillTx/>
              <a:latin typeface="Calibri"/>
              <a:ea typeface="Calibri"/>
              <a:cs typeface="Calibri"/>
              <a:sym typeface="Calibri"/>
            </a:endParaRPr>
          </a:p>
        </p:txBody>
      </p:sp>
      <p:pic>
        <p:nvPicPr>
          <p:cNvPr id="1582" name="Google Shape;1582;p81"/>
          <p:cNvPicPr preferRelativeResize="0"/>
          <p:nvPr/>
        </p:nvPicPr>
        <p:blipFill rotWithShape="1">
          <a:blip r:embed="rId11">
            <a:alphaModFix/>
          </a:blip>
          <a:srcRect/>
          <a:stretch/>
        </p:blipFill>
        <p:spPr>
          <a:xfrm>
            <a:off x="5373167" y="2833800"/>
            <a:ext cx="1373701" cy="1373701"/>
          </a:xfrm>
          <a:prstGeom prst="rect">
            <a:avLst/>
          </a:prstGeom>
          <a:noFill/>
          <a:ln>
            <a:noFill/>
          </a:ln>
        </p:spPr>
      </p:pic>
      <p:sp>
        <p:nvSpPr>
          <p:cNvPr id="1583" name="Google Shape;1583;p81"/>
          <p:cNvSpPr txBox="1"/>
          <p:nvPr/>
        </p:nvSpPr>
        <p:spPr>
          <a:xfrm>
            <a:off x="706433" y="2003933"/>
            <a:ext cx="25468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CITTADINI E IMPRESE</a:t>
            </a:r>
            <a:r>
              <a:rPr kumimoji="0" lang="it" sz="1467" b="0" i="0" u="none" strike="noStrike" kern="1200" cap="none" spc="0" normalizeH="0" baseline="0" noProof="0">
                <a:ln>
                  <a:noFill/>
                </a:ln>
                <a:solidFill>
                  <a:srgbClr val="0066CC"/>
                </a:solidFill>
                <a:effectLst/>
                <a:uLnTx/>
                <a:uFillTx/>
                <a:latin typeface="Calibri"/>
                <a:ea typeface="Calibri"/>
                <a:cs typeface="Calibri"/>
                <a:sym typeface="Calibri"/>
              </a:rPr>
              <a:t> </a:t>
            </a:r>
            <a:endParaRPr kumimoji="0" sz="1467"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584" name="Google Shape;1584;p81"/>
          <p:cNvSpPr txBox="1"/>
          <p:nvPr/>
        </p:nvSpPr>
        <p:spPr>
          <a:xfrm>
            <a:off x="4998567" y="6831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ENTE CREDITORE</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85" name="Google Shape;1585;p81"/>
          <p:cNvCxnSpPr/>
          <p:nvPr/>
        </p:nvCxnSpPr>
        <p:spPr>
          <a:xfrm rot="10800000" flipH="1">
            <a:off x="5074751" y="1149733"/>
            <a:ext cx="1862800" cy="20000"/>
          </a:xfrm>
          <a:prstGeom prst="straightConnector1">
            <a:avLst/>
          </a:prstGeom>
          <a:noFill/>
          <a:ln w="9525" cap="flat" cmpd="sng">
            <a:solidFill>
              <a:srgbClr val="D9D9D9"/>
            </a:solidFill>
            <a:prstDash val="solid"/>
            <a:round/>
            <a:headEnd type="none" w="sm" len="sm"/>
            <a:tailEnd type="none" w="sm" len="sm"/>
          </a:ln>
        </p:spPr>
      </p:cxnSp>
      <p:sp>
        <p:nvSpPr>
          <p:cNvPr id="1586" name="Google Shape;1586;p81"/>
          <p:cNvSpPr txBox="1"/>
          <p:nvPr/>
        </p:nvSpPr>
        <p:spPr>
          <a:xfrm>
            <a:off x="4153300" y="1149733"/>
            <a:ext cx="38452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Riconciliazione automatica</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Riduzione dei costi e tempi con Incasso a D+1</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Non più molteplici accordi di riscossione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sz="1200"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sz="1200" b="0" i="0" u="none" strike="noStrike" kern="1200" cap="none" spc="0" normalizeH="0" baseline="0" noProof="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82" descr="Google Shape;174;p40">
            <a:hlinkClick r:id="rId3"/>
          </p:cNvPr>
          <p:cNvPicPr preferRelativeResize="0"/>
          <p:nvPr/>
        </p:nvPicPr>
        <p:blipFill rotWithShape="1">
          <a:blip r:embed="rId4">
            <a:alphaModFix/>
          </a:blip>
          <a:srcRect/>
          <a:stretch/>
        </p:blipFill>
        <p:spPr>
          <a:xfrm>
            <a:off x="7698234" y="796913"/>
            <a:ext cx="3980420" cy="2390120"/>
          </a:xfrm>
          <a:prstGeom prst="rect">
            <a:avLst/>
          </a:prstGeom>
          <a:noFill/>
          <a:ln>
            <a:noFill/>
          </a:ln>
        </p:spPr>
      </p:pic>
      <p:sp>
        <p:nvSpPr>
          <p:cNvPr id="1592" name="Google Shape;1592;p82"/>
          <p:cNvSpPr/>
          <p:nvPr/>
        </p:nvSpPr>
        <p:spPr>
          <a:xfrm rot="5400000">
            <a:off x="517201" y="-517201"/>
            <a:ext cx="6864201" cy="7898601"/>
          </a:xfrm>
          <a:custGeom>
            <a:avLst/>
            <a:gdLst/>
            <a:ahLst/>
            <a:cxnLst/>
            <a:rect l="l" t="t" r="r" b="b"/>
            <a:pathLst>
              <a:path w="21600" h="21600" extrusionOk="0">
                <a:moveTo>
                  <a:pt x="0" y="4320"/>
                </a:moveTo>
                <a:lnTo>
                  <a:pt x="21600" y="0"/>
                </a:lnTo>
                <a:lnTo>
                  <a:pt x="21600" y="21600"/>
                </a:lnTo>
                <a:lnTo>
                  <a:pt x="0" y="21600"/>
                </a:lnTo>
                <a:close/>
              </a:path>
            </a:pathLst>
          </a:cu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593" name="Google Shape;1593;p82"/>
          <p:cNvCxnSpPr/>
          <p:nvPr/>
        </p:nvCxnSpPr>
        <p:spPr>
          <a:xfrm flipH="1">
            <a:off x="1683958" y="2483436"/>
            <a:ext cx="1" cy="2240001"/>
          </a:xfrm>
          <a:prstGeom prst="straightConnector1">
            <a:avLst/>
          </a:prstGeom>
          <a:noFill/>
          <a:ln w="19050" cap="flat" cmpd="sng">
            <a:solidFill>
              <a:srgbClr val="FFFFFF"/>
            </a:solidFill>
            <a:prstDash val="solid"/>
            <a:round/>
            <a:headEnd type="none" w="sm" len="sm"/>
            <a:tailEnd type="none" w="sm" len="sm"/>
          </a:ln>
        </p:spPr>
      </p:cxnSp>
      <p:sp>
        <p:nvSpPr>
          <p:cNvPr id="1594" name="Google Shape;1594;p82"/>
          <p:cNvSpPr txBox="1"/>
          <p:nvPr/>
        </p:nvSpPr>
        <p:spPr>
          <a:xfrm>
            <a:off x="1917024" y="1530828"/>
            <a:ext cx="5633128" cy="4505999"/>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Possibilità di scelta dello strumento di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pagamento preferito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Semplicità d’uso e sicurezza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Risparmio di tempo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Trasparenza delle commissioni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Importo sempre corretto e chiusura immediata del debito con quietanza liberatoria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5" name="Google Shape;1595;p82"/>
          <p:cNvSpPr txBox="1"/>
          <p:nvPr/>
        </p:nvSpPr>
        <p:spPr>
          <a:xfrm>
            <a:off x="166891" y="3553035"/>
            <a:ext cx="1284003" cy="512727"/>
          </a:xfrm>
          <a:prstGeom prst="rect">
            <a:avLst/>
          </a:prstGeom>
          <a:noFill/>
          <a:ln>
            <a:noFill/>
          </a:ln>
        </p:spPr>
        <p:txBody>
          <a:bodyPr spcFirstLastPara="1" wrap="square" lIns="121875" tIns="121875" rIns="121875" bIns="121875"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CITTADINI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96" name="Google Shape;1596;p82" descr="Google Shape;179;p40"/>
          <p:cNvPicPr preferRelativeResize="0"/>
          <p:nvPr/>
        </p:nvPicPr>
        <p:blipFill rotWithShape="1">
          <a:blip r:embed="rId5">
            <a:alphaModFix/>
          </a:blip>
          <a:srcRect/>
          <a:stretch/>
        </p:blipFill>
        <p:spPr>
          <a:xfrm>
            <a:off x="489019" y="2777229"/>
            <a:ext cx="700403" cy="655208"/>
          </a:xfrm>
          <a:prstGeom prst="rect">
            <a:avLst/>
          </a:prstGeom>
          <a:noFill/>
          <a:ln>
            <a:noFill/>
          </a:ln>
        </p:spPr>
      </p:pic>
      <p:pic>
        <p:nvPicPr>
          <p:cNvPr id="1597" name="Google Shape;1597;p82" descr="Google Shape;182;p40"/>
          <p:cNvPicPr preferRelativeResize="0"/>
          <p:nvPr/>
        </p:nvPicPr>
        <p:blipFill rotWithShape="1">
          <a:blip r:embed="rId6">
            <a:alphaModFix/>
          </a:blip>
          <a:srcRect/>
          <a:stretch/>
        </p:blipFill>
        <p:spPr>
          <a:xfrm>
            <a:off x="7255042" y="623807"/>
            <a:ext cx="4826001" cy="2912535"/>
          </a:xfrm>
          <a:prstGeom prst="rect">
            <a:avLst/>
          </a:prstGeom>
          <a:noFill/>
          <a:ln>
            <a:noFill/>
          </a:ln>
        </p:spPr>
      </p:pic>
      <p:sp>
        <p:nvSpPr>
          <p:cNvPr id="1598" name="Google Shape;1598;p82"/>
          <p:cNvSpPr txBox="1"/>
          <p:nvPr/>
        </p:nvSpPr>
        <p:spPr>
          <a:xfrm>
            <a:off x="331111" y="137825"/>
            <a:ext cx="6232976" cy="932087"/>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200" b="1" i="0" u="none" strike="noStrike" kern="1200" cap="none" spc="0" normalizeH="0" baseline="0" noProof="0">
                <a:ln>
                  <a:noFill/>
                </a:ln>
                <a:solidFill>
                  <a:prstClr val="white"/>
                </a:solidFill>
                <a:effectLst/>
                <a:uLnTx/>
                <a:uFillTx/>
                <a:latin typeface="Calibri"/>
                <a:ea typeface="Calibri"/>
                <a:cs typeface="Calibri"/>
                <a:sym typeface="Calibri"/>
              </a:rPr>
              <a:t>pagoPA</a:t>
            </a: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83"/>
          <p:cNvSpPr/>
          <p:nvPr/>
        </p:nvSpPr>
        <p:spPr>
          <a:xfrm rot="5400000">
            <a:off x="517201" y="-517201"/>
            <a:ext cx="6864201" cy="7898601"/>
          </a:xfrm>
          <a:custGeom>
            <a:avLst/>
            <a:gdLst/>
            <a:ahLst/>
            <a:cxnLst/>
            <a:rect l="l" t="t" r="r" b="b"/>
            <a:pathLst>
              <a:path w="21600" h="21600" extrusionOk="0">
                <a:moveTo>
                  <a:pt x="0" y="4320"/>
                </a:moveTo>
                <a:lnTo>
                  <a:pt x="21600" y="0"/>
                </a:lnTo>
                <a:lnTo>
                  <a:pt x="21600" y="21600"/>
                </a:lnTo>
                <a:lnTo>
                  <a:pt x="0" y="21600"/>
                </a:lnTo>
                <a:close/>
              </a:path>
            </a:pathLst>
          </a:cu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604" name="Google Shape;1604;p83"/>
          <p:cNvCxnSpPr/>
          <p:nvPr/>
        </p:nvCxnSpPr>
        <p:spPr>
          <a:xfrm flipH="1">
            <a:off x="1683958" y="2574792"/>
            <a:ext cx="1" cy="2240001"/>
          </a:xfrm>
          <a:prstGeom prst="straightConnector1">
            <a:avLst/>
          </a:prstGeom>
          <a:noFill/>
          <a:ln w="19050" cap="flat" cmpd="sng">
            <a:solidFill>
              <a:srgbClr val="FFFFFF"/>
            </a:solidFill>
            <a:prstDash val="solid"/>
            <a:round/>
            <a:headEnd type="none" w="sm" len="sm"/>
            <a:tailEnd type="none" w="sm" len="sm"/>
          </a:ln>
        </p:spPr>
      </p:cxnSp>
      <p:sp>
        <p:nvSpPr>
          <p:cNvPr id="1605" name="Google Shape;1605;p83"/>
          <p:cNvSpPr txBox="1"/>
          <p:nvPr/>
        </p:nvSpPr>
        <p:spPr>
          <a:xfrm>
            <a:off x="1917023" y="1545984"/>
            <a:ext cx="5485257" cy="5055637"/>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Integrazione sistemi di pagamento in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un’unica piattaforma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Riconciliazione automatica dei flussi d’incasso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Riduzione dei costi per la gestione delle transazioni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Velocità di riscossione dei tributi e minor recupero del credito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Monitoraggio puntuale dell’incassato che avviene a D+1</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6" name="Google Shape;1606;p83"/>
          <p:cNvSpPr txBox="1"/>
          <p:nvPr/>
        </p:nvSpPr>
        <p:spPr>
          <a:xfrm>
            <a:off x="166891" y="3644392"/>
            <a:ext cx="1284003" cy="512727"/>
          </a:xfrm>
          <a:prstGeom prst="rect">
            <a:avLst/>
          </a:prstGeom>
          <a:noFill/>
          <a:ln>
            <a:noFill/>
          </a:ln>
        </p:spPr>
        <p:txBody>
          <a:bodyPr spcFirstLastPara="1" wrap="square" lIns="121875" tIns="121875" rIns="121875" bIns="121875"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STATO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607" name="Google Shape;1607;p83" descr="Google Shape;190;p41"/>
          <p:cNvPicPr preferRelativeResize="0"/>
          <p:nvPr/>
        </p:nvPicPr>
        <p:blipFill rotWithShape="1">
          <a:blip r:embed="rId3">
            <a:alphaModFix/>
          </a:blip>
          <a:srcRect/>
          <a:stretch/>
        </p:blipFill>
        <p:spPr>
          <a:xfrm>
            <a:off x="458693" y="2887482"/>
            <a:ext cx="700401" cy="707368"/>
          </a:xfrm>
          <a:prstGeom prst="rect">
            <a:avLst/>
          </a:prstGeom>
          <a:noFill/>
          <a:ln>
            <a:noFill/>
          </a:ln>
        </p:spPr>
      </p:pic>
      <p:pic>
        <p:nvPicPr>
          <p:cNvPr id="1608" name="Google Shape;1608;p83" descr="Google Shape;187;p41">
            <a:hlinkClick r:id="rId4"/>
          </p:cNvPr>
          <p:cNvPicPr preferRelativeResize="0"/>
          <p:nvPr/>
        </p:nvPicPr>
        <p:blipFill rotWithShape="1">
          <a:blip r:embed="rId5">
            <a:alphaModFix/>
          </a:blip>
          <a:srcRect l="51064"/>
          <a:stretch/>
        </p:blipFill>
        <p:spPr>
          <a:xfrm>
            <a:off x="8894818" y="1422400"/>
            <a:ext cx="1967108" cy="3369425"/>
          </a:xfrm>
          <a:prstGeom prst="rect">
            <a:avLst/>
          </a:prstGeom>
          <a:noFill/>
          <a:ln>
            <a:noFill/>
          </a:ln>
        </p:spPr>
      </p:pic>
      <p:pic>
        <p:nvPicPr>
          <p:cNvPr id="1609" name="Google Shape;1609;p83" descr="Google Shape;195;p41"/>
          <p:cNvPicPr preferRelativeResize="0"/>
          <p:nvPr/>
        </p:nvPicPr>
        <p:blipFill rotWithShape="1">
          <a:blip r:embed="rId6">
            <a:alphaModFix/>
          </a:blip>
          <a:srcRect/>
          <a:stretch/>
        </p:blipFill>
        <p:spPr>
          <a:xfrm>
            <a:off x="8839398" y="900540"/>
            <a:ext cx="2107871" cy="4369041"/>
          </a:xfrm>
          <a:prstGeom prst="rect">
            <a:avLst/>
          </a:prstGeom>
          <a:noFill/>
          <a:ln>
            <a:noFill/>
          </a:ln>
        </p:spPr>
      </p:pic>
      <p:sp>
        <p:nvSpPr>
          <p:cNvPr id="1610" name="Google Shape;1610;p83"/>
          <p:cNvSpPr txBox="1"/>
          <p:nvPr/>
        </p:nvSpPr>
        <p:spPr>
          <a:xfrm>
            <a:off x="331111" y="137825"/>
            <a:ext cx="6232976" cy="932087"/>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200" b="1" i="0" u="none" strike="noStrike" kern="1200" cap="none" spc="0" normalizeH="0" baseline="0" noProof="0">
                <a:ln>
                  <a:noFill/>
                </a:ln>
                <a:solidFill>
                  <a:prstClr val="white"/>
                </a:solidFill>
                <a:effectLst/>
                <a:uLnTx/>
                <a:uFillTx/>
                <a:latin typeface="Calibri"/>
                <a:ea typeface="Calibri"/>
                <a:cs typeface="Calibri"/>
                <a:sym typeface="Calibri"/>
              </a:rPr>
              <a:t>pagoPA</a:t>
            </a: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84"/>
          <p:cNvSpPr/>
          <p:nvPr/>
        </p:nvSpPr>
        <p:spPr>
          <a:xfrm>
            <a:off x="6387826" y="-421843"/>
            <a:ext cx="5845940" cy="7922336"/>
          </a:xfrm>
          <a:prstGeom prst="rect">
            <a:avLst/>
          </a:pr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6" name="Google Shape;1616;p84"/>
          <p:cNvSpPr/>
          <p:nvPr/>
        </p:nvSpPr>
        <p:spPr>
          <a:xfrm>
            <a:off x="6722548" y="6436612"/>
            <a:ext cx="5543873" cy="472416"/>
          </a:xfrm>
          <a:prstGeom prst="rect">
            <a:avLst/>
          </a:prstGeom>
          <a:solidFill>
            <a:srgbClr val="5A6772">
              <a:alpha val="54117"/>
            </a:srgb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7" name="Google Shape;1617;p84"/>
          <p:cNvSpPr txBox="1"/>
          <p:nvPr/>
        </p:nvSpPr>
        <p:spPr>
          <a:xfrm>
            <a:off x="6762856" y="6420530"/>
            <a:ext cx="5174801" cy="45130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FFFFFF"/>
                </a:solidFill>
                <a:effectLst/>
                <a:uLnTx/>
                <a:uFillTx/>
                <a:latin typeface="Titillium Web SemiBold"/>
                <a:ea typeface="Titillium Web SemiBold"/>
                <a:cs typeface="Titillium Web SemiBold"/>
                <a:sym typeface="Titillium Web SemiBold"/>
              </a:rPr>
              <a:t> Avviso cartaceo -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8" name="Google Shape;1618;p84"/>
          <p:cNvSpPr txBox="1"/>
          <p:nvPr/>
        </p:nvSpPr>
        <p:spPr>
          <a:xfrm>
            <a:off x="186453" y="1902611"/>
            <a:ext cx="5646583" cy="3056948"/>
          </a:xfrm>
          <a:prstGeom prst="rect">
            <a:avLst/>
          </a:prstGeom>
          <a:noFill/>
          <a:ln>
            <a:noFill/>
          </a:ln>
        </p:spPr>
        <p:txBody>
          <a:bodyPr spcFirstLastPara="1" wrap="square" lIns="121875" tIns="121875" rIns="121875" bIns="121875" anchor="t" anchorCtr="0">
            <a:sp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Migliore esposizione dei canali di pagamento;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eliminazione barcode (non più sufficiente a rappresentare lo IUV);</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inserimento del bollettino postale all’interno dell’avviso (non più modello 434/896 e quindi pagabile solo su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maggiore spazio alle necessità informative della 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19" name="Google Shape;1619;p84" descr="Google Shape;268;p46"/>
          <p:cNvPicPr preferRelativeResize="0"/>
          <p:nvPr/>
        </p:nvPicPr>
        <p:blipFill rotWithShape="1">
          <a:blip r:embed="rId3">
            <a:alphaModFix/>
          </a:blip>
          <a:srcRect/>
          <a:stretch/>
        </p:blipFill>
        <p:spPr>
          <a:xfrm>
            <a:off x="7411752" y="425972"/>
            <a:ext cx="3798088" cy="5818839"/>
          </a:xfrm>
          <a:prstGeom prst="rect">
            <a:avLst/>
          </a:prstGeom>
          <a:noFill/>
          <a:ln>
            <a:noFill/>
          </a:ln>
          <a:effectLst>
            <a:outerShdw blurRad="50800" dist="254000" rotWithShape="0">
              <a:srgbClr val="000000">
                <a:alpha val="40000"/>
              </a:srgbClr>
            </a:outerShdw>
          </a:effectLst>
        </p:spPr>
      </p:pic>
      <p:sp>
        <p:nvSpPr>
          <p:cNvPr id="1620" name="Google Shape;1620;p8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1" name="Google Shape;1621;p84"/>
          <p:cNvSpPr txBox="1"/>
          <p:nvPr/>
        </p:nvSpPr>
        <p:spPr>
          <a:xfrm>
            <a:off x="481100" y="900533"/>
            <a:ext cx="4558986"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Nuovo avviso cartaceo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63"/>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Anagrafe Nazionale della Popolazione Residente (ANPR)</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290" name="Google Shape;1290;p63"/>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291" name="Google Shape;1291;p63"/>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la banca nazionale centrale unica nella quale sono confluite progressivamente le anagrafi comunali, l’anagrafe centrale unica di tutti i cittadini e i residenti in Italia;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contiene i dati anagrafici, gli indirizzi di residenza e rappresenta l’archivio di riferimento delle persone fisiche residenti, per tutti gli altri sistemi nazionali;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istituita presso il Ministero dell’Interno.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85"/>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7" name="Google Shape;1627;p8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8" name="Google Shape;1628;p85"/>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Con il sistema pagoPA si possono fare pagamenti verso tutti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Enti della Pubblica Amministrazione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tutte le società a controllo pubblico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e verso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società private che forniscono servizi al cittadino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purché aderiscano all’iniziativa.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Si possono pagare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tributi, tasse, utenze, rette, quote associative, bolli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e qualsiasi altro tipo di pagamento verso le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Pubbliche Amministrazioni centrali e locali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ma anche verso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altri soggetti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come le aziende a partecipazione pubblica, le scuole, le università, le ASL.</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Si può pagare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Presso le agenzie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della banca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Utilizzando l’</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home banking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del PSP (riconoscibili dai loghi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CBILL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o</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 pagoPA</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sportelli ATM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abilitati delle banche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i punti vendita di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SISAL, Lottomatica e Banca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5</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Uffici Postali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87"/>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funzionamento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1" name="Google Shape;1641;p8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42" name="Google Shape;1642;p87"/>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Ciascun pagamento è identificato da un codice IUV che lo associa alla posizione debitoria.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Flusso: dal sito dell’ente, dal sito del PSP, dall’app 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86"/>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scadenze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4" name="Google Shape;1634;p8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35" name="Google Shape;1635;p86"/>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Ultimo ultimatum: entro il 28 febbraio 2021 tutte le PA devono essere su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Oltre il 90% dei comuni ha aderito con almeno un servizio.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Oltre l’82% delle PA ha aderito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8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12ED6BA4-2493-C7ED-5F08-4219FA52A4A3}"/>
              </a:ext>
            </a:extLst>
          </p:cNvPr>
          <p:cNvPicPr>
            <a:picLocks noChangeAspect="1"/>
          </p:cNvPicPr>
          <p:nvPr/>
        </p:nvPicPr>
        <p:blipFill rotWithShape="1">
          <a:blip r:embed="rId3"/>
          <a:srcRect l="1073" t="1852" r="1344" b="2251"/>
          <a:stretch/>
        </p:blipFill>
        <p:spPr>
          <a:xfrm>
            <a:off x="134815" y="931984"/>
            <a:ext cx="11922369" cy="499403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89"/>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531E586A-2AA9-C74F-3365-F5C70DC88B63}"/>
              </a:ext>
            </a:extLst>
          </p:cNvPr>
          <p:cNvPicPr>
            <a:picLocks noChangeAspect="1"/>
          </p:cNvPicPr>
          <p:nvPr/>
        </p:nvPicPr>
        <p:blipFill>
          <a:blip r:embed="rId3"/>
          <a:stretch>
            <a:fillRect/>
          </a:stretch>
        </p:blipFill>
        <p:spPr>
          <a:xfrm>
            <a:off x="834432" y="865254"/>
            <a:ext cx="10523136" cy="590120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90"/>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descr="Immagine che contiene grafico&#10;&#10;Descrizione generata automaticamente">
            <a:extLst>
              <a:ext uri="{FF2B5EF4-FFF2-40B4-BE49-F238E27FC236}">
                <a16:creationId xmlns:a16="http://schemas.microsoft.com/office/drawing/2014/main" id="{79B9D15B-9EE9-098A-D93E-EA2AC9DF83F2}"/>
              </a:ext>
            </a:extLst>
          </p:cNvPr>
          <p:cNvPicPr>
            <a:picLocks noChangeAspect="1"/>
          </p:cNvPicPr>
          <p:nvPr/>
        </p:nvPicPr>
        <p:blipFill>
          <a:blip r:embed="rId3"/>
          <a:stretch>
            <a:fillRect/>
          </a:stretch>
        </p:blipFill>
        <p:spPr>
          <a:xfrm>
            <a:off x="1957388" y="894785"/>
            <a:ext cx="8585575" cy="542728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91"/>
          <p:cNvSpPr txBox="1"/>
          <p:nvPr/>
        </p:nvSpPr>
        <p:spPr>
          <a:xfrm>
            <a:off x="3927901" y="54618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1666" name="Google Shape;1666;p91" descr="Logo-bianco.png"/>
          <p:cNvPicPr preferRelativeResize="0"/>
          <p:nvPr/>
        </p:nvPicPr>
        <p:blipFill rotWithShape="1">
          <a:blip r:embed="rId3">
            <a:alphaModFix/>
          </a:blip>
          <a:srcRect/>
          <a:stretch/>
        </p:blipFill>
        <p:spPr>
          <a:xfrm>
            <a:off x="494454" y="5166466"/>
            <a:ext cx="2064700" cy="1582265"/>
          </a:xfrm>
          <a:prstGeom prst="rect">
            <a:avLst/>
          </a:prstGeom>
          <a:noFill/>
          <a:ln>
            <a:noFill/>
          </a:ln>
        </p:spPr>
      </p:pic>
      <p:pic>
        <p:nvPicPr>
          <p:cNvPr id="1667" name="Google Shape;1667;p91"/>
          <p:cNvPicPr preferRelativeResize="0"/>
          <p:nvPr/>
        </p:nvPicPr>
        <p:blipFill rotWithShape="1">
          <a:blip r:embed="rId4">
            <a:alphaModFix/>
          </a:blip>
          <a:srcRect t="18610" b="-18610"/>
          <a:stretch/>
        </p:blipFill>
        <p:spPr>
          <a:xfrm>
            <a:off x="0" y="37581"/>
            <a:ext cx="12192000" cy="8487119"/>
          </a:xfrm>
          <a:prstGeom prst="rect">
            <a:avLst/>
          </a:prstGeom>
          <a:noFill/>
          <a:ln>
            <a:noFill/>
          </a:ln>
        </p:spPr>
      </p:pic>
      <p:sp>
        <p:nvSpPr>
          <p:cNvPr id="1668" name="Google Shape;1668;p91"/>
          <p:cNvSpPr txBox="1"/>
          <p:nvPr/>
        </p:nvSpPr>
        <p:spPr>
          <a:xfrm>
            <a:off x="3927901" y="53602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1669" name="Google Shape;1669;p91"/>
          <p:cNvSpPr/>
          <p:nvPr/>
        </p:nvSpPr>
        <p:spPr>
          <a:xfrm>
            <a:off x="-27200" y="44033"/>
            <a:ext cx="12192000" cy="6940800"/>
          </a:xfrm>
          <a:prstGeom prst="rect">
            <a:avLst/>
          </a:prstGeom>
          <a:solidFill>
            <a:srgbClr val="0066CC">
              <a:alpha val="68235"/>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670" name="Google Shape;1670;p91"/>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dirty="0">
                <a:solidFill>
                  <a:srgbClr val="FFFFFF"/>
                </a:solidFill>
                <a:latin typeface="Calibri"/>
                <a:ea typeface="Calibri"/>
                <a:cs typeface="Calibri"/>
                <a:sym typeface="Calibri"/>
              </a:rPr>
              <a:t>Identità Digitale </a:t>
            </a:r>
            <a:endParaRPr sz="44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dirty="0">
              <a:solidFill>
                <a:srgbClr val="FFFF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92"/>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Identità digitale e accesso ai servizi</a:t>
            </a:r>
            <a:endParaRPr/>
          </a:p>
        </p:txBody>
      </p:sp>
      <p:sp>
        <p:nvSpPr>
          <p:cNvPr id="1676" name="Google Shape;1676;p92"/>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677" name="Google Shape;1677;p92"/>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Sistema Pubblico di Identità Digitale (SPID)</a:t>
            </a:r>
            <a:endParaRPr dirty="0"/>
          </a:p>
          <a:p>
            <a:pPr marL="728115" marR="0" lvl="0" indent="-408504" algn="l" rtl="0">
              <a:spcBef>
                <a:spcPts val="0"/>
              </a:spcBef>
              <a:spcAft>
                <a:spcPts val="0"/>
              </a:spcAft>
              <a:buClr>
                <a:srgbClr val="00C2C7"/>
              </a:buClr>
              <a:buSzPts val="1700"/>
              <a:buFont typeface="Calibri"/>
              <a:buNone/>
            </a:pPr>
            <a:endParaRPr sz="2800" b="1" dirty="0">
              <a:solidFill>
                <a:srgbClr val="5A6772"/>
              </a:solidFill>
              <a:latin typeface="Calibri"/>
              <a:ea typeface="Calibri"/>
              <a:cs typeface="Calibri"/>
              <a:sym typeface="Calibri"/>
            </a:endParaRPr>
          </a:p>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Carta d’Identità Elettronica (CIE)</a:t>
            </a:r>
            <a:endParaRPr dirty="0"/>
          </a:p>
          <a:p>
            <a:pPr marL="728115" marR="0" lvl="0" indent="-408504" algn="l" rtl="0">
              <a:spcBef>
                <a:spcPts val="0"/>
              </a:spcBef>
              <a:spcAft>
                <a:spcPts val="0"/>
              </a:spcAft>
              <a:buClr>
                <a:srgbClr val="00C2C7"/>
              </a:buClr>
              <a:buSzPts val="1700"/>
              <a:buFont typeface="Calibri"/>
              <a:buNone/>
            </a:pPr>
            <a:endParaRPr sz="2800" b="1" dirty="0">
              <a:solidFill>
                <a:srgbClr val="5A6772"/>
              </a:solidFill>
              <a:latin typeface="Calibri"/>
              <a:ea typeface="Calibri"/>
              <a:cs typeface="Calibri"/>
              <a:sym typeface="Calibri"/>
            </a:endParaRPr>
          </a:p>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Carta Nazionale dei Servizi (CNS)</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93"/>
          <p:cNvSpPr txBox="1"/>
          <p:nvPr/>
        </p:nvSpPr>
        <p:spPr>
          <a:xfrm>
            <a:off x="510275" y="1515259"/>
            <a:ext cx="5466800" cy="5110400"/>
          </a:xfrm>
          <a:prstGeom prst="rect">
            <a:avLst/>
          </a:prstGeom>
          <a:noFill/>
          <a:ln>
            <a:noFill/>
          </a:ln>
        </p:spPr>
        <p:txBody>
          <a:bodyPr spcFirstLastPara="1" wrap="square" lIns="117825" tIns="117825" rIns="117825" bIns="117825"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Semplice</a:t>
            </a:r>
            <a:r>
              <a:rPr lang="it" sz="1733" b="1">
                <a:solidFill>
                  <a:srgbClr val="0066CC"/>
                </a:solidFill>
                <a:latin typeface="Calibri"/>
                <a:ea typeface="Calibri"/>
                <a:cs typeface="Calibri"/>
                <a:sym typeface="Calibri"/>
              </a:rPr>
              <a:t> </a:t>
            </a:r>
            <a:endParaRPr sz="1733">
              <a:solidFill>
                <a:srgbClr val="0066CC"/>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Un unico set di credenziali per accedere ai servizi digitali della Pubblica Amministrazione</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2267" b="1">
              <a:solidFill>
                <a:srgbClr val="0066CC"/>
              </a:solidFill>
              <a:latin typeface="Calibri"/>
              <a:ea typeface="Calibri"/>
              <a:cs typeface="Calibri"/>
              <a:sym typeface="Calibri"/>
            </a:endParaRPr>
          </a:p>
          <a:p>
            <a:pPr marL="0" marR="0" lvl="0" indent="0" algn="l" rtl="0">
              <a:spcBef>
                <a:spcPts val="0"/>
              </a:spcBef>
              <a:spcAft>
                <a:spcPts val="0"/>
              </a:spcAft>
              <a:buNone/>
            </a:pPr>
            <a:r>
              <a:rPr lang="it" sz="2267" b="1">
                <a:solidFill>
                  <a:srgbClr val="0066CC"/>
                </a:solidFill>
                <a:latin typeface="Calibri"/>
                <a:ea typeface="Calibri"/>
                <a:cs typeface="Calibri"/>
                <a:sym typeface="Calibri"/>
              </a:rPr>
              <a:t>Sicura</a:t>
            </a:r>
            <a:endParaRPr sz="2267">
              <a:solidFill>
                <a:schemeClr val="dk1"/>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Grazie agli elevati standard di sicurezza accreditati e vigilati</a:t>
            </a:r>
            <a:endParaRPr sz="1733">
              <a:solidFill>
                <a:schemeClr val="dk1"/>
              </a:solidFill>
              <a:latin typeface="Calibri"/>
              <a:ea typeface="Calibri"/>
              <a:cs typeface="Calibri"/>
              <a:sym typeface="Calibri"/>
            </a:endParaRPr>
          </a:p>
          <a:p>
            <a:pPr marL="0" marR="0" lvl="0" indent="0" algn="l" rtl="0">
              <a:spcBef>
                <a:spcPts val="0"/>
              </a:spcBef>
              <a:spcAft>
                <a:spcPts val="0"/>
              </a:spcAft>
              <a:buNone/>
            </a:pPr>
            <a:endParaRPr sz="1733">
              <a:solidFill>
                <a:srgbClr val="5A6772"/>
              </a:solidFill>
              <a:latin typeface="Calibri"/>
              <a:ea typeface="Calibri"/>
              <a:cs typeface="Calibri"/>
              <a:sym typeface="Calibri"/>
            </a:endParaRPr>
          </a:p>
          <a:p>
            <a:pPr marL="0" marR="0" lvl="0" indent="0" algn="l" rtl="0">
              <a:spcBef>
                <a:spcPts val="0"/>
              </a:spcBef>
              <a:spcAft>
                <a:spcPts val="0"/>
              </a:spcAft>
              <a:buNone/>
            </a:pPr>
            <a:r>
              <a:rPr lang="it" sz="2267" b="1">
                <a:solidFill>
                  <a:srgbClr val="0066CC"/>
                </a:solidFill>
                <a:latin typeface="Calibri"/>
                <a:ea typeface="Calibri"/>
                <a:cs typeface="Calibri"/>
                <a:sym typeface="Calibri"/>
              </a:rPr>
              <a:t>Privacy dei dati</a:t>
            </a:r>
            <a:endParaRPr sz="2267" b="1">
              <a:solidFill>
                <a:srgbClr val="0066CC"/>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La privacy dei dati è vigilata dal Garante Privacy</a:t>
            </a: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Europea</a:t>
            </a:r>
            <a:endParaRPr sz="2267"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La eID è la chiave di accesso ai servizi pubblici Europei </a:t>
            </a:r>
            <a:endParaRPr sz="1733"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endParaRPr sz="1733" b="1">
              <a:solidFill>
                <a:srgbClr val="5A6772"/>
              </a:solidFill>
              <a:latin typeface="Calibri"/>
              <a:ea typeface="Calibri"/>
              <a:cs typeface="Calibri"/>
              <a:sym typeface="Calibri"/>
            </a:endParaRPr>
          </a:p>
        </p:txBody>
      </p:sp>
      <p:sp>
        <p:nvSpPr>
          <p:cNvPr id="1683" name="Google Shape;1683;p93"/>
          <p:cNvSpPr txBox="1"/>
          <p:nvPr/>
        </p:nvSpPr>
        <p:spPr>
          <a:xfrm>
            <a:off x="481100" y="8317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a:solidFill>
                <a:srgbClr val="0066CC"/>
              </a:solidFill>
              <a:latin typeface="Calibri"/>
              <a:ea typeface="Calibri"/>
              <a:cs typeface="Calibri"/>
              <a:sym typeface="Calibri"/>
            </a:endParaRPr>
          </a:p>
        </p:txBody>
      </p:sp>
      <p:sp>
        <p:nvSpPr>
          <p:cNvPr id="1684" name="Google Shape;1684;p93"/>
          <p:cNvSpPr/>
          <p:nvPr/>
        </p:nvSpPr>
        <p:spPr>
          <a:xfrm>
            <a:off x="6277633" y="-167"/>
            <a:ext cx="5914400" cy="68580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685" name="Google Shape;1685;p93"/>
          <p:cNvSpPr txBox="1"/>
          <p:nvPr/>
        </p:nvSpPr>
        <p:spPr>
          <a:xfrm>
            <a:off x="6425192" y="1616859"/>
            <a:ext cx="5466800" cy="5110400"/>
          </a:xfrm>
          <a:prstGeom prst="rect">
            <a:avLst/>
          </a:prstGeom>
          <a:noFill/>
          <a:ln>
            <a:noFill/>
          </a:ln>
        </p:spPr>
        <p:txBody>
          <a:bodyPr spcFirstLastPara="1" wrap="square" lIns="117825" tIns="117825" rIns="117825" bIns="117825" anchor="t" anchorCtr="0">
            <a:noAutofit/>
          </a:bodyPr>
          <a:lstStyle/>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Semplificazione tecnologica per la PA</a:t>
            </a:r>
            <a:endParaRPr sz="22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Riduce i costi di gestione legati a sistemi di identificazione gestiti autonomamente</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8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2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Identificazione sicura</a:t>
            </a:r>
            <a:endParaRPr sz="2267" b="1">
              <a:solidFill>
                <a:srgbClr val="00C4C9"/>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Erogata a seguito di un processo di identificazione certa degli utenti</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333"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Nuovo rapporto con i cittadini</a:t>
            </a:r>
            <a:endParaRPr sz="2267"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Offre nuove modalità di fruizione dei servizi basati interamente sul digitale</a:t>
            </a:r>
            <a:endParaRPr sz="1867" b="1">
              <a:solidFill>
                <a:srgbClr val="5A6772"/>
              </a:solidFill>
              <a:latin typeface="Calibri"/>
              <a:ea typeface="Calibri"/>
              <a:cs typeface="Calibri"/>
              <a:sym typeface="Calibri"/>
            </a:endParaRPr>
          </a:p>
        </p:txBody>
      </p:sp>
      <p:sp>
        <p:nvSpPr>
          <p:cNvPr id="1686" name="Google Shape;1686;p93"/>
          <p:cNvSpPr txBox="1"/>
          <p:nvPr/>
        </p:nvSpPr>
        <p:spPr>
          <a:xfrm>
            <a:off x="6396017" y="1136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133">
                <a:solidFill>
                  <a:srgbClr val="0066CC"/>
                </a:solidFill>
                <a:latin typeface="Calibri"/>
                <a:ea typeface="Calibri"/>
                <a:cs typeface="Calibri"/>
                <a:sym typeface="Calibri"/>
              </a:rPr>
              <a:t>PER I FORNITORI DI SERVIZI DIGITALI</a:t>
            </a:r>
            <a:endParaRPr sz="2133">
              <a:solidFill>
                <a:srgbClr val="0066CC"/>
              </a:solidFill>
              <a:latin typeface="Calibri"/>
              <a:ea typeface="Calibri"/>
              <a:cs typeface="Calibri"/>
              <a:sym typeface="Calibri"/>
            </a:endParaRPr>
          </a:p>
        </p:txBody>
      </p:sp>
      <p:sp>
        <p:nvSpPr>
          <p:cNvPr id="1687" name="Google Shape;1687;p93"/>
          <p:cNvSpPr txBox="1"/>
          <p:nvPr/>
        </p:nvSpPr>
        <p:spPr>
          <a:xfrm>
            <a:off x="535951" y="1136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133">
                <a:solidFill>
                  <a:srgbClr val="0066CC"/>
                </a:solidFill>
                <a:latin typeface="Calibri"/>
                <a:ea typeface="Calibri"/>
                <a:cs typeface="Calibri"/>
                <a:sym typeface="Calibri"/>
              </a:rPr>
              <a:t>PER I CITTADINI</a:t>
            </a:r>
            <a:endParaRPr sz="2133">
              <a:solidFill>
                <a:srgbClr val="0066CC"/>
              </a:solidFill>
              <a:latin typeface="Calibri"/>
              <a:ea typeface="Calibri"/>
              <a:cs typeface="Calibri"/>
              <a:sym typeface="Calibri"/>
            </a:endParaRPr>
          </a:p>
        </p:txBody>
      </p:sp>
      <p:sp>
        <p:nvSpPr>
          <p:cNvPr id="1688" name="Google Shape;1688;p93"/>
          <p:cNvSpPr txBox="1"/>
          <p:nvPr/>
        </p:nvSpPr>
        <p:spPr>
          <a:xfrm>
            <a:off x="152400" y="168000"/>
            <a:ext cx="11156400" cy="775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Vantaggi della identità digitale</a:t>
            </a:r>
            <a:endParaRPr sz="2667" b="1">
              <a:solidFill>
                <a:srgbClr val="0066CC"/>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94"/>
          <p:cNvSpPr/>
          <p:nvPr/>
        </p:nvSpPr>
        <p:spPr>
          <a:xfrm>
            <a:off x="2928151" y="2025731"/>
            <a:ext cx="8668800" cy="19624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694" name="Google Shape;1694;p94"/>
          <p:cNvSpPr txBox="1"/>
          <p:nvPr/>
        </p:nvSpPr>
        <p:spPr>
          <a:xfrm>
            <a:off x="2626751" y="2016335"/>
            <a:ext cx="8865200" cy="2006800"/>
          </a:xfrm>
          <a:prstGeom prst="rect">
            <a:avLst/>
          </a:prstGeom>
          <a:noFill/>
          <a:ln>
            <a:noFill/>
          </a:ln>
        </p:spPr>
        <p:txBody>
          <a:bodyPr spcFirstLastPara="1" wrap="square" lIns="121850" tIns="121850" rIns="121850" bIns="121850" anchor="ctr" anchorCtr="0">
            <a:noAutofit/>
          </a:bodyPr>
          <a:lstStyle/>
          <a:p>
            <a:pPr marL="609585" marR="101597" lvl="0" indent="0" algn="just" rtl="0">
              <a:spcBef>
                <a:spcPts val="0"/>
              </a:spcBef>
              <a:spcAft>
                <a:spcPts val="0"/>
              </a:spcAft>
              <a:buNone/>
            </a:pPr>
            <a:r>
              <a:rPr lang="it" sz="2000" dirty="0">
                <a:solidFill>
                  <a:srgbClr val="5A6772"/>
                </a:solidFill>
                <a:latin typeface="Calibri"/>
                <a:ea typeface="Calibri"/>
                <a:cs typeface="Calibri"/>
                <a:sym typeface="Calibri"/>
              </a:rPr>
              <a:t>Entro il 28 febbraio 2021, le Amministrazioni* dovranno utilizzare esclusivamente </a:t>
            </a:r>
            <a:r>
              <a:rPr lang="it" sz="2000" b="1" dirty="0">
                <a:solidFill>
                  <a:srgbClr val="5A6772"/>
                </a:solidFill>
                <a:latin typeface="Calibri"/>
                <a:ea typeface="Calibri"/>
                <a:cs typeface="Calibri"/>
                <a:sym typeface="Calibri"/>
              </a:rPr>
              <a:t>SPID e CIE</a:t>
            </a:r>
            <a:r>
              <a:rPr lang="it" sz="2000" dirty="0">
                <a:solidFill>
                  <a:srgbClr val="5A6772"/>
                </a:solidFill>
                <a:latin typeface="Calibri"/>
                <a:ea typeface="Calibri"/>
                <a:cs typeface="Calibri"/>
                <a:sym typeface="Calibri"/>
              </a:rPr>
              <a:t> per identificare i </a:t>
            </a:r>
            <a:r>
              <a:rPr lang="it" sz="2000" b="1" dirty="0">
                <a:solidFill>
                  <a:srgbClr val="5A6772"/>
                </a:solidFill>
                <a:latin typeface="Calibri"/>
                <a:ea typeface="Calibri"/>
                <a:cs typeface="Calibri"/>
                <a:sym typeface="Calibri"/>
              </a:rPr>
              <a:t>cittadini</a:t>
            </a:r>
            <a:r>
              <a:rPr lang="it" sz="2000" dirty="0">
                <a:solidFill>
                  <a:srgbClr val="5A6772"/>
                </a:solidFill>
                <a:latin typeface="Calibri"/>
                <a:ea typeface="Calibri"/>
                <a:cs typeface="Calibri"/>
                <a:sym typeface="Calibri"/>
              </a:rPr>
              <a:t> che accedono ai propri servizi </a:t>
            </a:r>
            <a:r>
              <a:rPr lang="it" sz="2000" i="1" dirty="0">
                <a:solidFill>
                  <a:srgbClr val="5A6772"/>
                </a:solidFill>
                <a:latin typeface="Calibri"/>
                <a:ea typeface="Calibri"/>
                <a:cs typeface="Calibri"/>
                <a:sym typeface="Calibri"/>
              </a:rPr>
              <a:t>on-line</a:t>
            </a:r>
            <a:r>
              <a:rPr lang="it" sz="2000" dirty="0">
                <a:solidFill>
                  <a:srgbClr val="5A6772"/>
                </a:solidFill>
                <a:latin typeface="Calibri"/>
                <a:ea typeface="Calibri"/>
                <a:cs typeface="Calibri"/>
                <a:sym typeface="Calibri"/>
              </a:rPr>
              <a:t>. Le vecchie credenziali saranno valide fino a naturale scadenza e non oltre il 30 settembre 2021</a:t>
            </a:r>
            <a:endParaRPr sz="2000" dirty="0">
              <a:solidFill>
                <a:schemeClr val="dk1"/>
              </a:solidFill>
              <a:latin typeface="Calibri"/>
              <a:ea typeface="Calibri"/>
              <a:cs typeface="Calibri"/>
              <a:sym typeface="Calibri"/>
            </a:endParaRPr>
          </a:p>
        </p:txBody>
      </p:sp>
      <p:sp>
        <p:nvSpPr>
          <p:cNvPr id="1695" name="Google Shape;1695;p94"/>
          <p:cNvSpPr txBox="1"/>
          <p:nvPr/>
        </p:nvSpPr>
        <p:spPr>
          <a:xfrm>
            <a:off x="283208" y="258883"/>
            <a:ext cx="11908800" cy="9045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uniche credenziali di accesso per la PA</a:t>
            </a:r>
            <a:endParaRPr sz="2400">
              <a:solidFill>
                <a:schemeClr val="dk1"/>
              </a:solidFill>
              <a:latin typeface="Calibri"/>
              <a:ea typeface="Calibri"/>
              <a:cs typeface="Calibri"/>
              <a:sym typeface="Calibri"/>
            </a:endParaRPr>
          </a:p>
        </p:txBody>
      </p:sp>
      <p:sp>
        <p:nvSpPr>
          <p:cNvPr id="1696" name="Google Shape;1696;p94"/>
          <p:cNvSpPr/>
          <p:nvPr/>
        </p:nvSpPr>
        <p:spPr>
          <a:xfrm>
            <a:off x="496851" y="2025731"/>
            <a:ext cx="2335200" cy="1962400"/>
          </a:xfrm>
          <a:prstGeom prst="rect">
            <a:avLst/>
          </a:prstGeom>
          <a:solidFill>
            <a:srgbClr val="0070C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667">
              <a:solidFill>
                <a:srgbClr val="000000"/>
              </a:solidFill>
              <a:latin typeface="Calibri"/>
              <a:ea typeface="Calibri"/>
              <a:cs typeface="Calibri"/>
              <a:sym typeface="Calibri"/>
            </a:endParaRPr>
          </a:p>
        </p:txBody>
      </p:sp>
      <p:sp>
        <p:nvSpPr>
          <p:cNvPr id="1697" name="Google Shape;1697;p94"/>
          <p:cNvSpPr txBox="1"/>
          <p:nvPr/>
        </p:nvSpPr>
        <p:spPr>
          <a:xfrm>
            <a:off x="641077" y="2349969"/>
            <a:ext cx="2190800" cy="12936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FFFFFF"/>
                </a:solidFill>
                <a:latin typeface="Calibri"/>
                <a:ea typeface="Calibri"/>
                <a:cs typeface="Calibri"/>
                <a:sym typeface="Calibri"/>
              </a:rPr>
              <a:t>Entro il </a:t>
            </a:r>
            <a:br>
              <a:rPr lang="it" sz="3466" b="1">
                <a:solidFill>
                  <a:srgbClr val="FFFFFF"/>
                </a:solidFill>
                <a:latin typeface="Calibri"/>
                <a:ea typeface="Calibri"/>
                <a:cs typeface="Calibri"/>
                <a:sym typeface="Calibri"/>
              </a:rPr>
            </a:br>
            <a:r>
              <a:rPr lang="it" sz="2000" b="1">
                <a:solidFill>
                  <a:srgbClr val="FFFFFF"/>
                </a:solidFill>
                <a:latin typeface="Calibri"/>
                <a:ea typeface="Calibri"/>
                <a:cs typeface="Calibri"/>
                <a:sym typeface="Calibri"/>
              </a:rPr>
              <a:t>30 Settembre 2021</a:t>
            </a:r>
            <a:endParaRPr sz="2400">
              <a:solidFill>
                <a:schemeClr val="dk1"/>
              </a:solidFill>
              <a:latin typeface="Calibri"/>
              <a:ea typeface="Calibri"/>
              <a:cs typeface="Calibri"/>
              <a:sym typeface="Calibri"/>
            </a:endParaRPr>
          </a:p>
        </p:txBody>
      </p:sp>
      <p:sp>
        <p:nvSpPr>
          <p:cNvPr id="1698" name="Google Shape;1698;p94"/>
          <p:cNvSpPr txBox="1"/>
          <p:nvPr/>
        </p:nvSpPr>
        <p:spPr>
          <a:xfrm>
            <a:off x="3324600" y="6137467"/>
            <a:ext cx="8668800" cy="828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1200" i="1">
                <a:solidFill>
                  <a:schemeClr val="dk1"/>
                </a:solidFill>
                <a:latin typeface="Calibri"/>
                <a:ea typeface="Calibri"/>
                <a:cs typeface="Calibri"/>
                <a:sym typeface="Calibri"/>
              </a:rPr>
              <a:t>*Riferimento a tutte le Amministrazioni di cui all’articolo 2, comma 2, lettera a) del CAD (ossia le PA di cui all’articolo 1, comma 2, del d.lgs 165 del 2001, ivi comprese le autorità portuali, nonchè le Autorità amministrative indipendenti)</a:t>
            </a:r>
            <a:endParaRPr sz="1200" i="1">
              <a:solidFill>
                <a:schemeClr val="dk1"/>
              </a:solidFill>
              <a:latin typeface="Calibri"/>
              <a:ea typeface="Calibri"/>
              <a:cs typeface="Calibri"/>
              <a:sym typeface="Calibri"/>
            </a:endParaRPr>
          </a:p>
        </p:txBody>
      </p:sp>
      <p:sp>
        <p:nvSpPr>
          <p:cNvPr id="1699" name="Google Shape;1699;p94"/>
          <p:cNvSpPr txBox="1"/>
          <p:nvPr/>
        </p:nvSpPr>
        <p:spPr>
          <a:xfrm>
            <a:off x="481100" y="4237367"/>
            <a:ext cx="11116000" cy="1459526"/>
          </a:xfrm>
          <a:prstGeom prst="rect">
            <a:avLst/>
          </a:prstGeom>
          <a:noFill/>
          <a:ln>
            <a:noFill/>
          </a:ln>
        </p:spPr>
        <p:txBody>
          <a:bodyPr spcFirstLastPara="1" wrap="square" lIns="121900" tIns="121900" rIns="121900" bIns="121900" anchor="t" anchorCtr="0">
            <a:spAutoFit/>
          </a:bodyPr>
          <a:lstStyle/>
          <a:p>
            <a:pPr marL="0" marR="0" lvl="0" indent="0" algn="l" rtl="0">
              <a:spcBef>
                <a:spcPts val="1333"/>
              </a:spcBef>
              <a:spcAft>
                <a:spcPts val="0"/>
              </a:spcAft>
              <a:buNone/>
            </a:pPr>
            <a:r>
              <a:rPr lang="it" sz="2267">
                <a:solidFill>
                  <a:srgbClr val="5A6772"/>
                </a:solidFill>
                <a:latin typeface="Calibri"/>
                <a:ea typeface="Calibri"/>
                <a:cs typeface="Calibri"/>
                <a:sym typeface="Calibri"/>
              </a:rPr>
              <a:t>Le Identità Digitale hanno lo stesso valore di un qualsiasi documento d’identità cartacea nello svolgimento di pratiche amministrative online: non sarà più necessario allegare fotocopie di documenti di identità.</a:t>
            </a:r>
            <a:endParaRPr sz="2267">
              <a:solidFill>
                <a:srgbClr val="5A677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527" y="1600425"/>
            <a:ext cx="2259847" cy="25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a:picLocks noChangeAspect="1"/>
          </p:cNvPicPr>
          <p:nvPr/>
        </p:nvPicPr>
        <p:blipFill>
          <a:blip r:embed="rId4"/>
          <a:stretch>
            <a:fillRect/>
          </a:stretch>
        </p:blipFill>
        <p:spPr>
          <a:xfrm>
            <a:off x="4672879" y="1965817"/>
            <a:ext cx="7145468" cy="3430657"/>
          </a:xfrm>
          <a:prstGeom prst="rect">
            <a:avLst/>
          </a:prstGeom>
        </p:spPr>
      </p:pic>
      <p:grpSp>
        <p:nvGrpSpPr>
          <p:cNvPr id="34" name="Gruppo 33"/>
          <p:cNvGrpSpPr/>
          <p:nvPr/>
        </p:nvGrpSpPr>
        <p:grpSpPr>
          <a:xfrm>
            <a:off x="350208" y="4738247"/>
            <a:ext cx="11547549" cy="1818831"/>
            <a:chOff x="271448" y="3386632"/>
            <a:chExt cx="8660662" cy="1364123"/>
          </a:xfrm>
        </p:grpSpPr>
        <p:pic>
          <p:nvPicPr>
            <p:cNvPr id="4" name="Immagine 3"/>
            <p:cNvPicPr>
              <a:picLocks noChangeAspect="1"/>
            </p:cNvPicPr>
            <p:nvPr/>
          </p:nvPicPr>
          <p:blipFill rotWithShape="1">
            <a:blip r:embed="rId5"/>
            <a:srcRect r="41830"/>
            <a:stretch/>
          </p:blipFill>
          <p:spPr>
            <a:xfrm>
              <a:off x="271448" y="3386632"/>
              <a:ext cx="3301432" cy="1364123"/>
            </a:xfrm>
            <a:prstGeom prst="rect">
              <a:avLst/>
            </a:prstGeom>
          </p:spPr>
        </p:pic>
        <p:cxnSp>
          <p:nvCxnSpPr>
            <p:cNvPr id="36" name="Google Shape;279;g53ab5ecd07_1_13"/>
            <p:cNvCxnSpPr/>
            <p:nvPr/>
          </p:nvCxnSpPr>
          <p:spPr>
            <a:xfrm>
              <a:off x="280835" y="4373972"/>
              <a:ext cx="8651275" cy="0"/>
            </a:xfrm>
            <a:prstGeom prst="straightConnector1">
              <a:avLst/>
            </a:prstGeom>
            <a:noFill/>
            <a:ln w="114300" cap="flat" cmpd="sng">
              <a:solidFill>
                <a:srgbClr val="2566CC"/>
              </a:solidFill>
              <a:prstDash val="solid"/>
              <a:round/>
              <a:headEnd type="none" w="sm" len="sm"/>
              <a:tailEnd type="triangle" w="sm" len="sm"/>
            </a:ln>
            <a:effectLst>
              <a:outerShdw blurRad="57150" dist="19050" dir="5400000" algn="bl" rotWithShape="0">
                <a:srgbClr val="000000">
                  <a:alpha val="49019"/>
                </a:srgbClr>
              </a:outerShdw>
            </a:effectLst>
          </p:spPr>
        </p:cxnSp>
      </p:grpSp>
      <p:cxnSp>
        <p:nvCxnSpPr>
          <p:cNvPr id="38" name="Google Shape;279;g53ab5ecd07_1_13"/>
          <p:cNvCxnSpPr/>
          <p:nvPr/>
        </p:nvCxnSpPr>
        <p:spPr>
          <a:xfrm>
            <a:off x="4618346" y="1650000"/>
            <a:ext cx="7200000" cy="0"/>
          </a:xfrm>
          <a:prstGeom prst="straightConnector1">
            <a:avLst/>
          </a:prstGeom>
          <a:noFill/>
          <a:ln w="63500" cap="flat" cmpd="sng">
            <a:solidFill>
              <a:srgbClr val="00B050"/>
            </a:solidFill>
            <a:prstDash val="solid"/>
            <a:round/>
            <a:headEnd type="none" w="sm" len="sm"/>
            <a:tailEnd type="triangle" w="sm" len="sm"/>
          </a:ln>
          <a:effectLst>
            <a:outerShdw blurRad="57150" dist="19050" dir="5400000" algn="bl" rotWithShape="0">
              <a:srgbClr val="000000">
                <a:alpha val="49019"/>
              </a:srgbClr>
            </a:outerShdw>
          </a:effectLst>
        </p:spPr>
      </p:cxnSp>
      <p:sp>
        <p:nvSpPr>
          <p:cNvPr id="37" name="CasellaDiTesto 36"/>
          <p:cNvSpPr txBox="1"/>
          <p:nvPr/>
        </p:nvSpPr>
        <p:spPr>
          <a:xfrm>
            <a:off x="7207224" y="1649999"/>
            <a:ext cx="2609517"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67" b="1" i="1" u="none" strike="noStrike" kern="1200" cap="none" spc="0" normalizeH="0" baseline="0" noProof="0" dirty="0">
                <a:ln>
                  <a:noFill/>
                </a:ln>
                <a:solidFill>
                  <a:srgbClr val="C00000"/>
                </a:solidFill>
                <a:effectLst/>
                <a:uLnTx/>
                <a:uFillTx/>
                <a:latin typeface="Calibri" panose="020F0502020204030204"/>
                <a:ea typeface="Calibri"/>
                <a:cs typeface="Calibri"/>
              </a:rPr>
              <a:t>FASE DI SUBENTRO</a:t>
            </a:r>
          </a:p>
        </p:txBody>
      </p:sp>
      <p:sp>
        <p:nvSpPr>
          <p:cNvPr id="2" name="Google Shape;1289;p63">
            <a:extLst>
              <a:ext uri="{FF2B5EF4-FFF2-40B4-BE49-F238E27FC236}">
                <a16:creationId xmlns:a16="http://schemas.microsoft.com/office/drawing/2014/main" id="{1CF99386-347D-884E-AC16-870DF51A0996}"/>
              </a:ext>
            </a:extLst>
          </p:cNvPr>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un puzzle da 7.904 pezzi</a:t>
            </a:r>
          </a:p>
        </p:txBody>
      </p:sp>
      <p:sp>
        <p:nvSpPr>
          <p:cNvPr id="3" name="Google Shape;1290;p63">
            <a:extLst>
              <a:ext uri="{FF2B5EF4-FFF2-40B4-BE49-F238E27FC236}">
                <a16:creationId xmlns:a16="http://schemas.microsoft.com/office/drawing/2014/main" id="{E8CFAFA2-675D-A5E1-CF22-28BACF9C63F2}"/>
              </a:ext>
            </a:extLst>
          </p:cNvPr>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2290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95"/>
          <p:cNvSpPr/>
          <p:nvPr/>
        </p:nvSpPr>
        <p:spPr>
          <a:xfrm>
            <a:off x="4364733" y="3854533"/>
            <a:ext cx="7070400" cy="21812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705" name="Google Shape;1705;p95"/>
          <p:cNvSpPr/>
          <p:nvPr/>
        </p:nvSpPr>
        <p:spPr>
          <a:xfrm>
            <a:off x="4364733" y="1416133"/>
            <a:ext cx="7070400" cy="19624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706" name="Google Shape;1706;p95"/>
          <p:cNvSpPr txBox="1"/>
          <p:nvPr/>
        </p:nvSpPr>
        <p:spPr>
          <a:xfrm>
            <a:off x="254000" y="168000"/>
            <a:ext cx="11156400" cy="7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soluzioni di identità digitale in Italia</a:t>
            </a:r>
            <a:endParaRPr sz="2667" b="1">
              <a:solidFill>
                <a:srgbClr val="0066CC"/>
              </a:solidFill>
              <a:latin typeface="Calibri"/>
              <a:ea typeface="Calibri"/>
              <a:cs typeface="Calibri"/>
              <a:sym typeface="Calibri"/>
            </a:endParaRPr>
          </a:p>
        </p:txBody>
      </p:sp>
      <p:pic>
        <p:nvPicPr>
          <p:cNvPr id="1707" name="Google Shape;1707;p95"/>
          <p:cNvPicPr preferRelativeResize="0"/>
          <p:nvPr/>
        </p:nvPicPr>
        <p:blipFill rotWithShape="1">
          <a:blip r:embed="rId3">
            <a:alphaModFix/>
          </a:blip>
          <a:srcRect/>
          <a:stretch/>
        </p:blipFill>
        <p:spPr>
          <a:xfrm>
            <a:off x="1222967" y="4107834"/>
            <a:ext cx="1422700" cy="950367"/>
          </a:xfrm>
          <a:prstGeom prst="rect">
            <a:avLst/>
          </a:prstGeom>
          <a:noFill/>
          <a:ln>
            <a:noFill/>
          </a:ln>
          <a:effectLst>
            <a:outerShdw blurRad="292100" dist="139700" dir="2700000" algn="tl" rotWithShape="0">
              <a:srgbClr val="333333">
                <a:alpha val="64705"/>
              </a:srgbClr>
            </a:outerShdw>
          </a:effectLst>
        </p:spPr>
      </p:pic>
      <p:pic>
        <p:nvPicPr>
          <p:cNvPr id="1708" name="Google Shape;1708;p95"/>
          <p:cNvPicPr preferRelativeResize="0"/>
          <p:nvPr/>
        </p:nvPicPr>
        <p:blipFill rotWithShape="1">
          <a:blip r:embed="rId4">
            <a:alphaModFix/>
          </a:blip>
          <a:srcRect r="47039" b="57484"/>
          <a:stretch/>
        </p:blipFill>
        <p:spPr>
          <a:xfrm>
            <a:off x="1117651" y="2044983"/>
            <a:ext cx="1740925" cy="875667"/>
          </a:xfrm>
          <a:prstGeom prst="rect">
            <a:avLst/>
          </a:prstGeom>
          <a:noFill/>
          <a:ln>
            <a:noFill/>
          </a:ln>
        </p:spPr>
      </p:pic>
      <p:pic>
        <p:nvPicPr>
          <p:cNvPr id="1709" name="Google Shape;1709;p95"/>
          <p:cNvPicPr preferRelativeResize="0"/>
          <p:nvPr/>
        </p:nvPicPr>
        <p:blipFill rotWithShape="1">
          <a:blip r:embed="rId5">
            <a:alphaModFix/>
          </a:blip>
          <a:srcRect/>
          <a:stretch/>
        </p:blipFill>
        <p:spPr>
          <a:xfrm>
            <a:off x="9412267" y="4386670"/>
            <a:ext cx="1655667" cy="1092567"/>
          </a:xfrm>
          <a:prstGeom prst="rect">
            <a:avLst/>
          </a:prstGeom>
          <a:noFill/>
          <a:ln>
            <a:noFill/>
          </a:ln>
        </p:spPr>
      </p:pic>
      <p:sp>
        <p:nvSpPr>
          <p:cNvPr id="1710" name="Google Shape;1710;p95"/>
          <p:cNvSpPr txBox="1"/>
          <p:nvPr/>
        </p:nvSpPr>
        <p:spPr>
          <a:xfrm>
            <a:off x="5041900" y="1412801"/>
            <a:ext cx="6640400" cy="188733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a:solidFill>
                  <a:schemeClr val="dk1"/>
                </a:solidFill>
                <a:latin typeface="Calibri"/>
                <a:ea typeface="Calibri"/>
                <a:cs typeface="Calibri"/>
                <a:sym typeface="Calibri"/>
              </a:rPr>
              <a:t>Notificata EIDAS il 10/09/2018</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Digital Only </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Accesso ai servizi digitali</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Rilasciata dagli IdP</a:t>
            </a:r>
            <a:r>
              <a:rPr lang="it" sz="2133" baseline="30000">
                <a:solidFill>
                  <a:schemeClr val="dk1"/>
                </a:solidFill>
                <a:latin typeface="Calibri"/>
                <a:ea typeface="Calibri"/>
                <a:cs typeface="Calibri"/>
                <a:sym typeface="Calibri"/>
              </a:rPr>
              <a:t>i</a:t>
            </a:r>
            <a:r>
              <a:rPr lang="it" sz="2133">
                <a:solidFill>
                  <a:schemeClr val="dk1"/>
                </a:solidFill>
                <a:latin typeface="Calibri"/>
                <a:ea typeface="Calibri"/>
                <a:cs typeface="Calibri"/>
                <a:sym typeface="Calibri"/>
              </a:rPr>
              <a:t> accreditati da AgID</a:t>
            </a:r>
            <a:r>
              <a:rPr lang="it" sz="2133" baseline="30000">
                <a:solidFill>
                  <a:schemeClr val="dk1"/>
                </a:solidFill>
                <a:latin typeface="Calibri"/>
                <a:ea typeface="Calibri"/>
                <a:cs typeface="Calibri"/>
                <a:sym typeface="Calibri"/>
              </a:rPr>
              <a:t>ii</a:t>
            </a:r>
            <a:endParaRPr sz="2133"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Livelli di sicurezza: 1, 2, 3 </a:t>
            </a:r>
            <a:endParaRPr sz="2133">
              <a:solidFill>
                <a:schemeClr val="dk1"/>
              </a:solidFill>
              <a:latin typeface="Calibri"/>
              <a:ea typeface="Calibri"/>
              <a:cs typeface="Calibri"/>
              <a:sym typeface="Calibri"/>
            </a:endParaRPr>
          </a:p>
        </p:txBody>
      </p:sp>
      <p:sp>
        <p:nvSpPr>
          <p:cNvPr id="1711" name="Google Shape;1711;p95"/>
          <p:cNvSpPr txBox="1"/>
          <p:nvPr/>
        </p:nvSpPr>
        <p:spPr>
          <a:xfrm>
            <a:off x="5041900" y="3851200"/>
            <a:ext cx="4397600" cy="221556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a:solidFill>
                  <a:schemeClr val="dk1"/>
                </a:solidFill>
                <a:latin typeface="Calibri"/>
                <a:ea typeface="Calibri"/>
                <a:cs typeface="Calibri"/>
                <a:sym typeface="Calibri"/>
              </a:rPr>
              <a:t>Notificata EIDAS il 13/09/2019</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Basata su Smart Card</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Identificazione in presenza e digitale</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Rilasciata dal Ministero dell’Interno</a:t>
            </a:r>
            <a:br>
              <a:rPr lang="it" sz="2133">
                <a:solidFill>
                  <a:schemeClr val="dk1"/>
                </a:solidFill>
                <a:latin typeface="Calibri"/>
                <a:ea typeface="Calibri"/>
                <a:cs typeface="Calibri"/>
                <a:sym typeface="Calibri"/>
              </a:rPr>
            </a:br>
            <a:r>
              <a:rPr lang="it" sz="2133">
                <a:solidFill>
                  <a:schemeClr val="dk1"/>
                </a:solidFill>
                <a:latin typeface="Calibri"/>
                <a:ea typeface="Calibri"/>
                <a:cs typeface="Calibri"/>
                <a:sym typeface="Calibri"/>
              </a:rPr>
              <a:t>in collaborazione con IPZS</a:t>
            </a:r>
            <a:r>
              <a:rPr lang="it" sz="2133" baseline="30000">
                <a:solidFill>
                  <a:schemeClr val="dk1"/>
                </a:solidFill>
                <a:latin typeface="Calibri"/>
                <a:ea typeface="Calibri"/>
                <a:cs typeface="Calibri"/>
                <a:sym typeface="Calibri"/>
              </a:rPr>
              <a:t>iii</a:t>
            </a:r>
            <a:endParaRPr sz="2133"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Livello di sicurezza: 3</a:t>
            </a:r>
            <a:endParaRPr sz="2133">
              <a:solidFill>
                <a:schemeClr val="dk1"/>
              </a:solidFill>
              <a:latin typeface="Calibri"/>
              <a:ea typeface="Calibri"/>
              <a:cs typeface="Calibri"/>
              <a:sym typeface="Calibri"/>
            </a:endParaRPr>
          </a:p>
        </p:txBody>
      </p:sp>
      <p:sp>
        <p:nvSpPr>
          <p:cNvPr id="1712" name="Google Shape;1712;p95"/>
          <p:cNvSpPr txBox="1"/>
          <p:nvPr/>
        </p:nvSpPr>
        <p:spPr>
          <a:xfrm>
            <a:off x="3324600" y="6035867"/>
            <a:ext cx="8668800" cy="6188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1200" i="1">
                <a:solidFill>
                  <a:schemeClr val="dk1"/>
                </a:solidFill>
                <a:latin typeface="Calibri"/>
                <a:ea typeface="Calibri"/>
                <a:cs typeface="Calibri"/>
                <a:sym typeface="Calibri"/>
              </a:rPr>
              <a:t>i) IDP- Identity Providers</a:t>
            </a:r>
            <a:endParaRPr sz="1200" i="1">
              <a:solidFill>
                <a:schemeClr val="dk1"/>
              </a:solidFill>
              <a:latin typeface="Calibri"/>
              <a:ea typeface="Calibri"/>
              <a:cs typeface="Calibri"/>
              <a:sym typeface="Calibri"/>
            </a:endParaRPr>
          </a:p>
          <a:p>
            <a:pPr marL="0" marR="0" lvl="0" indent="0" algn="r" rtl="0">
              <a:spcBef>
                <a:spcPts val="0"/>
              </a:spcBef>
              <a:spcAft>
                <a:spcPts val="0"/>
              </a:spcAft>
              <a:buNone/>
            </a:pPr>
            <a:r>
              <a:rPr lang="it" sz="1200" i="1">
                <a:solidFill>
                  <a:schemeClr val="dk1"/>
                </a:solidFill>
                <a:latin typeface="Calibri"/>
                <a:ea typeface="Calibri"/>
                <a:cs typeface="Calibri"/>
                <a:sym typeface="Calibri"/>
              </a:rPr>
              <a:t>ii) AgID-Agenzia per l’Italia Digitale</a:t>
            </a:r>
            <a:endParaRPr sz="1200" i="1">
              <a:solidFill>
                <a:schemeClr val="dk1"/>
              </a:solidFill>
              <a:latin typeface="Calibri"/>
              <a:ea typeface="Calibri"/>
              <a:cs typeface="Calibri"/>
              <a:sym typeface="Calibri"/>
            </a:endParaRPr>
          </a:p>
          <a:p>
            <a:pPr marL="0" marR="0" lvl="0" indent="0" algn="r" rtl="0">
              <a:spcBef>
                <a:spcPts val="0"/>
              </a:spcBef>
              <a:spcAft>
                <a:spcPts val="0"/>
              </a:spcAft>
              <a:buNone/>
            </a:pPr>
            <a:r>
              <a:rPr lang="it" sz="1200" i="1">
                <a:solidFill>
                  <a:schemeClr val="dk1"/>
                </a:solidFill>
                <a:latin typeface="Calibri"/>
                <a:ea typeface="Calibri"/>
                <a:cs typeface="Calibri"/>
                <a:sym typeface="Calibri"/>
              </a:rPr>
              <a:t>iii) Istituto Poligrafico Zecca dello Stato</a:t>
            </a:r>
            <a:endParaRPr sz="1200" i="1">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155e12607ee_0_710"/>
          <p:cNvSpPr/>
          <p:nvPr/>
        </p:nvSpPr>
        <p:spPr>
          <a:xfrm>
            <a:off x="188967" y="2632403"/>
            <a:ext cx="11799600" cy="1067100"/>
          </a:xfrm>
          <a:prstGeom prst="roundRect">
            <a:avLst>
              <a:gd name="adj" fmla="val 16667"/>
            </a:avLst>
          </a:prstGeom>
          <a:solidFill>
            <a:srgbClr val="ECF6E8"/>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chemeClr val="dk2"/>
              </a:solidFill>
              <a:latin typeface="Titillium Web"/>
              <a:ea typeface="Titillium Web"/>
              <a:cs typeface="Titillium Web"/>
              <a:sym typeface="Titillium Web"/>
            </a:endParaRPr>
          </a:p>
        </p:txBody>
      </p:sp>
      <p:pic>
        <p:nvPicPr>
          <p:cNvPr id="1718" name="Google Shape;1718;g155e12607ee_0_710"/>
          <p:cNvPicPr preferRelativeResize="0"/>
          <p:nvPr/>
        </p:nvPicPr>
        <p:blipFill rotWithShape="1">
          <a:blip r:embed="rId3">
            <a:alphaModFix/>
          </a:blip>
          <a:srcRect r="47039" b="57484"/>
          <a:stretch/>
        </p:blipFill>
        <p:spPr>
          <a:xfrm>
            <a:off x="8755900" y="1324665"/>
            <a:ext cx="1620568" cy="738800"/>
          </a:xfrm>
          <a:prstGeom prst="rect">
            <a:avLst/>
          </a:prstGeom>
          <a:noFill/>
          <a:ln>
            <a:noFill/>
          </a:ln>
        </p:spPr>
      </p:pic>
      <p:pic>
        <p:nvPicPr>
          <p:cNvPr id="1719" name="Google Shape;1719;g155e12607ee_0_710"/>
          <p:cNvPicPr preferRelativeResize="0"/>
          <p:nvPr/>
        </p:nvPicPr>
        <p:blipFill rotWithShape="1">
          <a:blip r:embed="rId4">
            <a:alphaModFix/>
          </a:blip>
          <a:srcRect/>
          <a:stretch/>
        </p:blipFill>
        <p:spPr>
          <a:xfrm>
            <a:off x="10618887" y="1101367"/>
            <a:ext cx="1142313" cy="996466"/>
          </a:xfrm>
          <a:prstGeom prst="rect">
            <a:avLst/>
          </a:prstGeom>
          <a:noFill/>
          <a:ln>
            <a:noFill/>
          </a:ln>
        </p:spPr>
      </p:pic>
      <p:sp>
        <p:nvSpPr>
          <p:cNvPr id="1720" name="Google Shape;1720;g155e12607ee_0_710"/>
          <p:cNvSpPr/>
          <p:nvPr/>
        </p:nvSpPr>
        <p:spPr>
          <a:xfrm>
            <a:off x="188967" y="3849737"/>
            <a:ext cx="11799600" cy="996300"/>
          </a:xfrm>
          <a:prstGeom prst="roundRect">
            <a:avLst>
              <a:gd name="adj" fmla="val 16667"/>
            </a:avLst>
          </a:prstGeom>
          <a:solidFill>
            <a:srgbClr val="D3E3CC"/>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chemeClr val="dk2"/>
              </a:solidFill>
              <a:latin typeface="Titillium Web"/>
              <a:ea typeface="Titillium Web"/>
              <a:cs typeface="Titillium Web"/>
              <a:sym typeface="Titillium Web"/>
            </a:endParaRPr>
          </a:p>
        </p:txBody>
      </p:sp>
      <p:sp>
        <p:nvSpPr>
          <p:cNvPr id="1721" name="Google Shape;1721;g155e12607ee_0_710"/>
          <p:cNvSpPr txBox="1"/>
          <p:nvPr/>
        </p:nvSpPr>
        <p:spPr>
          <a:xfrm>
            <a:off x="237033" y="2647033"/>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700" b="1" i="0" u="none" strike="noStrike" cap="none">
                <a:solidFill>
                  <a:srgbClr val="0056CB"/>
                </a:solidFill>
                <a:latin typeface="Titillium Web"/>
                <a:ea typeface="Titillium Web"/>
                <a:cs typeface="Titillium Web"/>
                <a:sym typeface="Titillium Web"/>
              </a:rPr>
              <a:t>Livello 1</a:t>
            </a:r>
            <a:endParaRPr sz="2700" b="0" i="0" u="none" strike="noStrike" cap="none">
              <a:solidFill>
                <a:srgbClr val="000000"/>
              </a:solidFill>
              <a:latin typeface="Titillium Web"/>
              <a:ea typeface="Titillium Web"/>
              <a:cs typeface="Titillium Web"/>
              <a:sym typeface="Titillium Web"/>
            </a:endParaRPr>
          </a:p>
        </p:txBody>
      </p:sp>
      <p:sp>
        <p:nvSpPr>
          <p:cNvPr id="1722" name="Google Shape;1722;g155e12607ee_0_710"/>
          <p:cNvSpPr txBox="1"/>
          <p:nvPr/>
        </p:nvSpPr>
        <p:spPr>
          <a:xfrm>
            <a:off x="237033" y="3864373"/>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700" b="1" i="0" u="none" strike="noStrike" cap="none">
                <a:solidFill>
                  <a:srgbClr val="0056CB"/>
                </a:solidFill>
                <a:latin typeface="Titillium Web"/>
                <a:ea typeface="Titillium Web"/>
                <a:cs typeface="Titillium Web"/>
                <a:sym typeface="Titillium Web"/>
              </a:rPr>
              <a:t>Livello 2</a:t>
            </a:r>
            <a:r>
              <a:rPr lang="it" sz="2700" b="0" i="0" u="none" strike="noStrike" cap="none">
                <a:solidFill>
                  <a:srgbClr val="000000"/>
                </a:solidFill>
                <a:latin typeface="Titillium Web"/>
                <a:ea typeface="Titillium Web"/>
                <a:cs typeface="Titillium Web"/>
                <a:sym typeface="Titillium Web"/>
              </a:rPr>
              <a:t> </a:t>
            </a:r>
            <a:endParaRPr sz="2700" b="0" i="0" u="none" strike="noStrike" cap="none">
              <a:solidFill>
                <a:srgbClr val="000000"/>
              </a:solidFill>
              <a:latin typeface="Titillium Web"/>
              <a:ea typeface="Titillium Web"/>
              <a:cs typeface="Titillium Web"/>
              <a:sym typeface="Titillium Web"/>
            </a:endParaRPr>
          </a:p>
        </p:txBody>
      </p:sp>
      <p:sp>
        <p:nvSpPr>
          <p:cNvPr id="1723" name="Google Shape;1723;g155e12607ee_0_710"/>
          <p:cNvSpPr/>
          <p:nvPr/>
        </p:nvSpPr>
        <p:spPr>
          <a:xfrm>
            <a:off x="188967" y="4994133"/>
            <a:ext cx="11799600" cy="1336500"/>
          </a:xfrm>
          <a:prstGeom prst="roundRect">
            <a:avLst>
              <a:gd name="adj" fmla="val 16667"/>
            </a:avLst>
          </a:prstGeom>
          <a:solidFill>
            <a:srgbClr val="C3E1B5"/>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1600" b="0" i="0" u="none" strike="noStrike" cap="none">
              <a:solidFill>
                <a:schemeClr val="dk1"/>
              </a:solidFill>
              <a:latin typeface="Titillium Web"/>
              <a:ea typeface="Titillium Web"/>
              <a:cs typeface="Titillium Web"/>
              <a:sym typeface="Titillium Web"/>
            </a:endParaRPr>
          </a:p>
        </p:txBody>
      </p:sp>
      <p:sp>
        <p:nvSpPr>
          <p:cNvPr id="1724" name="Google Shape;1724;g155e12607ee_0_710"/>
          <p:cNvSpPr txBox="1"/>
          <p:nvPr/>
        </p:nvSpPr>
        <p:spPr>
          <a:xfrm>
            <a:off x="237033" y="5008767"/>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 sz="2700" b="1" i="0" u="none" strike="noStrike" cap="none">
                <a:solidFill>
                  <a:srgbClr val="0056CB"/>
                </a:solidFill>
                <a:latin typeface="Titillium Web"/>
                <a:ea typeface="Titillium Web"/>
                <a:cs typeface="Titillium Web"/>
                <a:sym typeface="Titillium Web"/>
              </a:rPr>
              <a:t>Livello 3</a:t>
            </a:r>
            <a:endParaRPr sz="2700" b="0" i="0" u="none" strike="noStrike" cap="none">
              <a:solidFill>
                <a:srgbClr val="000000"/>
              </a:solidFill>
              <a:latin typeface="Titillium Web"/>
              <a:ea typeface="Titillium Web"/>
              <a:cs typeface="Titillium Web"/>
              <a:sym typeface="Titillium Web"/>
            </a:endParaRPr>
          </a:p>
        </p:txBody>
      </p:sp>
      <p:sp>
        <p:nvSpPr>
          <p:cNvPr id="1725" name="Google Shape;1725;g155e12607ee_0_710"/>
          <p:cNvSpPr txBox="1"/>
          <p:nvPr/>
        </p:nvSpPr>
        <p:spPr>
          <a:xfrm>
            <a:off x="254000" y="208242"/>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50" b="1" i="0" u="none" strike="noStrike" cap="none">
                <a:solidFill>
                  <a:srgbClr val="0066CC"/>
                </a:solidFill>
                <a:latin typeface="Titillium Web"/>
                <a:ea typeface="Titillium Web"/>
                <a:cs typeface="Titillium Web"/>
                <a:sym typeface="Titillium Web"/>
              </a:rPr>
              <a:t>Accesso ai servizi on line e livelli di sicurezza</a:t>
            </a:r>
            <a:endParaRPr sz="3450" b="1" i="0" u="none" strike="noStrike" cap="none">
              <a:solidFill>
                <a:srgbClr val="0066CC"/>
              </a:solidFill>
              <a:latin typeface="Titillium Web"/>
              <a:ea typeface="Titillium Web"/>
              <a:cs typeface="Titillium Web"/>
              <a:sym typeface="Titillium Web"/>
            </a:endParaRPr>
          </a:p>
        </p:txBody>
      </p:sp>
      <p:sp>
        <p:nvSpPr>
          <p:cNvPr id="1726" name="Google Shape;1726;g155e12607ee_0_710"/>
          <p:cNvSpPr txBox="1"/>
          <p:nvPr/>
        </p:nvSpPr>
        <p:spPr>
          <a:xfrm>
            <a:off x="1645900" y="2647200"/>
            <a:ext cx="7110000" cy="10467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buon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 servizi online il cui utilizzo indebito ha un </a:t>
            </a:r>
            <a:r>
              <a:rPr lang="it" sz="1300" b="1" i="0" u="none" strike="noStrike" cap="none">
                <a:solidFill>
                  <a:srgbClr val="434343"/>
                </a:solidFill>
                <a:latin typeface="Titillium Web"/>
                <a:ea typeface="Titillium Web"/>
                <a:cs typeface="Titillium Web"/>
                <a:sym typeface="Titillium Web"/>
              </a:rPr>
              <a:t>basso impatto</a:t>
            </a:r>
            <a:r>
              <a:rPr lang="it" sz="1300" b="0" i="0" u="none" strike="noStrike" cap="none">
                <a:solidFill>
                  <a:srgbClr val="434343"/>
                </a:solidFill>
                <a:latin typeface="Titillium Web"/>
                <a:ea typeface="Titillium Web"/>
                <a:cs typeface="Titillium Web"/>
                <a:sym typeface="Titillium Web"/>
              </a:rPr>
              <a:t> per le attività del cittadino/impresa/amministrazione. Il livello è compatibile con l’impiego di un sistema autenticazione</a:t>
            </a:r>
            <a:r>
              <a:rPr lang="it" sz="1300" b="1" i="0" u="none" strike="noStrike" cap="none">
                <a:solidFill>
                  <a:srgbClr val="434343"/>
                </a:solidFill>
                <a:latin typeface="Titillium Web"/>
                <a:ea typeface="Titillium Web"/>
                <a:cs typeface="Titillium Web"/>
                <a:sym typeface="Titillium Web"/>
              </a:rPr>
              <a:t> a singolo fattore</a:t>
            </a:r>
            <a:r>
              <a:rPr lang="it" sz="1300" b="0" i="0" u="none" strike="noStrike" cap="none">
                <a:solidFill>
                  <a:srgbClr val="434343"/>
                </a:solidFill>
                <a:latin typeface="Titillium Web"/>
                <a:ea typeface="Titillium Web"/>
                <a:cs typeface="Titillium Web"/>
                <a:sym typeface="Titillium Web"/>
              </a:rPr>
              <a:t>, ad es. la </a:t>
            </a:r>
            <a:r>
              <a:rPr lang="it" sz="1300" b="1" i="0" u="none" strike="noStrike" cap="none">
                <a:solidFill>
                  <a:srgbClr val="434343"/>
                </a:solidFill>
                <a:latin typeface="Titillium Web"/>
                <a:ea typeface="Titillium Web"/>
                <a:cs typeface="Titillium Web"/>
                <a:sym typeface="Titillium Web"/>
              </a:rPr>
              <a:t>password</a:t>
            </a:r>
            <a:endParaRPr sz="1300" b="0" i="0" u="none" strike="noStrike" cap="none">
              <a:solidFill>
                <a:srgbClr val="434343"/>
              </a:solidFill>
              <a:latin typeface="Titillium Web"/>
              <a:ea typeface="Titillium Web"/>
              <a:cs typeface="Titillium Web"/>
              <a:sym typeface="Titillium Web"/>
            </a:endParaRPr>
          </a:p>
        </p:txBody>
      </p:sp>
      <p:pic>
        <p:nvPicPr>
          <p:cNvPr id="1727" name="Google Shape;1727;g155e12607ee_0_710"/>
          <p:cNvPicPr preferRelativeResize="0"/>
          <p:nvPr/>
        </p:nvPicPr>
        <p:blipFill rotWithShape="1">
          <a:blip r:embed="rId5">
            <a:alphaModFix/>
          </a:blip>
          <a:srcRect/>
          <a:stretch/>
        </p:blipFill>
        <p:spPr>
          <a:xfrm>
            <a:off x="9262733" y="2850351"/>
            <a:ext cx="606900" cy="606900"/>
          </a:xfrm>
          <a:prstGeom prst="rect">
            <a:avLst/>
          </a:prstGeom>
          <a:noFill/>
          <a:ln>
            <a:noFill/>
          </a:ln>
        </p:spPr>
      </p:pic>
      <p:sp>
        <p:nvSpPr>
          <p:cNvPr id="1728" name="Google Shape;1728;g155e12607ee_0_710"/>
          <p:cNvSpPr txBox="1"/>
          <p:nvPr/>
        </p:nvSpPr>
        <p:spPr>
          <a:xfrm>
            <a:off x="1645900" y="3839615"/>
            <a:ext cx="7110000" cy="10467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alto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 servizi online il cui utilizzo indebito può provocare un </a:t>
            </a:r>
            <a:r>
              <a:rPr lang="it" sz="1300" b="1" i="0" u="none" strike="noStrike" cap="none">
                <a:solidFill>
                  <a:srgbClr val="434343"/>
                </a:solidFill>
                <a:latin typeface="Titillium Web"/>
                <a:ea typeface="Titillium Web"/>
                <a:cs typeface="Titillium Web"/>
                <a:sym typeface="Titillium Web"/>
              </a:rPr>
              <a:t>danno consistente</a:t>
            </a:r>
            <a:r>
              <a:rPr lang="it" sz="1300" b="0" i="0" u="none" strike="noStrike" cap="none">
                <a:solidFill>
                  <a:srgbClr val="434343"/>
                </a:solidFill>
                <a:latin typeface="Titillium Web"/>
                <a:ea typeface="Titillium Web"/>
                <a:cs typeface="Titillium Web"/>
                <a:sym typeface="Titillium Web"/>
              </a:rPr>
              <a:t> per il cittadino/impresa/amministrazione. Il livello è compatibile con l’impiego di un sistema di autenticazione informatica a </a:t>
            </a:r>
            <a:r>
              <a:rPr lang="it" sz="1300" b="1" i="0" u="none" strike="noStrike" cap="none">
                <a:solidFill>
                  <a:srgbClr val="434343"/>
                </a:solidFill>
                <a:latin typeface="Titillium Web"/>
                <a:ea typeface="Titillium Web"/>
                <a:cs typeface="Titillium Web"/>
                <a:sym typeface="Titillium Web"/>
              </a:rPr>
              <a:t>due fattori</a:t>
            </a:r>
            <a:r>
              <a:rPr lang="it" sz="1300" b="0" i="0" u="none" strike="noStrike" cap="none">
                <a:solidFill>
                  <a:srgbClr val="434343"/>
                </a:solidFill>
                <a:latin typeface="Titillium Web"/>
                <a:ea typeface="Titillium Web"/>
                <a:cs typeface="Titillium Web"/>
                <a:sym typeface="Titillium Web"/>
              </a:rPr>
              <a:t>, ad esempio </a:t>
            </a:r>
            <a:r>
              <a:rPr lang="it" sz="1300" b="1" i="0" u="none" strike="noStrike" cap="none">
                <a:solidFill>
                  <a:srgbClr val="434343"/>
                </a:solidFill>
                <a:latin typeface="Titillium Web"/>
                <a:ea typeface="Titillium Web"/>
                <a:cs typeface="Titillium Web"/>
                <a:sym typeface="Titillium Web"/>
              </a:rPr>
              <a:t>password</a:t>
            </a:r>
            <a:r>
              <a:rPr lang="it" sz="1300" b="0" i="0" u="none" strike="noStrike" cap="none">
                <a:solidFill>
                  <a:srgbClr val="434343"/>
                </a:solidFill>
                <a:latin typeface="Titillium Web"/>
                <a:ea typeface="Titillium Web"/>
                <a:cs typeface="Titillium Web"/>
                <a:sym typeface="Titillium Web"/>
              </a:rPr>
              <a:t> e </a:t>
            </a:r>
            <a:r>
              <a:rPr lang="it" sz="1300" b="1" i="0" u="none" strike="noStrike" cap="none">
                <a:solidFill>
                  <a:srgbClr val="434343"/>
                </a:solidFill>
                <a:latin typeface="Titillium Web"/>
                <a:ea typeface="Titillium Web"/>
                <a:cs typeface="Titillium Web"/>
                <a:sym typeface="Titillium Web"/>
              </a:rPr>
              <a:t>codice OTP</a:t>
            </a:r>
            <a:endParaRPr sz="1300" b="1" i="0" u="none" strike="noStrike" cap="none">
              <a:solidFill>
                <a:srgbClr val="434343"/>
              </a:solidFill>
              <a:latin typeface="Titillium Web"/>
              <a:ea typeface="Titillium Web"/>
              <a:cs typeface="Titillium Web"/>
              <a:sym typeface="Titillium Web"/>
            </a:endParaRPr>
          </a:p>
        </p:txBody>
      </p:sp>
      <p:pic>
        <p:nvPicPr>
          <p:cNvPr id="1729" name="Google Shape;1729;g155e12607ee_0_710"/>
          <p:cNvPicPr preferRelativeResize="0"/>
          <p:nvPr/>
        </p:nvPicPr>
        <p:blipFill rotWithShape="1">
          <a:blip r:embed="rId5">
            <a:alphaModFix/>
          </a:blip>
          <a:srcRect/>
          <a:stretch/>
        </p:blipFill>
        <p:spPr>
          <a:xfrm>
            <a:off x="9262733" y="4061241"/>
            <a:ext cx="606900" cy="606900"/>
          </a:xfrm>
          <a:prstGeom prst="rect">
            <a:avLst/>
          </a:prstGeom>
          <a:noFill/>
          <a:ln>
            <a:noFill/>
          </a:ln>
        </p:spPr>
      </p:pic>
      <p:sp>
        <p:nvSpPr>
          <p:cNvPr id="1730" name="Google Shape;1730;g155e12607ee_0_710"/>
          <p:cNvSpPr txBox="1"/>
          <p:nvPr/>
        </p:nvSpPr>
        <p:spPr>
          <a:xfrm>
            <a:off x="1645900" y="5021407"/>
            <a:ext cx="7110000" cy="12468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altissimo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sui servizi online il cui utilizzo indebito può provocare un </a:t>
            </a:r>
            <a:r>
              <a:rPr lang="it" sz="1300" b="1" i="0" u="none" strike="noStrike" cap="none">
                <a:solidFill>
                  <a:srgbClr val="434343"/>
                </a:solidFill>
                <a:latin typeface="Titillium Web"/>
                <a:ea typeface="Titillium Web"/>
                <a:cs typeface="Titillium Web"/>
                <a:sym typeface="Titillium Web"/>
              </a:rPr>
              <a:t>serio e grave danno </a:t>
            </a:r>
            <a:r>
              <a:rPr lang="it" sz="1300" b="0" i="0" u="none" strike="noStrike" cap="none">
                <a:solidFill>
                  <a:srgbClr val="434343"/>
                </a:solidFill>
                <a:latin typeface="Titillium Web"/>
                <a:ea typeface="Titillium Web"/>
                <a:cs typeface="Titillium Web"/>
                <a:sym typeface="Titillium Web"/>
              </a:rPr>
              <a:t>al cittadino/impresa/amministrazione. Il livello è compatibile con un sistema di autenticazione informatica a </a:t>
            </a:r>
            <a:r>
              <a:rPr lang="it" sz="1300" b="1" i="0" u="none" strike="noStrike" cap="none">
                <a:solidFill>
                  <a:srgbClr val="434343"/>
                </a:solidFill>
                <a:latin typeface="Titillium Web"/>
                <a:ea typeface="Titillium Web"/>
                <a:cs typeface="Titillium Web"/>
                <a:sym typeface="Titillium Web"/>
              </a:rPr>
              <a:t>due fattori basato su certificati digitali</a:t>
            </a:r>
            <a:r>
              <a:rPr lang="it" sz="1300" b="0" i="0" u="none" strike="noStrike" cap="none">
                <a:solidFill>
                  <a:srgbClr val="434343"/>
                </a:solidFill>
                <a:latin typeface="Titillium Web"/>
                <a:ea typeface="Titillium Web"/>
                <a:cs typeface="Titillium Web"/>
                <a:sym typeface="Titillium Web"/>
              </a:rPr>
              <a:t>. E’ il </a:t>
            </a:r>
            <a:r>
              <a:rPr lang="it" sz="1300" b="1" i="0" u="none" strike="noStrike" cap="none">
                <a:solidFill>
                  <a:srgbClr val="434343"/>
                </a:solidFill>
                <a:latin typeface="Titillium Web"/>
                <a:ea typeface="Titillium Web"/>
                <a:cs typeface="Titillium Web"/>
                <a:sym typeface="Titillium Web"/>
              </a:rPr>
              <a:t>livello di garanzia più elevato</a:t>
            </a:r>
            <a:r>
              <a:rPr lang="it" sz="1300" b="0" i="0" u="none" strike="noStrike" cap="none">
                <a:solidFill>
                  <a:srgbClr val="434343"/>
                </a:solidFill>
                <a:latin typeface="Titillium Web"/>
                <a:ea typeface="Titillium Web"/>
                <a:cs typeface="Titillium Web"/>
                <a:sym typeface="Titillium Web"/>
              </a:rPr>
              <a:t>. Es. PIN e lettura via smartphone (con funzioni NFC) o lettore  NFC della CIE</a:t>
            </a:r>
            <a:endParaRPr sz="1300" b="0" i="0" u="none" strike="noStrike" cap="none">
              <a:solidFill>
                <a:srgbClr val="434343"/>
              </a:solidFill>
              <a:latin typeface="Titillium Web"/>
              <a:ea typeface="Titillium Web"/>
              <a:cs typeface="Titillium Web"/>
              <a:sym typeface="Titillium Web"/>
            </a:endParaRPr>
          </a:p>
        </p:txBody>
      </p:sp>
      <p:pic>
        <p:nvPicPr>
          <p:cNvPr id="1731" name="Google Shape;1731;g155e12607ee_0_710"/>
          <p:cNvPicPr preferRelativeResize="0"/>
          <p:nvPr/>
        </p:nvPicPr>
        <p:blipFill rotWithShape="1">
          <a:blip r:embed="rId5">
            <a:alphaModFix/>
          </a:blip>
          <a:srcRect/>
          <a:stretch/>
        </p:blipFill>
        <p:spPr>
          <a:xfrm>
            <a:off x="10888333" y="5243033"/>
            <a:ext cx="606900" cy="606900"/>
          </a:xfrm>
          <a:prstGeom prst="rect">
            <a:avLst/>
          </a:prstGeom>
          <a:noFill/>
          <a:ln>
            <a:noFill/>
          </a:ln>
        </p:spPr>
      </p:pic>
      <p:sp>
        <p:nvSpPr>
          <p:cNvPr id="1732" name="Google Shape;1732;g155e12607ee_0_710"/>
          <p:cNvSpPr txBox="1"/>
          <p:nvPr/>
        </p:nvSpPr>
        <p:spPr>
          <a:xfrm>
            <a:off x="8805584" y="5340284"/>
            <a:ext cx="15213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Titillium Web"/>
                <a:ea typeface="Titillium Web"/>
                <a:cs typeface="Titillium Web"/>
                <a:sym typeface="Titillium Web"/>
              </a:rPr>
              <a:t>Alcuni IDP, su richiesta</a:t>
            </a:r>
            <a:endParaRPr sz="1200" b="1" i="0" u="none" strike="noStrike" cap="none">
              <a:solidFill>
                <a:srgbClr val="000000"/>
              </a:solidFill>
              <a:latin typeface="Titillium Web"/>
              <a:ea typeface="Titillium Web"/>
              <a:cs typeface="Titillium Web"/>
              <a:sym typeface="Titillium Web"/>
            </a:endParaRPr>
          </a:p>
        </p:txBody>
      </p:sp>
      <p:sp>
        <p:nvSpPr>
          <p:cNvPr id="1733" name="Google Shape;1733;g155e12607ee_0_710"/>
          <p:cNvSpPr txBox="1"/>
          <p:nvPr/>
        </p:nvSpPr>
        <p:spPr>
          <a:xfrm>
            <a:off x="406400" y="1193800"/>
            <a:ext cx="8107200" cy="12315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I livelli di sicurezza definiscono il </a:t>
            </a:r>
            <a:r>
              <a:rPr lang="it" sz="1600" b="1" i="0" u="none" strike="noStrike" cap="none">
                <a:solidFill>
                  <a:srgbClr val="585858"/>
                </a:solidFill>
                <a:latin typeface="Titillium Web"/>
                <a:ea typeface="Titillium Web"/>
                <a:cs typeface="Titillium Web"/>
                <a:sym typeface="Titillium Web"/>
              </a:rPr>
              <a:t>grado di affidabilità dell’identità accertata</a:t>
            </a:r>
            <a:r>
              <a:rPr lang="it" sz="1600" b="0" i="0" u="none" strike="noStrike" cap="none">
                <a:solidFill>
                  <a:srgbClr val="585858"/>
                </a:solidFill>
                <a:latin typeface="Titillium Web"/>
                <a:ea typeface="Titillium Web"/>
                <a:cs typeface="Titillium Web"/>
                <a:sym typeface="Titillium Web"/>
              </a:rPr>
              <a:t>. Il fornitore di servizi, in base al danno potenziale derivante da un utilizzo indebito, deve prevedere un </a:t>
            </a:r>
            <a:r>
              <a:rPr lang="it" sz="1600" b="1" i="0" u="none" strike="noStrike" cap="none">
                <a:solidFill>
                  <a:srgbClr val="585858"/>
                </a:solidFill>
                <a:latin typeface="Titillium Web"/>
                <a:ea typeface="Titillium Web"/>
                <a:cs typeface="Titillium Web"/>
                <a:sym typeface="Titillium Web"/>
              </a:rPr>
              <a:t>livello di sicurezza appropriato </a:t>
            </a:r>
            <a:r>
              <a:rPr lang="it" sz="1600" b="0" i="0" u="none" strike="noStrike" cap="none">
                <a:solidFill>
                  <a:srgbClr val="585858"/>
                </a:solidFill>
                <a:latin typeface="Titillium Web"/>
                <a:ea typeface="Titillium Web"/>
                <a:cs typeface="Titillium Web"/>
                <a:sym typeface="Titillium Web"/>
              </a:rPr>
              <a:t>per i propri servizi on-line. La username identifica l’utente ed in questa rappresentazione non è indicato come fattore di autenticazione.</a:t>
            </a:r>
            <a:endParaRPr sz="1600" b="0" i="0" u="none" strike="noStrike" cap="none">
              <a:solidFill>
                <a:srgbClr val="585858"/>
              </a:solidFill>
              <a:latin typeface="Titillium Web"/>
              <a:ea typeface="Titillium Web"/>
              <a:cs typeface="Titillium Web"/>
              <a:sym typeface="Titillium Web"/>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96"/>
          <p:cNvSpPr/>
          <p:nvPr/>
        </p:nvSpPr>
        <p:spPr>
          <a:xfrm>
            <a:off x="2261033" y="-32833"/>
            <a:ext cx="6578400" cy="5511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39" name="Google Shape;1739;p96"/>
          <p:cNvSpPr txBox="1"/>
          <p:nvPr/>
        </p:nvSpPr>
        <p:spPr>
          <a:xfrm>
            <a:off x="254000" y="168000"/>
            <a:ext cx="11156400" cy="7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L’ecosistema e gli attori della Identità Digitale </a:t>
            </a:r>
            <a:endParaRPr sz="2667" b="1">
              <a:solidFill>
                <a:srgbClr val="0066CC"/>
              </a:solidFill>
              <a:latin typeface="Calibri"/>
              <a:ea typeface="Calibri"/>
              <a:cs typeface="Calibri"/>
              <a:sym typeface="Calibri"/>
            </a:endParaRPr>
          </a:p>
        </p:txBody>
      </p:sp>
      <p:sp>
        <p:nvSpPr>
          <p:cNvPr id="1740" name="Google Shape;1740;p96"/>
          <p:cNvSpPr txBox="1"/>
          <p:nvPr/>
        </p:nvSpPr>
        <p:spPr>
          <a:xfrm>
            <a:off x="6499267" y="2814467"/>
            <a:ext cx="69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1" name="Google Shape;1741;p96"/>
          <p:cNvSpPr/>
          <p:nvPr/>
        </p:nvSpPr>
        <p:spPr>
          <a:xfrm>
            <a:off x="3836745" y="2531241"/>
            <a:ext cx="1730400" cy="158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2" name="Google Shape;1742;p96"/>
          <p:cNvSpPr/>
          <p:nvPr/>
        </p:nvSpPr>
        <p:spPr>
          <a:xfrm>
            <a:off x="5584672" y="2531241"/>
            <a:ext cx="1730400" cy="158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3" name="Google Shape;1743;p96"/>
          <p:cNvSpPr/>
          <p:nvPr/>
        </p:nvSpPr>
        <p:spPr>
          <a:xfrm>
            <a:off x="3836745" y="1891143"/>
            <a:ext cx="3478400" cy="285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4" name="Google Shape;1744;p96"/>
          <p:cNvSpPr/>
          <p:nvPr/>
        </p:nvSpPr>
        <p:spPr>
          <a:xfrm>
            <a:off x="6825379"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5" name="Google Shape;1745;p96"/>
          <p:cNvSpPr/>
          <p:nvPr/>
        </p:nvSpPr>
        <p:spPr>
          <a:xfrm>
            <a:off x="5077453"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6" name="Google Shape;1746;p96"/>
          <p:cNvSpPr/>
          <p:nvPr/>
        </p:nvSpPr>
        <p:spPr>
          <a:xfrm>
            <a:off x="3481520"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747" name="Google Shape;1747;p96" descr="SystemMap_icon-27.png"/>
          <p:cNvPicPr preferRelativeResize="0"/>
          <p:nvPr/>
        </p:nvPicPr>
        <p:blipFill rotWithShape="1">
          <a:blip r:embed="rId3">
            <a:alphaModFix/>
          </a:blip>
          <a:srcRect/>
          <a:stretch/>
        </p:blipFill>
        <p:spPr>
          <a:xfrm>
            <a:off x="5012764" y="2836396"/>
            <a:ext cx="910467" cy="875656"/>
          </a:xfrm>
          <a:prstGeom prst="rect">
            <a:avLst/>
          </a:prstGeom>
          <a:noFill/>
          <a:ln>
            <a:noFill/>
          </a:ln>
        </p:spPr>
      </p:pic>
      <p:sp>
        <p:nvSpPr>
          <p:cNvPr id="1748" name="Google Shape;1748;p96"/>
          <p:cNvSpPr txBox="1"/>
          <p:nvPr/>
        </p:nvSpPr>
        <p:spPr>
          <a:xfrm>
            <a:off x="4144339" y="3063034"/>
            <a:ext cx="1099600" cy="5539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Rilascio</a:t>
            </a:r>
            <a:endParaRPr sz="2000">
              <a:solidFill>
                <a:srgbClr val="FF9900"/>
              </a:solidFill>
              <a:latin typeface="Calibri"/>
              <a:ea typeface="Calibri"/>
              <a:cs typeface="Calibri"/>
              <a:sym typeface="Calibri"/>
            </a:endParaRPr>
          </a:p>
        </p:txBody>
      </p:sp>
      <p:sp>
        <p:nvSpPr>
          <p:cNvPr id="1749" name="Google Shape;1749;p96"/>
          <p:cNvSpPr txBox="1"/>
          <p:nvPr/>
        </p:nvSpPr>
        <p:spPr>
          <a:xfrm>
            <a:off x="5814372" y="3059001"/>
            <a:ext cx="1099600" cy="5539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Utilizzo</a:t>
            </a:r>
            <a:endParaRPr sz="2000">
              <a:solidFill>
                <a:srgbClr val="FF9900"/>
              </a:solidFill>
              <a:latin typeface="Calibri"/>
              <a:ea typeface="Calibri"/>
              <a:cs typeface="Calibri"/>
              <a:sym typeface="Calibri"/>
            </a:endParaRPr>
          </a:p>
        </p:txBody>
      </p:sp>
      <p:pic>
        <p:nvPicPr>
          <p:cNvPr id="1750" name="Google Shape;1750;p96"/>
          <p:cNvPicPr preferRelativeResize="0"/>
          <p:nvPr/>
        </p:nvPicPr>
        <p:blipFill rotWithShape="1">
          <a:blip r:embed="rId4">
            <a:alphaModFix/>
          </a:blip>
          <a:srcRect t="1586" b="1597"/>
          <a:stretch/>
        </p:blipFill>
        <p:spPr>
          <a:xfrm>
            <a:off x="6822946" y="2860464"/>
            <a:ext cx="804537" cy="745873"/>
          </a:xfrm>
          <a:prstGeom prst="rect">
            <a:avLst/>
          </a:prstGeom>
          <a:noFill/>
          <a:ln>
            <a:noFill/>
          </a:ln>
        </p:spPr>
      </p:pic>
      <p:pic>
        <p:nvPicPr>
          <p:cNvPr id="1751" name="Google Shape;1751;p96"/>
          <p:cNvPicPr preferRelativeResize="0"/>
          <p:nvPr/>
        </p:nvPicPr>
        <p:blipFill rotWithShape="1">
          <a:blip r:embed="rId5">
            <a:alphaModFix/>
          </a:blip>
          <a:srcRect t="1586" b="1597"/>
          <a:stretch/>
        </p:blipFill>
        <p:spPr>
          <a:xfrm>
            <a:off x="3492666" y="2889971"/>
            <a:ext cx="804549" cy="745885"/>
          </a:xfrm>
          <a:prstGeom prst="rect">
            <a:avLst/>
          </a:prstGeom>
          <a:noFill/>
          <a:ln>
            <a:noFill/>
          </a:ln>
        </p:spPr>
      </p:pic>
      <p:pic>
        <p:nvPicPr>
          <p:cNvPr id="1752" name="Google Shape;1752;p96"/>
          <p:cNvPicPr preferRelativeResize="0"/>
          <p:nvPr/>
        </p:nvPicPr>
        <p:blipFill rotWithShape="1">
          <a:blip r:embed="rId6">
            <a:alphaModFix/>
          </a:blip>
          <a:srcRect t="1802" b="1801"/>
          <a:stretch/>
        </p:blipFill>
        <p:spPr>
          <a:xfrm>
            <a:off x="4277816" y="2235808"/>
            <a:ext cx="655747" cy="607941"/>
          </a:xfrm>
          <a:prstGeom prst="rect">
            <a:avLst/>
          </a:prstGeom>
          <a:noFill/>
          <a:ln>
            <a:noFill/>
          </a:ln>
        </p:spPr>
      </p:pic>
      <p:pic>
        <p:nvPicPr>
          <p:cNvPr id="1753" name="Google Shape;1753;p96"/>
          <p:cNvPicPr preferRelativeResize="0"/>
          <p:nvPr/>
        </p:nvPicPr>
        <p:blipFill rotWithShape="1">
          <a:blip r:embed="rId7">
            <a:alphaModFix/>
          </a:blip>
          <a:srcRect t="1586" b="1597"/>
          <a:stretch/>
        </p:blipFill>
        <p:spPr>
          <a:xfrm>
            <a:off x="5235830" y="4337408"/>
            <a:ext cx="898897" cy="833352"/>
          </a:xfrm>
          <a:prstGeom prst="rect">
            <a:avLst/>
          </a:prstGeom>
          <a:noFill/>
          <a:ln>
            <a:noFill/>
          </a:ln>
        </p:spPr>
      </p:pic>
      <p:pic>
        <p:nvPicPr>
          <p:cNvPr id="1754" name="Google Shape;1754;p96"/>
          <p:cNvPicPr preferRelativeResize="0"/>
          <p:nvPr/>
        </p:nvPicPr>
        <p:blipFill rotWithShape="1">
          <a:blip r:embed="rId8">
            <a:alphaModFix/>
          </a:blip>
          <a:srcRect l="8283" t="25378" r="8292" b="19160"/>
          <a:stretch/>
        </p:blipFill>
        <p:spPr>
          <a:xfrm>
            <a:off x="3957249" y="4110420"/>
            <a:ext cx="1099660" cy="684509"/>
          </a:xfrm>
          <a:prstGeom prst="rect">
            <a:avLst/>
          </a:prstGeom>
          <a:noFill/>
          <a:ln>
            <a:noFill/>
          </a:ln>
        </p:spPr>
      </p:pic>
      <p:sp>
        <p:nvSpPr>
          <p:cNvPr id="1755" name="Google Shape;1755;p96"/>
          <p:cNvSpPr txBox="1"/>
          <p:nvPr/>
        </p:nvSpPr>
        <p:spPr>
          <a:xfrm>
            <a:off x="3788275" y="4571220"/>
            <a:ext cx="1373200" cy="451302"/>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333">
                <a:solidFill>
                  <a:srgbClr val="FF9900"/>
                </a:solidFill>
                <a:latin typeface="Calibri"/>
                <a:ea typeface="Calibri"/>
                <a:cs typeface="Calibri"/>
                <a:sym typeface="Calibri"/>
              </a:rPr>
              <a:t>Linee Guida</a:t>
            </a:r>
            <a:endParaRPr sz="1333">
              <a:solidFill>
                <a:srgbClr val="FF9900"/>
              </a:solidFill>
              <a:latin typeface="Calibri"/>
              <a:ea typeface="Calibri"/>
              <a:cs typeface="Calibri"/>
              <a:sym typeface="Calibri"/>
            </a:endParaRPr>
          </a:p>
        </p:txBody>
      </p:sp>
      <p:cxnSp>
        <p:nvCxnSpPr>
          <p:cNvPr id="1756" name="Google Shape;1756;p96"/>
          <p:cNvCxnSpPr>
            <a:stCxn id="1751" idx="1"/>
          </p:cNvCxnSpPr>
          <p:nvPr/>
        </p:nvCxnSpPr>
        <p:spPr>
          <a:xfrm rot="10800000">
            <a:off x="792966" y="3262914"/>
            <a:ext cx="2699700" cy="0"/>
          </a:xfrm>
          <a:prstGeom prst="straightConnector1">
            <a:avLst/>
          </a:prstGeom>
          <a:noFill/>
          <a:ln w="19050" cap="flat" cmpd="sng">
            <a:solidFill>
              <a:srgbClr val="999999"/>
            </a:solidFill>
            <a:prstDash val="solid"/>
            <a:round/>
            <a:headEnd type="none" w="sm" len="sm"/>
            <a:tailEnd type="none" w="sm" len="sm"/>
          </a:ln>
        </p:spPr>
      </p:cxnSp>
      <p:cxnSp>
        <p:nvCxnSpPr>
          <p:cNvPr id="1757" name="Google Shape;1757;p96"/>
          <p:cNvCxnSpPr/>
          <p:nvPr/>
        </p:nvCxnSpPr>
        <p:spPr>
          <a:xfrm rot="10800000">
            <a:off x="7627767" y="3262900"/>
            <a:ext cx="3565600" cy="0"/>
          </a:xfrm>
          <a:prstGeom prst="straightConnector1">
            <a:avLst/>
          </a:prstGeom>
          <a:noFill/>
          <a:ln w="19050" cap="flat" cmpd="sng">
            <a:solidFill>
              <a:srgbClr val="999999"/>
            </a:solidFill>
            <a:prstDash val="solid"/>
            <a:round/>
            <a:headEnd type="none" w="sm" len="sm"/>
            <a:tailEnd type="none" w="sm" len="sm"/>
          </a:ln>
        </p:spPr>
      </p:cxnSp>
      <p:sp>
        <p:nvSpPr>
          <p:cNvPr id="1758" name="Google Shape;1758;p96"/>
          <p:cNvSpPr txBox="1"/>
          <p:nvPr/>
        </p:nvSpPr>
        <p:spPr>
          <a:xfrm>
            <a:off x="2019284" y="2455233"/>
            <a:ext cx="1343200" cy="86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2000">
                <a:solidFill>
                  <a:srgbClr val="FF9900"/>
                </a:solidFill>
                <a:latin typeface="Calibri"/>
                <a:ea typeface="Calibri"/>
                <a:cs typeface="Calibri"/>
                <a:sym typeface="Calibri"/>
              </a:rPr>
              <a:t>Identity </a:t>
            </a:r>
            <a:br>
              <a:rPr lang="it" sz="2000">
                <a:solidFill>
                  <a:srgbClr val="FF9900"/>
                </a:solidFill>
                <a:latin typeface="Calibri"/>
                <a:ea typeface="Calibri"/>
                <a:cs typeface="Calibri"/>
                <a:sym typeface="Calibri"/>
              </a:rPr>
            </a:br>
            <a:r>
              <a:rPr lang="it" sz="2000">
                <a:solidFill>
                  <a:srgbClr val="FF9900"/>
                </a:solidFill>
                <a:latin typeface="Calibri"/>
                <a:ea typeface="Calibri"/>
                <a:cs typeface="Calibri"/>
                <a:sym typeface="Calibri"/>
              </a:rPr>
              <a:t>Providers</a:t>
            </a:r>
            <a:endParaRPr sz="2000">
              <a:solidFill>
                <a:srgbClr val="FF9900"/>
              </a:solidFill>
              <a:latin typeface="Calibri"/>
              <a:ea typeface="Calibri"/>
              <a:cs typeface="Calibri"/>
              <a:sym typeface="Calibri"/>
            </a:endParaRPr>
          </a:p>
        </p:txBody>
      </p:sp>
      <p:sp>
        <p:nvSpPr>
          <p:cNvPr id="1759" name="Google Shape;1759;p96"/>
          <p:cNvSpPr txBox="1"/>
          <p:nvPr/>
        </p:nvSpPr>
        <p:spPr>
          <a:xfrm>
            <a:off x="7689699" y="2455233"/>
            <a:ext cx="1528000" cy="862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000">
                <a:solidFill>
                  <a:srgbClr val="FF9900"/>
                </a:solidFill>
                <a:latin typeface="Calibri"/>
                <a:ea typeface="Calibri"/>
                <a:cs typeface="Calibri"/>
                <a:sym typeface="Calibri"/>
              </a:rPr>
              <a:t>Service Providers</a:t>
            </a:r>
            <a:endParaRPr sz="2000">
              <a:solidFill>
                <a:srgbClr val="FF9900"/>
              </a:solidFill>
              <a:latin typeface="Calibri"/>
              <a:ea typeface="Calibri"/>
              <a:cs typeface="Calibri"/>
              <a:sym typeface="Calibri"/>
            </a:endParaRPr>
          </a:p>
        </p:txBody>
      </p:sp>
      <p:sp>
        <p:nvSpPr>
          <p:cNvPr id="1760" name="Google Shape;1760;p96"/>
          <p:cNvSpPr txBox="1"/>
          <p:nvPr/>
        </p:nvSpPr>
        <p:spPr>
          <a:xfrm>
            <a:off x="7758533" y="3661967"/>
            <a:ext cx="4682000" cy="923482"/>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467">
                <a:solidFill>
                  <a:srgbClr val="888888"/>
                </a:solidFill>
                <a:latin typeface="Titillium Web"/>
                <a:ea typeface="Titillium Web"/>
                <a:cs typeface="Titillium Web"/>
                <a:sym typeface="Titillium Web"/>
              </a:rPr>
              <a:t>Pubblica Amministrazione Centrale e Locale ( Comuni, Regioni, Scuole/Univ, ASL, Ospedali, ...)</a:t>
            </a:r>
            <a:endParaRPr sz="1467">
              <a:solidFill>
                <a:srgbClr val="888888"/>
              </a:solidFill>
              <a:latin typeface="Titillium Web"/>
              <a:ea typeface="Titillium Web"/>
              <a:cs typeface="Titillium Web"/>
              <a:sym typeface="Titillium Web"/>
            </a:endParaRPr>
          </a:p>
          <a:p>
            <a:pPr marL="0" marR="0" lvl="0" indent="0" algn="l" rtl="0">
              <a:spcBef>
                <a:spcPts val="0"/>
              </a:spcBef>
              <a:spcAft>
                <a:spcPts val="0"/>
              </a:spcAft>
              <a:buNone/>
            </a:pPr>
            <a:r>
              <a:rPr lang="it" sz="1467">
                <a:solidFill>
                  <a:srgbClr val="888888"/>
                </a:solidFill>
                <a:latin typeface="Titillium Web"/>
                <a:ea typeface="Titillium Web"/>
                <a:cs typeface="Titillium Web"/>
                <a:sym typeface="Titillium Web"/>
              </a:rPr>
              <a:t>Aziende Private</a:t>
            </a:r>
            <a:endParaRPr sz="1467">
              <a:solidFill>
                <a:srgbClr val="888888"/>
              </a:solidFill>
              <a:latin typeface="Titillium Web"/>
              <a:ea typeface="Titillium Web"/>
              <a:cs typeface="Titillium Web"/>
              <a:sym typeface="Titillium Web"/>
            </a:endParaRPr>
          </a:p>
        </p:txBody>
      </p:sp>
      <p:sp>
        <p:nvSpPr>
          <p:cNvPr id="1761" name="Google Shape;1761;p96"/>
          <p:cNvSpPr txBox="1"/>
          <p:nvPr/>
        </p:nvSpPr>
        <p:spPr>
          <a:xfrm>
            <a:off x="4016265" y="2612726"/>
            <a:ext cx="1276800" cy="533311"/>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933">
                <a:solidFill>
                  <a:srgbClr val="FF9900"/>
                </a:solidFill>
                <a:latin typeface="Calibri"/>
                <a:ea typeface="Calibri"/>
                <a:cs typeface="Calibri"/>
                <a:sym typeface="Calibri"/>
              </a:rPr>
              <a:t>Documenti, email, </a:t>
            </a:r>
            <a:br>
              <a:rPr lang="it" sz="933">
                <a:solidFill>
                  <a:srgbClr val="FF9900"/>
                </a:solidFill>
                <a:latin typeface="Calibri"/>
                <a:ea typeface="Calibri"/>
                <a:cs typeface="Calibri"/>
                <a:sym typeface="Calibri"/>
              </a:rPr>
            </a:br>
            <a:r>
              <a:rPr lang="it" sz="933">
                <a:solidFill>
                  <a:srgbClr val="FF9900"/>
                </a:solidFill>
                <a:latin typeface="Calibri"/>
                <a:ea typeface="Calibri"/>
                <a:cs typeface="Calibri"/>
                <a:sym typeface="Calibri"/>
              </a:rPr>
              <a:t>cell number</a:t>
            </a:r>
            <a:endParaRPr sz="933">
              <a:solidFill>
                <a:srgbClr val="FF9900"/>
              </a:solidFill>
              <a:latin typeface="Calibri"/>
              <a:ea typeface="Calibri"/>
              <a:cs typeface="Calibri"/>
              <a:sym typeface="Calibri"/>
            </a:endParaRPr>
          </a:p>
        </p:txBody>
      </p:sp>
      <p:pic>
        <p:nvPicPr>
          <p:cNvPr id="1762" name="Google Shape;1762;p96"/>
          <p:cNvPicPr preferRelativeResize="0"/>
          <p:nvPr/>
        </p:nvPicPr>
        <p:blipFill rotWithShape="1">
          <a:blip r:embed="rId9">
            <a:alphaModFix/>
          </a:blip>
          <a:srcRect t="1586" b="1597"/>
          <a:stretch/>
        </p:blipFill>
        <p:spPr>
          <a:xfrm>
            <a:off x="5208644" y="1479105"/>
            <a:ext cx="898897" cy="833352"/>
          </a:xfrm>
          <a:prstGeom prst="rect">
            <a:avLst/>
          </a:prstGeom>
          <a:noFill/>
          <a:ln>
            <a:noFill/>
          </a:ln>
        </p:spPr>
      </p:pic>
      <p:pic>
        <p:nvPicPr>
          <p:cNvPr id="1763" name="Google Shape;1763;p96"/>
          <p:cNvPicPr preferRelativeResize="0"/>
          <p:nvPr/>
        </p:nvPicPr>
        <p:blipFill rotWithShape="1">
          <a:blip r:embed="rId10">
            <a:alphaModFix/>
          </a:blip>
          <a:srcRect t="1586" b="1597"/>
          <a:stretch/>
        </p:blipFill>
        <p:spPr>
          <a:xfrm>
            <a:off x="5602221" y="1406015"/>
            <a:ext cx="898897" cy="833352"/>
          </a:xfrm>
          <a:prstGeom prst="rect">
            <a:avLst/>
          </a:prstGeom>
          <a:noFill/>
          <a:ln>
            <a:noFill/>
          </a:ln>
        </p:spPr>
      </p:pic>
      <p:sp>
        <p:nvSpPr>
          <p:cNvPr id="1764" name="Google Shape;1764;p96"/>
          <p:cNvSpPr txBox="1"/>
          <p:nvPr/>
        </p:nvSpPr>
        <p:spPr>
          <a:xfrm>
            <a:off x="6017785" y="1560942"/>
            <a:ext cx="1373200" cy="5128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733">
                <a:solidFill>
                  <a:srgbClr val="FF9900"/>
                </a:solidFill>
                <a:latin typeface="Calibri"/>
                <a:ea typeface="Calibri"/>
                <a:cs typeface="Calibri"/>
                <a:sym typeface="Calibri"/>
              </a:rPr>
              <a:t>Credenziali</a:t>
            </a:r>
            <a:endParaRPr sz="1733">
              <a:solidFill>
                <a:srgbClr val="FF9900"/>
              </a:solidFill>
              <a:latin typeface="Calibri"/>
              <a:ea typeface="Calibri"/>
              <a:cs typeface="Calibri"/>
              <a:sym typeface="Calibri"/>
            </a:endParaRPr>
          </a:p>
        </p:txBody>
      </p:sp>
      <p:sp>
        <p:nvSpPr>
          <p:cNvPr id="1765" name="Google Shape;1765;p96"/>
          <p:cNvSpPr txBox="1"/>
          <p:nvPr/>
        </p:nvSpPr>
        <p:spPr>
          <a:xfrm>
            <a:off x="319467" y="3255567"/>
            <a:ext cx="3162800" cy="492402"/>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1600">
                <a:solidFill>
                  <a:srgbClr val="888888"/>
                </a:solidFill>
                <a:latin typeface="Calibri"/>
                <a:ea typeface="Calibri"/>
                <a:cs typeface="Calibri"/>
                <a:sym typeface="Calibri"/>
              </a:rPr>
              <a:t>Rilascio della identità </a:t>
            </a:r>
            <a:endParaRPr sz="1600">
              <a:solidFill>
                <a:srgbClr val="888888"/>
              </a:solidFill>
              <a:latin typeface="Calibri"/>
              <a:ea typeface="Calibri"/>
              <a:cs typeface="Calibri"/>
              <a:sym typeface="Calibri"/>
            </a:endParaRPr>
          </a:p>
        </p:txBody>
      </p:sp>
      <p:sp>
        <p:nvSpPr>
          <p:cNvPr id="1766" name="Google Shape;1766;p96"/>
          <p:cNvSpPr txBox="1"/>
          <p:nvPr/>
        </p:nvSpPr>
        <p:spPr>
          <a:xfrm>
            <a:off x="3818900" y="5295867"/>
            <a:ext cx="4256000" cy="1051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467">
                <a:solidFill>
                  <a:srgbClr val="5A6772"/>
                </a:solidFill>
                <a:latin typeface="Calibri"/>
                <a:ea typeface="Calibri"/>
                <a:cs typeface="Calibri"/>
                <a:sym typeface="Calibri"/>
              </a:rPr>
              <a:t>Vigila sull'evoluzione del sistema e sulla protezione dei dati personali </a:t>
            </a:r>
            <a:endParaRPr sz="1467">
              <a:solidFill>
                <a:srgbClr val="5A6772"/>
              </a:solidFill>
              <a:latin typeface="Calibri"/>
              <a:ea typeface="Calibri"/>
              <a:cs typeface="Calibri"/>
              <a:sym typeface="Calibri"/>
            </a:endParaRPr>
          </a:p>
        </p:txBody>
      </p:sp>
      <p:sp>
        <p:nvSpPr>
          <p:cNvPr id="1767" name="Google Shape;1767;p96"/>
          <p:cNvSpPr txBox="1"/>
          <p:nvPr/>
        </p:nvSpPr>
        <p:spPr>
          <a:xfrm>
            <a:off x="4844900" y="4893633"/>
            <a:ext cx="1528000" cy="451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Governo</a:t>
            </a:r>
            <a:endParaRPr sz="2000">
              <a:solidFill>
                <a:srgbClr val="FF9900"/>
              </a:solidFill>
              <a:latin typeface="Calibri"/>
              <a:ea typeface="Calibri"/>
              <a:cs typeface="Calibri"/>
              <a:sym typeface="Calibri"/>
            </a:endParaRPr>
          </a:p>
        </p:txBody>
      </p:sp>
      <p:pic>
        <p:nvPicPr>
          <p:cNvPr id="1768" name="Google Shape;1768;p96"/>
          <p:cNvPicPr preferRelativeResize="0"/>
          <p:nvPr/>
        </p:nvPicPr>
        <p:blipFill rotWithShape="1">
          <a:blip r:embed="rId11">
            <a:alphaModFix/>
          </a:blip>
          <a:srcRect/>
          <a:stretch/>
        </p:blipFill>
        <p:spPr>
          <a:xfrm>
            <a:off x="2462968" y="4295901"/>
            <a:ext cx="1099600" cy="2367292"/>
          </a:xfrm>
          <a:prstGeom prst="rect">
            <a:avLst/>
          </a:prstGeom>
          <a:noFill/>
          <a:ln>
            <a:noFill/>
          </a:ln>
        </p:spPr>
      </p:pic>
      <p:pic>
        <p:nvPicPr>
          <p:cNvPr id="1769" name="Google Shape;1769;p96"/>
          <p:cNvPicPr preferRelativeResize="0"/>
          <p:nvPr/>
        </p:nvPicPr>
        <p:blipFill rotWithShape="1">
          <a:blip r:embed="rId12">
            <a:alphaModFix/>
          </a:blip>
          <a:srcRect r="47039" b="57484"/>
          <a:stretch/>
        </p:blipFill>
        <p:spPr>
          <a:xfrm>
            <a:off x="2366100" y="3789305"/>
            <a:ext cx="898867" cy="452132"/>
          </a:xfrm>
          <a:prstGeom prst="rect">
            <a:avLst/>
          </a:prstGeom>
          <a:noFill/>
          <a:ln>
            <a:noFill/>
          </a:ln>
        </p:spPr>
      </p:pic>
      <p:pic>
        <p:nvPicPr>
          <p:cNvPr id="1770" name="Google Shape;1770;p96" descr="verticale colore su due righe.pdf"/>
          <p:cNvPicPr preferRelativeResize="0"/>
          <p:nvPr/>
        </p:nvPicPr>
        <p:blipFill rotWithShape="1">
          <a:blip r:embed="rId13">
            <a:alphaModFix/>
          </a:blip>
          <a:srcRect/>
          <a:stretch/>
        </p:blipFill>
        <p:spPr>
          <a:xfrm>
            <a:off x="1361231" y="4233669"/>
            <a:ext cx="582267" cy="438033"/>
          </a:xfrm>
          <a:prstGeom prst="rect">
            <a:avLst/>
          </a:prstGeom>
          <a:noFill/>
          <a:ln>
            <a:noFill/>
          </a:ln>
        </p:spPr>
      </p:pic>
      <p:cxnSp>
        <p:nvCxnSpPr>
          <p:cNvPr id="1771" name="Google Shape;1771;p96"/>
          <p:cNvCxnSpPr/>
          <p:nvPr/>
        </p:nvCxnSpPr>
        <p:spPr>
          <a:xfrm flipH="1">
            <a:off x="2100467" y="3849567"/>
            <a:ext cx="3600" cy="2713600"/>
          </a:xfrm>
          <a:prstGeom prst="straightConnector1">
            <a:avLst/>
          </a:prstGeom>
          <a:noFill/>
          <a:ln w="9525" cap="flat" cmpd="sng">
            <a:solidFill>
              <a:schemeClr val="dk2"/>
            </a:solidFill>
            <a:prstDash val="solid"/>
            <a:round/>
            <a:headEnd type="none" w="sm" len="sm"/>
            <a:tailEnd type="none" w="sm" len="sm"/>
          </a:ln>
        </p:spPr>
      </p:cxnSp>
      <p:pic>
        <p:nvPicPr>
          <p:cNvPr id="1772" name="Google Shape;1772;p96"/>
          <p:cNvPicPr preferRelativeResize="0"/>
          <p:nvPr/>
        </p:nvPicPr>
        <p:blipFill rotWithShape="1">
          <a:blip r:embed="rId14">
            <a:alphaModFix/>
          </a:blip>
          <a:srcRect/>
          <a:stretch/>
        </p:blipFill>
        <p:spPr>
          <a:xfrm>
            <a:off x="527200" y="3767433"/>
            <a:ext cx="698000" cy="460600"/>
          </a:xfrm>
          <a:prstGeom prst="rect">
            <a:avLst/>
          </a:prstGeom>
          <a:noFill/>
          <a:ln>
            <a:noFill/>
          </a:ln>
        </p:spPr>
      </p:pic>
      <p:pic>
        <p:nvPicPr>
          <p:cNvPr id="1773" name="Google Shape;1773;p96"/>
          <p:cNvPicPr preferRelativeResize="0"/>
          <p:nvPr/>
        </p:nvPicPr>
        <p:blipFill rotWithShape="1">
          <a:blip r:embed="rId15">
            <a:alphaModFix/>
          </a:blip>
          <a:srcRect/>
          <a:stretch/>
        </p:blipFill>
        <p:spPr>
          <a:xfrm>
            <a:off x="1216867" y="3684372"/>
            <a:ext cx="698000" cy="608865"/>
          </a:xfrm>
          <a:prstGeom prst="rect">
            <a:avLst/>
          </a:prstGeom>
          <a:noFill/>
          <a:ln>
            <a:noFill/>
          </a:ln>
        </p:spPr>
      </p:pic>
      <p:sp>
        <p:nvSpPr>
          <p:cNvPr id="1774" name="Google Shape;1774;p96"/>
          <p:cNvSpPr txBox="1"/>
          <p:nvPr/>
        </p:nvSpPr>
        <p:spPr>
          <a:xfrm>
            <a:off x="211633" y="4282400"/>
            <a:ext cx="1398400" cy="43084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200">
                <a:solidFill>
                  <a:schemeClr val="dk1"/>
                </a:solidFill>
                <a:latin typeface="Calibri"/>
                <a:ea typeface="Calibri"/>
                <a:cs typeface="Calibri"/>
                <a:sym typeface="Calibri"/>
              </a:rPr>
              <a:t>Ministero Interno</a:t>
            </a:r>
            <a:endParaRPr sz="1200">
              <a:solidFill>
                <a:schemeClr val="dk1"/>
              </a:solidFill>
              <a:latin typeface="Calibri"/>
              <a:ea typeface="Calibri"/>
              <a:cs typeface="Calibri"/>
              <a:sym typeface="Calibri"/>
            </a:endParaRPr>
          </a:p>
        </p:txBody>
      </p:sp>
      <p:sp>
        <p:nvSpPr>
          <p:cNvPr id="1775" name="Google Shape;1775;p96"/>
          <p:cNvSpPr txBox="1"/>
          <p:nvPr/>
        </p:nvSpPr>
        <p:spPr>
          <a:xfrm>
            <a:off x="7736267" y="3255567"/>
            <a:ext cx="3162800" cy="492402"/>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600">
                <a:solidFill>
                  <a:srgbClr val="888888"/>
                </a:solidFill>
                <a:latin typeface="Calibri"/>
                <a:ea typeface="Calibri"/>
                <a:cs typeface="Calibri"/>
                <a:sym typeface="Calibri"/>
              </a:rPr>
              <a:t>Fornitori del servizio digitale</a:t>
            </a:r>
            <a:endParaRPr sz="1600">
              <a:solidFill>
                <a:srgbClr val="888888"/>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97"/>
          <p:cNvSpPr/>
          <p:nvPr/>
        </p:nvSpPr>
        <p:spPr>
          <a:xfrm>
            <a:off x="9822033" y="2384600"/>
            <a:ext cx="1349600" cy="14284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781" name="Google Shape;1781;p97" descr="SystemMap_icon-27.png"/>
          <p:cNvPicPr preferRelativeResize="0"/>
          <p:nvPr/>
        </p:nvPicPr>
        <p:blipFill rotWithShape="1">
          <a:blip r:embed="rId3">
            <a:alphaModFix/>
          </a:blip>
          <a:srcRect/>
          <a:stretch/>
        </p:blipFill>
        <p:spPr>
          <a:xfrm>
            <a:off x="9787970" y="2430004"/>
            <a:ext cx="1485265" cy="1428465"/>
          </a:xfrm>
          <a:prstGeom prst="rect">
            <a:avLst/>
          </a:prstGeom>
          <a:noFill/>
          <a:ln>
            <a:noFill/>
          </a:ln>
        </p:spPr>
      </p:pic>
      <p:sp>
        <p:nvSpPr>
          <p:cNvPr id="1782" name="Google Shape;1782;p97"/>
          <p:cNvSpPr txBox="1"/>
          <p:nvPr/>
        </p:nvSpPr>
        <p:spPr>
          <a:xfrm>
            <a:off x="326196" y="-7467"/>
            <a:ext cx="10638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dirty="0">
                <a:solidFill>
                  <a:srgbClr val="0066CC"/>
                </a:solidFill>
                <a:latin typeface="Calibri"/>
                <a:ea typeface="Calibri"/>
                <a:cs typeface="Calibri"/>
                <a:sym typeface="Calibri"/>
              </a:rPr>
              <a:t>Il rilascio delle credenziali SPID </a:t>
            </a:r>
            <a:endParaRPr sz="2400" dirty="0">
              <a:solidFill>
                <a:schemeClr val="dk1"/>
              </a:solidFill>
              <a:latin typeface="Calibri"/>
              <a:ea typeface="Calibri"/>
              <a:cs typeface="Calibri"/>
              <a:sym typeface="Calibri"/>
            </a:endParaRPr>
          </a:p>
        </p:txBody>
      </p:sp>
      <p:sp>
        <p:nvSpPr>
          <p:cNvPr id="1783" name="Google Shape;1783;p97"/>
          <p:cNvSpPr txBox="1"/>
          <p:nvPr/>
        </p:nvSpPr>
        <p:spPr>
          <a:xfrm>
            <a:off x="1672033" y="1311867"/>
            <a:ext cx="7424800" cy="48414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b="1">
                <a:solidFill>
                  <a:srgbClr val="585858"/>
                </a:solidFill>
                <a:latin typeface="Calibri"/>
                <a:ea typeface="Calibri"/>
                <a:cs typeface="Calibri"/>
                <a:sym typeface="Calibri"/>
              </a:rPr>
              <a:t>Scelta dell’Identity Provider </a:t>
            </a: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Scelta delle credenziali </a:t>
            </a: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Identificazione (necessari i documenti di identificazione) </a:t>
            </a:r>
            <a:endParaRPr sz="2133" b="1">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di persona: presso gli IDP</a:t>
            </a:r>
            <a:endParaRPr sz="2133">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di persona: Registration Authority, presso enti pubblici</a:t>
            </a:r>
            <a:endParaRPr sz="2133">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da remoto: procedura audio-video</a:t>
            </a: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Rilascio delle credenziali</a:t>
            </a:r>
            <a:endParaRPr sz="2133" b="1">
              <a:solidFill>
                <a:srgbClr val="585858"/>
              </a:solidFill>
              <a:latin typeface="Calibri"/>
              <a:ea typeface="Calibri"/>
              <a:cs typeface="Calibri"/>
              <a:sym typeface="Calibri"/>
            </a:endParaRPr>
          </a:p>
        </p:txBody>
      </p:sp>
      <p:sp>
        <p:nvSpPr>
          <p:cNvPr id="1784" name="Google Shape;1784;p97"/>
          <p:cNvSpPr/>
          <p:nvPr/>
        </p:nvSpPr>
        <p:spPr>
          <a:xfrm>
            <a:off x="652167" y="12670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1</a:t>
            </a:r>
            <a:endParaRPr sz="2400" b="1">
              <a:solidFill>
                <a:schemeClr val="lt1"/>
              </a:solidFill>
              <a:latin typeface="Calibri"/>
              <a:ea typeface="Calibri"/>
              <a:cs typeface="Calibri"/>
              <a:sym typeface="Calibri"/>
            </a:endParaRPr>
          </a:p>
        </p:txBody>
      </p:sp>
      <p:sp>
        <p:nvSpPr>
          <p:cNvPr id="1785" name="Google Shape;1785;p97"/>
          <p:cNvSpPr/>
          <p:nvPr/>
        </p:nvSpPr>
        <p:spPr>
          <a:xfrm>
            <a:off x="652167" y="24862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2</a:t>
            </a:r>
            <a:endParaRPr sz="2400" b="1">
              <a:solidFill>
                <a:schemeClr val="lt1"/>
              </a:solidFill>
              <a:latin typeface="Calibri"/>
              <a:ea typeface="Calibri"/>
              <a:cs typeface="Calibri"/>
              <a:sym typeface="Calibri"/>
            </a:endParaRPr>
          </a:p>
        </p:txBody>
      </p:sp>
      <p:sp>
        <p:nvSpPr>
          <p:cNvPr id="1786" name="Google Shape;1786;p97"/>
          <p:cNvSpPr/>
          <p:nvPr/>
        </p:nvSpPr>
        <p:spPr>
          <a:xfrm>
            <a:off x="652167" y="36038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3</a:t>
            </a:r>
            <a:endParaRPr sz="2400" b="1">
              <a:solidFill>
                <a:schemeClr val="lt1"/>
              </a:solidFill>
              <a:latin typeface="Calibri"/>
              <a:ea typeface="Calibri"/>
              <a:cs typeface="Calibri"/>
              <a:sym typeface="Calibri"/>
            </a:endParaRPr>
          </a:p>
        </p:txBody>
      </p:sp>
      <p:sp>
        <p:nvSpPr>
          <p:cNvPr id="1787" name="Google Shape;1787;p97"/>
          <p:cNvSpPr/>
          <p:nvPr/>
        </p:nvSpPr>
        <p:spPr>
          <a:xfrm>
            <a:off x="652167" y="54326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4</a:t>
            </a:r>
            <a:endParaRPr sz="2400" b="1">
              <a:solidFill>
                <a:schemeClr val="lt1"/>
              </a:solidFill>
              <a:latin typeface="Calibri"/>
              <a:ea typeface="Calibri"/>
              <a:cs typeface="Calibri"/>
              <a:sym typeface="Calibri"/>
            </a:endParaRPr>
          </a:p>
        </p:txBody>
      </p:sp>
      <p:pic>
        <p:nvPicPr>
          <p:cNvPr id="1788" name="Google Shape;1788;p97"/>
          <p:cNvPicPr preferRelativeResize="0"/>
          <p:nvPr/>
        </p:nvPicPr>
        <p:blipFill rotWithShape="1">
          <a:blip r:embed="rId4">
            <a:alphaModFix/>
          </a:blip>
          <a:srcRect r="47039" b="57484"/>
          <a:stretch/>
        </p:blipFill>
        <p:spPr>
          <a:xfrm>
            <a:off x="10068433" y="3858471"/>
            <a:ext cx="898867" cy="45213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pic>
        <p:nvPicPr>
          <p:cNvPr id="1793" name="Google Shape;1793;p98"/>
          <p:cNvPicPr preferRelativeResize="0"/>
          <p:nvPr/>
        </p:nvPicPr>
        <p:blipFill rotWithShape="1">
          <a:blip r:embed="rId3">
            <a:alphaModFix/>
          </a:blip>
          <a:srcRect/>
          <a:stretch/>
        </p:blipFill>
        <p:spPr>
          <a:xfrm>
            <a:off x="-304800" y="2126105"/>
            <a:ext cx="5892800" cy="2307528"/>
          </a:xfrm>
          <a:prstGeom prst="rect">
            <a:avLst/>
          </a:prstGeom>
          <a:noFill/>
          <a:ln>
            <a:noFill/>
          </a:ln>
        </p:spPr>
      </p:pic>
      <p:sp>
        <p:nvSpPr>
          <p:cNvPr id="1794" name="Google Shape;1794;p98"/>
          <p:cNvSpPr txBox="1"/>
          <p:nvPr/>
        </p:nvSpPr>
        <p:spPr>
          <a:xfrm>
            <a:off x="224596" y="195733"/>
            <a:ext cx="10638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dirty="0">
                <a:solidFill>
                  <a:srgbClr val="0066CC"/>
                </a:solidFill>
                <a:latin typeface="Calibri"/>
                <a:ea typeface="Calibri"/>
                <a:cs typeface="Calibri"/>
                <a:sym typeface="Calibri"/>
              </a:rPr>
              <a:t>Accesso ai servizi digitali: </a:t>
            </a:r>
            <a:r>
              <a:rPr lang="it" sz="3466" b="1" i="1" dirty="0">
                <a:solidFill>
                  <a:srgbClr val="0066CC"/>
                </a:solidFill>
                <a:latin typeface="Calibri"/>
                <a:ea typeface="Calibri"/>
                <a:cs typeface="Calibri"/>
                <a:sym typeface="Calibri"/>
              </a:rPr>
              <a:t>Entra con SPID</a:t>
            </a:r>
            <a:r>
              <a:rPr lang="it" sz="3466" b="1" dirty="0">
                <a:solidFill>
                  <a:srgbClr val="0066CC"/>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sp>
        <p:nvSpPr>
          <p:cNvPr id="1795" name="Google Shape;1795;p98"/>
          <p:cNvSpPr/>
          <p:nvPr/>
        </p:nvSpPr>
        <p:spPr>
          <a:xfrm>
            <a:off x="5393633" y="1674567"/>
            <a:ext cx="6146000" cy="37148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96" name="Google Shape;1796;p98"/>
          <p:cNvSpPr txBox="1"/>
          <p:nvPr/>
        </p:nvSpPr>
        <p:spPr>
          <a:xfrm>
            <a:off x="5791200" y="1674567"/>
            <a:ext cx="5706800" cy="3538877"/>
          </a:xfrm>
          <a:prstGeom prst="rect">
            <a:avLst/>
          </a:prstGeom>
          <a:noFill/>
          <a:ln>
            <a:noFill/>
          </a:ln>
        </p:spPr>
        <p:txBody>
          <a:bodyPr spcFirstLastPara="1" wrap="square" lIns="240000" tIns="121900" rIns="121900" bIns="121900" anchor="t" anchorCtr="0">
            <a:spAutoFit/>
          </a:bodyPr>
          <a:lstStyle/>
          <a:p>
            <a:pPr marL="0" marR="0" lvl="0" indent="0" algn="l" rtl="0">
              <a:spcBef>
                <a:spcPts val="0"/>
              </a:spcBef>
              <a:spcAft>
                <a:spcPts val="0"/>
              </a:spcAft>
              <a:buNone/>
            </a:pPr>
            <a:r>
              <a:rPr lang="it" sz="2133" dirty="0">
                <a:solidFill>
                  <a:srgbClr val="585858"/>
                </a:solidFill>
                <a:latin typeface="Calibri"/>
                <a:ea typeface="Calibri"/>
                <a:cs typeface="Calibri"/>
                <a:sym typeface="Calibri"/>
              </a:rPr>
              <a:t>Il processo di accesso varia a seconda del livello di sicurezza scelto per lo specifico servizio online</a:t>
            </a:r>
            <a:endParaRPr sz="2133" dirty="0">
              <a:solidFill>
                <a:srgbClr val="585858"/>
              </a:solidFill>
              <a:latin typeface="Calibri"/>
              <a:ea typeface="Calibri"/>
              <a:cs typeface="Calibri"/>
              <a:sym typeface="Calibri"/>
            </a:endParaRPr>
          </a:p>
          <a:p>
            <a:pPr marL="359990" marR="0" lvl="0" indent="-359990" algn="l" rtl="0">
              <a:spcBef>
                <a:spcPts val="1333"/>
              </a:spcBef>
              <a:spcAft>
                <a:spcPts val="0"/>
              </a:spcAft>
              <a:buClr>
                <a:srgbClr val="585858"/>
              </a:buClr>
              <a:buSzPts val="1600"/>
              <a:buFont typeface="Titillium Web"/>
              <a:buChar char="●"/>
            </a:pPr>
            <a:r>
              <a:rPr lang="it" sz="2133" dirty="0">
                <a:solidFill>
                  <a:srgbClr val="585858"/>
                </a:solidFill>
                <a:latin typeface="Calibri"/>
                <a:ea typeface="Calibri"/>
                <a:cs typeface="Calibri"/>
                <a:sym typeface="Calibri"/>
              </a:rPr>
              <a:t>Livello 1 con le credenziali SPID dell’utente (nome utente e password)</a:t>
            </a:r>
            <a:endParaRPr sz="2133" dirty="0">
              <a:solidFill>
                <a:srgbClr val="585858"/>
              </a:solidFill>
              <a:latin typeface="Calibri"/>
              <a:ea typeface="Calibri"/>
              <a:cs typeface="Calibri"/>
              <a:sym typeface="Calibri"/>
            </a:endParaRPr>
          </a:p>
          <a:p>
            <a:pPr marL="359990" marR="0" lvl="0" indent="-359990" algn="l" rtl="0">
              <a:spcBef>
                <a:spcPts val="1333"/>
              </a:spcBef>
              <a:spcAft>
                <a:spcPts val="0"/>
              </a:spcAft>
              <a:buClr>
                <a:srgbClr val="585858"/>
              </a:buClr>
              <a:buSzPts val="1600"/>
              <a:buFont typeface="Titillium Web"/>
              <a:buChar char="●"/>
            </a:pPr>
            <a:r>
              <a:rPr lang="it" sz="2133" b="1" dirty="0">
                <a:solidFill>
                  <a:srgbClr val="585858"/>
                </a:solidFill>
                <a:latin typeface="Calibri"/>
                <a:ea typeface="Calibri"/>
                <a:cs typeface="Calibri"/>
                <a:sym typeface="Calibri"/>
              </a:rPr>
              <a:t>Livello 2,</a:t>
            </a:r>
            <a:r>
              <a:rPr lang="it" sz="2133" dirty="0">
                <a:solidFill>
                  <a:srgbClr val="585858"/>
                </a:solidFill>
                <a:latin typeface="Calibri"/>
                <a:ea typeface="Calibri"/>
                <a:cs typeface="Calibri"/>
                <a:sym typeface="Calibri"/>
              </a:rPr>
              <a:t> con le credenziali SPID e codice temporaneo di accesso OTP/ APP </a:t>
            </a:r>
            <a:endParaRPr sz="2133" dirty="0">
              <a:solidFill>
                <a:srgbClr val="585858"/>
              </a:solidFill>
              <a:latin typeface="Calibri"/>
              <a:ea typeface="Calibri"/>
              <a:cs typeface="Calibri"/>
              <a:sym typeface="Calibri"/>
            </a:endParaRPr>
          </a:p>
          <a:p>
            <a:pPr marL="359990" marR="0" lvl="0" indent="-359990" algn="l" rtl="0">
              <a:spcBef>
                <a:spcPts val="1333"/>
              </a:spcBef>
              <a:spcAft>
                <a:spcPts val="1333"/>
              </a:spcAft>
              <a:buClr>
                <a:srgbClr val="585858"/>
              </a:buClr>
              <a:buSzPts val="1600"/>
              <a:buFont typeface="Titillium Web"/>
              <a:buChar char="●"/>
            </a:pPr>
            <a:r>
              <a:rPr lang="it" sz="2133" dirty="0">
                <a:solidFill>
                  <a:srgbClr val="585858"/>
                </a:solidFill>
                <a:latin typeface="Calibri"/>
                <a:ea typeface="Calibri"/>
                <a:cs typeface="Calibri"/>
                <a:sym typeface="Calibri"/>
              </a:rPr>
              <a:t>Livello 3, con le credenziali SPID e eventuali dispositivi fisici </a:t>
            </a:r>
            <a:endParaRPr sz="2133" dirty="0">
              <a:solidFill>
                <a:srgbClr val="585858"/>
              </a:solidFill>
              <a:latin typeface="Calibri"/>
              <a:ea typeface="Calibri"/>
              <a:cs typeface="Calibri"/>
              <a:sym typeface="Calibri"/>
            </a:endParaRPr>
          </a:p>
        </p:txBody>
      </p:sp>
      <p:sp>
        <p:nvSpPr>
          <p:cNvPr id="1797" name="Google Shape;1797;p98"/>
          <p:cNvSpPr txBox="1"/>
          <p:nvPr/>
        </p:nvSpPr>
        <p:spPr>
          <a:xfrm>
            <a:off x="4645533" y="5322867"/>
            <a:ext cx="6928400" cy="1230874"/>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133">
                <a:solidFill>
                  <a:srgbClr val="5A6772"/>
                </a:solidFill>
                <a:latin typeface="Calibri"/>
                <a:ea typeface="Calibri"/>
                <a:cs typeface="Calibri"/>
                <a:sym typeface="Calibri"/>
              </a:rPr>
              <a:t>Diversi livelli di sicurezza forniscono gradi di garanzia crescente per la verifica dell’identità, in funzione del potenziale rischio associato ad un uso improprio dell’eID.</a:t>
            </a:r>
            <a:endParaRPr sz="2133">
              <a:solidFill>
                <a:schemeClr val="dk1"/>
              </a:solidFill>
              <a:latin typeface="Calibri"/>
              <a:ea typeface="Calibri"/>
              <a:cs typeface="Calibri"/>
              <a:sym typeface="Calibri"/>
            </a:endParaRPr>
          </a:p>
        </p:txBody>
      </p:sp>
      <p:pic>
        <p:nvPicPr>
          <p:cNvPr id="1798" name="Google Shape;1798;p98"/>
          <p:cNvPicPr preferRelativeResize="0"/>
          <p:nvPr/>
        </p:nvPicPr>
        <p:blipFill rotWithShape="1">
          <a:blip r:embed="rId4">
            <a:alphaModFix/>
          </a:blip>
          <a:srcRect r="47039" b="57484"/>
          <a:stretch/>
        </p:blipFill>
        <p:spPr>
          <a:xfrm>
            <a:off x="2383185" y="4086667"/>
            <a:ext cx="1126433" cy="566600"/>
          </a:xfrm>
          <a:prstGeom prst="rect">
            <a:avLst/>
          </a:prstGeom>
          <a:noFill/>
          <a:ln>
            <a:noFill/>
          </a:ln>
        </p:spPr>
      </p:pic>
      <p:sp>
        <p:nvSpPr>
          <p:cNvPr id="1799" name="Google Shape;1799;p98"/>
          <p:cNvSpPr txBox="1"/>
          <p:nvPr/>
        </p:nvSpPr>
        <p:spPr>
          <a:xfrm>
            <a:off x="8894849" y="6376484"/>
            <a:ext cx="3292000" cy="553957"/>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000" i="1">
                <a:solidFill>
                  <a:schemeClr val="dk1"/>
                </a:solidFill>
                <a:latin typeface="Calibri"/>
                <a:ea typeface="Calibri"/>
                <a:cs typeface="Calibri"/>
                <a:sym typeface="Calibri"/>
              </a:rPr>
              <a:t>www.spid.gov.it</a:t>
            </a:r>
            <a:endParaRPr sz="2000" i="1">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pic>
        <p:nvPicPr>
          <p:cNvPr id="1805" name="Google Shape;1805;p99"/>
          <p:cNvPicPr preferRelativeResize="0"/>
          <p:nvPr/>
        </p:nvPicPr>
        <p:blipFill rotWithShape="1">
          <a:blip r:embed="rId3">
            <a:alphaModFix/>
          </a:blip>
          <a:srcRect/>
          <a:stretch/>
        </p:blipFill>
        <p:spPr>
          <a:xfrm>
            <a:off x="9367333" y="4308737"/>
            <a:ext cx="2090600" cy="1100963"/>
          </a:xfrm>
          <a:prstGeom prst="rect">
            <a:avLst/>
          </a:prstGeom>
          <a:noFill/>
          <a:ln>
            <a:noFill/>
          </a:ln>
        </p:spPr>
      </p:pic>
      <p:sp>
        <p:nvSpPr>
          <p:cNvPr id="1806" name="Google Shape;1806;p99"/>
          <p:cNvSpPr txBox="1">
            <a:spLocks noGrp="1"/>
          </p:cNvSpPr>
          <p:nvPr>
            <p:ph type="title"/>
          </p:nvPr>
        </p:nvSpPr>
        <p:spPr>
          <a:xfrm>
            <a:off x="195776" y="134296"/>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it" sz="3200" b="1">
                <a:solidFill>
                  <a:srgbClr val="0066CC"/>
                </a:solidFill>
                <a:latin typeface="Calibri"/>
                <a:ea typeface="Calibri"/>
                <a:cs typeface="Calibri"/>
                <a:sym typeface="Calibri"/>
              </a:rPr>
              <a:t>Accesso ai servizi digitali: </a:t>
            </a:r>
            <a:r>
              <a:rPr lang="it" sz="3200" b="1" i="1">
                <a:solidFill>
                  <a:srgbClr val="0066CC"/>
                </a:solidFill>
                <a:latin typeface="Calibri"/>
                <a:ea typeface="Calibri"/>
                <a:cs typeface="Calibri"/>
                <a:sym typeface="Calibri"/>
              </a:rPr>
              <a:t>Entra con CIE </a:t>
            </a:r>
            <a:endParaRPr i="1">
              <a:latin typeface="Calibri"/>
              <a:ea typeface="Calibri"/>
              <a:cs typeface="Calibri"/>
              <a:sym typeface="Calibri"/>
            </a:endParaRPr>
          </a:p>
        </p:txBody>
      </p:sp>
      <p:sp>
        <p:nvSpPr>
          <p:cNvPr id="1807" name="Google Shape;1807;p99"/>
          <p:cNvSpPr txBox="1"/>
          <p:nvPr/>
        </p:nvSpPr>
        <p:spPr>
          <a:xfrm>
            <a:off x="3593200" y="2596967"/>
            <a:ext cx="4580000" cy="836800"/>
          </a:xfrm>
          <a:prstGeom prst="rect">
            <a:avLst/>
          </a:prstGeom>
          <a:noFill/>
          <a:ln>
            <a:noFill/>
          </a:ln>
        </p:spPr>
        <p:txBody>
          <a:bodyPr spcFirstLastPara="1" wrap="square" lIns="91400" tIns="91400" rIns="91400" bIns="91400" anchor="t" anchorCtr="0">
            <a:noAutofit/>
          </a:bodyPr>
          <a:lstStyle/>
          <a:p>
            <a:pPr marL="0" marR="0" lvl="0" indent="0" algn="ctr" rtl="0">
              <a:spcBef>
                <a:spcPts val="0"/>
              </a:spcBef>
              <a:spcAft>
                <a:spcPts val="0"/>
              </a:spcAft>
              <a:buNone/>
            </a:pPr>
            <a:r>
              <a:rPr lang="it" sz="2000">
                <a:solidFill>
                  <a:srgbClr val="666666"/>
                </a:solidFill>
                <a:latin typeface="Calibri"/>
                <a:ea typeface="Calibri"/>
                <a:cs typeface="Calibri"/>
                <a:sym typeface="Calibri"/>
              </a:rPr>
              <a:t>Accesso di Livello 3 </a:t>
            </a:r>
            <a:br>
              <a:rPr lang="it" sz="2000">
                <a:solidFill>
                  <a:srgbClr val="666666"/>
                </a:solidFill>
                <a:latin typeface="Calibri"/>
                <a:ea typeface="Calibri"/>
                <a:cs typeface="Calibri"/>
                <a:sym typeface="Calibri"/>
              </a:rPr>
            </a:br>
            <a:r>
              <a:rPr lang="it" sz="2000">
                <a:solidFill>
                  <a:srgbClr val="666666"/>
                </a:solidFill>
                <a:latin typeface="Calibri"/>
                <a:ea typeface="Calibri"/>
                <a:cs typeface="Calibri"/>
                <a:sym typeface="Calibri"/>
              </a:rPr>
              <a:t>Tre diverse modalità, a scelta dell’utente</a:t>
            </a:r>
            <a:endParaRPr sz="2000">
              <a:solidFill>
                <a:srgbClr val="666666"/>
              </a:solidFill>
              <a:latin typeface="Calibri"/>
              <a:ea typeface="Calibri"/>
              <a:cs typeface="Calibri"/>
              <a:sym typeface="Calibri"/>
            </a:endParaRPr>
          </a:p>
        </p:txBody>
      </p:sp>
      <p:sp>
        <p:nvSpPr>
          <p:cNvPr id="1808" name="Google Shape;1808;p99"/>
          <p:cNvSpPr txBox="1"/>
          <p:nvPr/>
        </p:nvSpPr>
        <p:spPr>
          <a:xfrm>
            <a:off x="8088377" y="3785939"/>
            <a:ext cx="2937200" cy="492400"/>
          </a:xfrm>
          <a:prstGeom prst="rect">
            <a:avLst/>
          </a:prstGeom>
          <a:noFill/>
          <a:ln>
            <a:noFill/>
          </a:ln>
        </p:spPr>
        <p:txBody>
          <a:bodyPr spcFirstLastPara="1" wrap="square" lIns="0" tIns="60925" rIns="0" bIns="60925" anchor="b" anchorCtr="0">
            <a:noAutofit/>
          </a:bodyPr>
          <a:lstStyle/>
          <a:p>
            <a:pPr marL="0" marR="0" lvl="0" indent="0" algn="r" rtl="0">
              <a:spcBef>
                <a:spcPts val="0"/>
              </a:spcBef>
              <a:spcAft>
                <a:spcPts val="0"/>
              </a:spcAft>
              <a:buNone/>
            </a:pPr>
            <a:r>
              <a:rPr lang="it" sz="2400" b="1">
                <a:solidFill>
                  <a:srgbClr val="0056CB"/>
                </a:solidFill>
                <a:latin typeface="Calibri"/>
                <a:ea typeface="Calibri"/>
                <a:cs typeface="Calibri"/>
                <a:sym typeface="Calibri"/>
              </a:rPr>
              <a:t>MOBILE</a:t>
            </a:r>
            <a:endParaRPr sz="1867">
              <a:solidFill>
                <a:srgbClr val="0056CB"/>
              </a:solidFill>
              <a:latin typeface="Calibri"/>
              <a:ea typeface="Calibri"/>
              <a:cs typeface="Calibri"/>
              <a:sym typeface="Calibri"/>
            </a:endParaRPr>
          </a:p>
        </p:txBody>
      </p:sp>
      <p:sp>
        <p:nvSpPr>
          <p:cNvPr id="1809" name="Google Shape;1809;p99"/>
          <p:cNvSpPr txBox="1"/>
          <p:nvPr/>
        </p:nvSpPr>
        <p:spPr>
          <a:xfrm>
            <a:off x="1173901" y="3785933"/>
            <a:ext cx="1994800" cy="492400"/>
          </a:xfrm>
          <a:prstGeom prst="rect">
            <a:avLst/>
          </a:prstGeom>
          <a:noFill/>
          <a:ln>
            <a:noFill/>
          </a:ln>
        </p:spPr>
        <p:txBody>
          <a:bodyPr spcFirstLastPara="1" wrap="square" lIns="0" tIns="60925" rIns="0" bIns="60925" anchor="b" anchorCtr="0">
            <a:noAutofit/>
          </a:bodyPr>
          <a:lstStyle/>
          <a:p>
            <a:pPr marL="0" marR="0" lvl="0" indent="0" algn="r" rtl="0">
              <a:spcBef>
                <a:spcPts val="0"/>
              </a:spcBef>
              <a:spcAft>
                <a:spcPts val="0"/>
              </a:spcAft>
              <a:buNone/>
            </a:pPr>
            <a:r>
              <a:rPr lang="it" sz="2400" b="1">
                <a:solidFill>
                  <a:srgbClr val="0056CB"/>
                </a:solidFill>
                <a:latin typeface="Calibri"/>
                <a:ea typeface="Calibri"/>
                <a:cs typeface="Calibri"/>
                <a:sym typeface="Calibri"/>
              </a:rPr>
              <a:t>DESKTOP</a:t>
            </a:r>
            <a:endParaRPr sz="1867">
              <a:solidFill>
                <a:srgbClr val="0056CB"/>
              </a:solidFill>
              <a:latin typeface="Calibri"/>
              <a:ea typeface="Calibri"/>
              <a:cs typeface="Calibri"/>
              <a:sym typeface="Calibri"/>
            </a:endParaRPr>
          </a:p>
        </p:txBody>
      </p:sp>
      <p:sp>
        <p:nvSpPr>
          <p:cNvPr id="1810" name="Google Shape;1810;p99"/>
          <p:cNvSpPr txBox="1"/>
          <p:nvPr/>
        </p:nvSpPr>
        <p:spPr>
          <a:xfrm>
            <a:off x="3522995" y="3989139"/>
            <a:ext cx="5343600" cy="492400"/>
          </a:xfrm>
          <a:prstGeom prst="rect">
            <a:avLst/>
          </a:prstGeom>
          <a:noFill/>
          <a:ln>
            <a:noFill/>
          </a:ln>
        </p:spPr>
        <p:txBody>
          <a:bodyPr spcFirstLastPara="1" wrap="square" lIns="0" tIns="60925" rIns="0" bIns="60925" anchor="b" anchorCtr="0">
            <a:noAutofit/>
          </a:bodyPr>
          <a:lstStyle/>
          <a:p>
            <a:pPr marL="0" marR="0" lvl="0" indent="0" algn="ctr" rtl="0">
              <a:spcBef>
                <a:spcPts val="0"/>
              </a:spcBef>
              <a:spcAft>
                <a:spcPts val="0"/>
              </a:spcAft>
              <a:buNone/>
            </a:pPr>
            <a:r>
              <a:rPr lang="it" sz="2400" b="1">
                <a:solidFill>
                  <a:srgbClr val="0056CB"/>
                </a:solidFill>
                <a:latin typeface="Calibri"/>
                <a:ea typeface="Calibri"/>
                <a:cs typeface="Calibri"/>
                <a:sym typeface="Calibri"/>
              </a:rPr>
              <a:t>COMPUTER + SMARTPHONE</a:t>
            </a:r>
            <a:endParaRPr sz="1867">
              <a:solidFill>
                <a:srgbClr val="0056CB"/>
              </a:solidFill>
              <a:latin typeface="Calibri"/>
              <a:ea typeface="Calibri"/>
              <a:cs typeface="Calibri"/>
              <a:sym typeface="Calibri"/>
            </a:endParaRPr>
          </a:p>
        </p:txBody>
      </p:sp>
      <p:pic>
        <p:nvPicPr>
          <p:cNvPr id="1811" name="Google Shape;1811;p99"/>
          <p:cNvPicPr preferRelativeResize="0"/>
          <p:nvPr/>
        </p:nvPicPr>
        <p:blipFill rotWithShape="1">
          <a:blip r:embed="rId4">
            <a:alphaModFix/>
          </a:blip>
          <a:srcRect/>
          <a:stretch/>
        </p:blipFill>
        <p:spPr>
          <a:xfrm>
            <a:off x="1626168" y="4448902"/>
            <a:ext cx="1255833" cy="967132"/>
          </a:xfrm>
          <a:prstGeom prst="rect">
            <a:avLst/>
          </a:prstGeom>
          <a:noFill/>
          <a:ln>
            <a:noFill/>
          </a:ln>
        </p:spPr>
      </p:pic>
      <p:pic>
        <p:nvPicPr>
          <p:cNvPr id="1812" name="Google Shape;1812;p99"/>
          <p:cNvPicPr preferRelativeResize="0"/>
          <p:nvPr/>
        </p:nvPicPr>
        <p:blipFill rotWithShape="1">
          <a:blip r:embed="rId5">
            <a:alphaModFix/>
          </a:blip>
          <a:srcRect/>
          <a:stretch/>
        </p:blipFill>
        <p:spPr>
          <a:xfrm>
            <a:off x="4274285" y="1739013"/>
            <a:ext cx="3449095" cy="930679"/>
          </a:xfrm>
          <a:prstGeom prst="rect">
            <a:avLst/>
          </a:prstGeom>
          <a:noFill/>
          <a:ln>
            <a:noFill/>
          </a:ln>
        </p:spPr>
      </p:pic>
      <p:pic>
        <p:nvPicPr>
          <p:cNvPr id="1813" name="Google Shape;1813;p99"/>
          <p:cNvPicPr preferRelativeResize="0"/>
          <p:nvPr/>
        </p:nvPicPr>
        <p:blipFill rotWithShape="1">
          <a:blip r:embed="rId6">
            <a:alphaModFix/>
          </a:blip>
          <a:srcRect/>
          <a:stretch/>
        </p:blipFill>
        <p:spPr>
          <a:xfrm>
            <a:off x="10478834" y="5421461"/>
            <a:ext cx="1174119" cy="836609"/>
          </a:xfrm>
          <a:prstGeom prst="rect">
            <a:avLst/>
          </a:prstGeom>
          <a:noFill/>
          <a:ln>
            <a:noFill/>
          </a:ln>
        </p:spPr>
      </p:pic>
      <p:sp>
        <p:nvSpPr>
          <p:cNvPr id="1814" name="Google Shape;1814;p99"/>
          <p:cNvSpPr txBox="1"/>
          <p:nvPr/>
        </p:nvSpPr>
        <p:spPr>
          <a:xfrm>
            <a:off x="425191" y="6004841"/>
            <a:ext cx="5652000" cy="759200"/>
          </a:xfrm>
          <a:prstGeom prst="rect">
            <a:avLst/>
          </a:prstGeom>
          <a:noFill/>
          <a:ln>
            <a:noFill/>
          </a:ln>
        </p:spPr>
        <p:txBody>
          <a:bodyPr spcFirstLastPara="1" wrap="square" lIns="91400" tIns="91400" rIns="91400" bIns="91400" anchor="t" anchorCtr="0">
            <a:noAutofit/>
          </a:bodyPr>
          <a:lstStyle/>
          <a:p>
            <a:pPr marL="0" marR="0" lvl="0" indent="0" algn="l" rtl="0">
              <a:spcBef>
                <a:spcPts val="0"/>
              </a:spcBef>
              <a:spcAft>
                <a:spcPts val="0"/>
              </a:spcAft>
              <a:buNone/>
            </a:pPr>
            <a:r>
              <a:rPr lang="it" sz="1600">
                <a:solidFill>
                  <a:srgbClr val="5A6772"/>
                </a:solidFill>
                <a:latin typeface="Calibri"/>
                <a:ea typeface="Calibri"/>
                <a:cs typeface="Calibri"/>
                <a:sym typeface="Calibri"/>
              </a:rPr>
              <a:t>Le applicazioni e i servizi “Entra con CIE” sono progettati e realizzati dal Poligrafico per il Ministero dell’Interno </a:t>
            </a:r>
            <a:endParaRPr sz="1600">
              <a:solidFill>
                <a:srgbClr val="5A6772"/>
              </a:solidFill>
              <a:latin typeface="Calibri"/>
              <a:ea typeface="Calibri"/>
              <a:cs typeface="Calibri"/>
              <a:sym typeface="Calibri"/>
            </a:endParaRPr>
          </a:p>
        </p:txBody>
      </p:sp>
      <p:pic>
        <p:nvPicPr>
          <p:cNvPr id="1815" name="Google Shape;1815;p99"/>
          <p:cNvPicPr preferRelativeResize="0"/>
          <p:nvPr/>
        </p:nvPicPr>
        <p:blipFill rotWithShape="1">
          <a:blip r:embed="rId7">
            <a:alphaModFix/>
          </a:blip>
          <a:srcRect/>
          <a:stretch/>
        </p:blipFill>
        <p:spPr>
          <a:xfrm>
            <a:off x="9452361" y="5551921"/>
            <a:ext cx="861807" cy="575687"/>
          </a:xfrm>
          <a:prstGeom prst="rect">
            <a:avLst/>
          </a:prstGeom>
          <a:noFill/>
          <a:ln>
            <a:noFill/>
          </a:ln>
          <a:effectLst>
            <a:outerShdw blurRad="292100" dist="139700" dir="2700000" algn="tl" rotWithShape="0">
              <a:srgbClr val="333333">
                <a:alpha val="64705"/>
              </a:srgbClr>
            </a:outerShdw>
          </a:effectLst>
        </p:spPr>
      </p:pic>
      <p:pic>
        <p:nvPicPr>
          <p:cNvPr id="1816" name="Google Shape;1816;p99"/>
          <p:cNvPicPr preferRelativeResize="0"/>
          <p:nvPr/>
        </p:nvPicPr>
        <p:blipFill rotWithShape="1">
          <a:blip r:embed="rId8">
            <a:alphaModFix/>
          </a:blip>
          <a:srcRect/>
          <a:stretch/>
        </p:blipFill>
        <p:spPr>
          <a:xfrm>
            <a:off x="10167384" y="185739"/>
            <a:ext cx="1797033" cy="1185845"/>
          </a:xfrm>
          <a:prstGeom prst="rect">
            <a:avLst/>
          </a:prstGeom>
          <a:noFill/>
          <a:ln>
            <a:noFill/>
          </a:ln>
        </p:spPr>
      </p:pic>
      <p:cxnSp>
        <p:nvCxnSpPr>
          <p:cNvPr id="1817" name="Google Shape;1817;p99"/>
          <p:cNvCxnSpPr>
            <a:stCxn id="1807" idx="1"/>
            <a:endCxn id="1809" idx="0"/>
          </p:cNvCxnSpPr>
          <p:nvPr/>
        </p:nvCxnSpPr>
        <p:spPr>
          <a:xfrm flipH="1">
            <a:off x="2171200" y="3015367"/>
            <a:ext cx="1422000" cy="770700"/>
          </a:xfrm>
          <a:prstGeom prst="curvedConnector2">
            <a:avLst/>
          </a:prstGeom>
          <a:noFill/>
          <a:ln w="9525" cap="flat" cmpd="sng">
            <a:solidFill>
              <a:schemeClr val="dk2"/>
            </a:solidFill>
            <a:prstDash val="solid"/>
            <a:round/>
            <a:headEnd type="none" w="sm" len="sm"/>
            <a:tailEnd type="stealth" w="med" len="med"/>
          </a:ln>
        </p:spPr>
      </p:cxnSp>
      <p:cxnSp>
        <p:nvCxnSpPr>
          <p:cNvPr id="1818" name="Google Shape;1818;p99"/>
          <p:cNvCxnSpPr>
            <a:stCxn id="1807" idx="2"/>
          </p:cNvCxnSpPr>
          <p:nvPr/>
        </p:nvCxnSpPr>
        <p:spPr>
          <a:xfrm>
            <a:off x="5883200" y="3433767"/>
            <a:ext cx="2700" cy="563100"/>
          </a:xfrm>
          <a:prstGeom prst="straightConnector1">
            <a:avLst/>
          </a:prstGeom>
          <a:noFill/>
          <a:ln w="9525" cap="flat" cmpd="sng">
            <a:solidFill>
              <a:schemeClr val="dk2"/>
            </a:solidFill>
            <a:prstDash val="solid"/>
            <a:round/>
            <a:headEnd type="none" w="sm" len="sm"/>
            <a:tailEnd type="stealth" w="med" len="med"/>
          </a:ln>
        </p:spPr>
      </p:cxnSp>
      <p:cxnSp>
        <p:nvCxnSpPr>
          <p:cNvPr id="1819" name="Google Shape;1819;p99"/>
          <p:cNvCxnSpPr>
            <a:stCxn id="1807" idx="3"/>
          </p:cNvCxnSpPr>
          <p:nvPr/>
        </p:nvCxnSpPr>
        <p:spPr>
          <a:xfrm>
            <a:off x="8173200" y="3015367"/>
            <a:ext cx="2274900" cy="937200"/>
          </a:xfrm>
          <a:prstGeom prst="curvedConnector3">
            <a:avLst>
              <a:gd name="adj1" fmla="val 96086"/>
            </a:avLst>
          </a:prstGeom>
          <a:noFill/>
          <a:ln w="9525" cap="flat" cmpd="sng">
            <a:solidFill>
              <a:schemeClr val="dk2"/>
            </a:solidFill>
            <a:prstDash val="solid"/>
            <a:round/>
            <a:headEnd type="none" w="sm" len="sm"/>
            <a:tailEnd type="stealth" w="med" len="med"/>
          </a:ln>
        </p:spPr>
      </p:cxnSp>
      <p:pic>
        <p:nvPicPr>
          <p:cNvPr id="1820" name="Google Shape;1820;p99"/>
          <p:cNvPicPr preferRelativeResize="0"/>
          <p:nvPr/>
        </p:nvPicPr>
        <p:blipFill rotWithShape="1">
          <a:blip r:embed="rId9">
            <a:alphaModFix/>
          </a:blip>
          <a:srcRect/>
          <a:stretch/>
        </p:blipFill>
        <p:spPr>
          <a:xfrm>
            <a:off x="8608301" y="79718"/>
            <a:ext cx="1527300" cy="1332316"/>
          </a:xfrm>
          <a:prstGeom prst="rect">
            <a:avLst/>
          </a:prstGeom>
          <a:noFill/>
          <a:ln>
            <a:noFill/>
          </a:ln>
        </p:spPr>
      </p:pic>
      <p:sp>
        <p:nvSpPr>
          <p:cNvPr id="1821" name="Google Shape;1821;p99"/>
          <p:cNvSpPr txBox="1"/>
          <p:nvPr/>
        </p:nvSpPr>
        <p:spPr>
          <a:xfrm>
            <a:off x="7610477" y="6376500"/>
            <a:ext cx="4580000" cy="553957"/>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000" i="1">
                <a:solidFill>
                  <a:srgbClr val="000000"/>
                </a:solidFill>
                <a:latin typeface="Calibri"/>
                <a:ea typeface="Calibri"/>
                <a:cs typeface="Calibri"/>
                <a:sym typeface="Calibri"/>
              </a:rPr>
              <a:t>https://www.cartaidentita.interno.gov.it/</a:t>
            </a:r>
            <a:endParaRPr sz="2000" i="1">
              <a:solidFill>
                <a:srgbClr val="00000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00"/>
          <p:cNvSpPr txBox="1"/>
          <p:nvPr/>
        </p:nvSpPr>
        <p:spPr>
          <a:xfrm>
            <a:off x="2906487" y="6579566"/>
            <a:ext cx="9272966" cy="198133"/>
          </a:xfrm>
          <a:prstGeom prst="rect">
            <a:avLst/>
          </a:prstGeom>
          <a:noFill/>
          <a:ln>
            <a:noFill/>
          </a:ln>
        </p:spPr>
        <p:txBody>
          <a:bodyPr spcFirstLastPara="1" wrap="square" lIns="25400" tIns="25400" rIns="25400" bIns="25400" anchor="ctr" anchorCtr="0">
            <a:noAutofit/>
          </a:bodyPr>
          <a:lstStyle/>
          <a:p>
            <a:pPr marL="0" marR="0" lvl="0" indent="0" algn="ctr" rtl="0">
              <a:spcBef>
                <a:spcPts val="0"/>
              </a:spcBef>
              <a:spcAft>
                <a:spcPts val="0"/>
              </a:spcAft>
              <a:buNone/>
            </a:pPr>
            <a:r>
              <a:rPr lang="it" sz="2000" i="1">
                <a:solidFill>
                  <a:srgbClr val="5E5E5E"/>
                </a:solidFill>
                <a:latin typeface="Calibri"/>
                <a:ea typeface="Calibri"/>
                <a:cs typeface="Calibri"/>
                <a:sym typeface="Calibri"/>
              </a:rPr>
              <a:t>https://www.spid.gov.it/come-diventare-fornitore-di-servizi-pubblici-e-privati-con-spid</a:t>
            </a:r>
            <a:endParaRPr sz="2000" i="1">
              <a:solidFill>
                <a:schemeClr val="dk1"/>
              </a:solidFill>
              <a:latin typeface="Calibri"/>
              <a:ea typeface="Calibri"/>
              <a:cs typeface="Calibri"/>
              <a:sym typeface="Calibri"/>
            </a:endParaRPr>
          </a:p>
        </p:txBody>
      </p:sp>
      <p:sp>
        <p:nvSpPr>
          <p:cNvPr id="1827" name="Google Shape;1827;p100"/>
          <p:cNvSpPr txBox="1"/>
          <p:nvPr/>
        </p:nvSpPr>
        <p:spPr>
          <a:xfrm>
            <a:off x="481100" y="58440"/>
            <a:ext cx="5174800" cy="4980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2400">
                <a:solidFill>
                  <a:srgbClr val="0066CC"/>
                </a:solidFill>
                <a:latin typeface="Calibri"/>
                <a:ea typeface="Calibri"/>
                <a:cs typeface="Calibri"/>
                <a:sym typeface="Calibri"/>
              </a:rPr>
              <a:t>Il processo di onboarding</a:t>
            </a:r>
            <a:endParaRPr sz="2400">
              <a:solidFill>
                <a:schemeClr val="dk1"/>
              </a:solidFill>
              <a:latin typeface="Calibri"/>
              <a:ea typeface="Calibri"/>
              <a:cs typeface="Calibri"/>
              <a:sym typeface="Calibri"/>
            </a:endParaRPr>
          </a:p>
        </p:txBody>
      </p:sp>
      <p:sp>
        <p:nvSpPr>
          <p:cNvPr id="1828" name="Google Shape;1828;p100"/>
          <p:cNvSpPr txBox="1"/>
          <p:nvPr/>
        </p:nvSpPr>
        <p:spPr>
          <a:xfrm>
            <a:off x="398167" y="398933"/>
            <a:ext cx="9042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Attivare l’accesso ai servizi con SPID e CIE </a:t>
            </a:r>
            <a:endParaRPr sz="2400">
              <a:solidFill>
                <a:schemeClr val="dk1"/>
              </a:solidFill>
              <a:latin typeface="Calibri"/>
              <a:ea typeface="Calibri"/>
              <a:cs typeface="Calibri"/>
              <a:sym typeface="Calibri"/>
            </a:endParaRPr>
          </a:p>
        </p:txBody>
      </p:sp>
      <p:sp>
        <p:nvSpPr>
          <p:cNvPr id="1829" name="Google Shape;1829;p100"/>
          <p:cNvSpPr/>
          <p:nvPr/>
        </p:nvSpPr>
        <p:spPr>
          <a:xfrm>
            <a:off x="3473867" y="4614767"/>
            <a:ext cx="8809200" cy="1581200"/>
          </a:xfrm>
          <a:prstGeom prst="rect">
            <a:avLst/>
          </a:prstGeom>
          <a:noFill/>
          <a:ln>
            <a:noFill/>
          </a:ln>
        </p:spPr>
        <p:txBody>
          <a:bodyPr spcFirstLastPara="1" wrap="square" lIns="121900" tIns="60925" rIns="121900" bIns="60925" anchor="t" anchorCtr="0">
            <a:noAutofit/>
          </a:bodyPr>
          <a:lstStyle/>
          <a:p>
            <a:pPr marL="0" marR="0" lvl="0" indent="0" algn="l" rtl="0">
              <a:lnSpc>
                <a:spcPct val="115000"/>
              </a:lnSpc>
              <a:spcBef>
                <a:spcPts val="0"/>
              </a:spcBef>
              <a:spcAft>
                <a:spcPts val="0"/>
              </a:spcAft>
              <a:buNone/>
            </a:pPr>
            <a:r>
              <a:rPr lang="it" sz="2000" b="1">
                <a:solidFill>
                  <a:srgbClr val="333333"/>
                </a:solidFill>
                <a:latin typeface="Calibri"/>
                <a:ea typeface="Calibri"/>
                <a:cs typeface="Calibri"/>
                <a:sym typeface="Calibri"/>
              </a:rPr>
              <a:t>Le risorse in rete per la collaborazione</a:t>
            </a:r>
            <a:br>
              <a:rPr lang="it" sz="2000" b="1">
                <a:solidFill>
                  <a:schemeClr val="dk1"/>
                </a:solidFill>
                <a:latin typeface="Calibri"/>
                <a:ea typeface="Calibri"/>
                <a:cs typeface="Calibri"/>
                <a:sym typeface="Calibri"/>
              </a:rPr>
            </a:br>
            <a:r>
              <a:rPr lang="it" sz="1600" i="1">
                <a:solidFill>
                  <a:schemeClr val="dk1"/>
                </a:solidFill>
                <a:latin typeface="Calibri"/>
                <a:ea typeface="Calibri"/>
                <a:cs typeface="Calibri"/>
                <a:sym typeface="Calibri"/>
              </a:rPr>
              <a:t>Documentazione, Elementi Grafici, SDK</a:t>
            </a:r>
            <a:endParaRPr sz="1600" i="1">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it" sz="1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https://developers.italia.it/it/CIE/</a:t>
            </a:r>
            <a:br>
              <a:rPr lang="it" sz="1600">
                <a:solidFill>
                  <a:schemeClr val="dk1"/>
                </a:solidFill>
                <a:latin typeface="Calibri"/>
                <a:ea typeface="Calibri"/>
                <a:cs typeface="Calibri"/>
                <a:sym typeface="Calibri"/>
              </a:rPr>
            </a:br>
            <a:r>
              <a:rPr lang="it" sz="1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https://developers.italia.it/it/SPID/</a:t>
            </a:r>
            <a:endParaRPr sz="2000" b="1">
              <a:solidFill>
                <a:schemeClr val="dk1"/>
              </a:solidFill>
              <a:latin typeface="Calibri"/>
              <a:ea typeface="Calibri"/>
              <a:cs typeface="Calibri"/>
              <a:sym typeface="Calibri"/>
            </a:endParaRPr>
          </a:p>
        </p:txBody>
      </p:sp>
      <p:pic>
        <p:nvPicPr>
          <p:cNvPr id="1830" name="Google Shape;1830;p100"/>
          <p:cNvPicPr preferRelativeResize="0"/>
          <p:nvPr/>
        </p:nvPicPr>
        <p:blipFill rotWithShape="1">
          <a:blip r:embed="rId5">
            <a:alphaModFix/>
          </a:blip>
          <a:srcRect/>
          <a:stretch/>
        </p:blipFill>
        <p:spPr>
          <a:xfrm>
            <a:off x="304801" y="1369234"/>
            <a:ext cx="2939300" cy="4404767"/>
          </a:xfrm>
          <a:prstGeom prst="rect">
            <a:avLst/>
          </a:prstGeom>
          <a:noFill/>
          <a:ln>
            <a:noFill/>
          </a:ln>
        </p:spPr>
      </p:pic>
      <p:sp>
        <p:nvSpPr>
          <p:cNvPr id="1831" name="Google Shape;1831;p100"/>
          <p:cNvSpPr/>
          <p:nvPr/>
        </p:nvSpPr>
        <p:spPr>
          <a:xfrm>
            <a:off x="3473867" y="3497167"/>
            <a:ext cx="8544800" cy="734000"/>
          </a:xfrm>
          <a:prstGeom prst="rect">
            <a:avLst/>
          </a:prstGeom>
          <a:noFill/>
          <a:ln>
            <a:noFill/>
          </a:ln>
        </p:spPr>
        <p:txBody>
          <a:bodyPr spcFirstLastPara="1" wrap="square" lIns="121900" tIns="60925" rIns="121900" bIns="60925" anchor="t" anchorCtr="0">
            <a:noAutofit/>
          </a:bodyPr>
          <a:lstStyle/>
          <a:p>
            <a:pPr marL="0" marR="0" lvl="0" indent="0" algn="l" rtl="0">
              <a:lnSpc>
                <a:spcPct val="115000"/>
              </a:lnSpc>
              <a:spcBef>
                <a:spcPts val="0"/>
              </a:spcBef>
              <a:spcAft>
                <a:spcPts val="0"/>
              </a:spcAft>
              <a:buNone/>
            </a:pPr>
            <a:r>
              <a:rPr lang="it" sz="1733">
                <a:solidFill>
                  <a:srgbClr val="333333"/>
                </a:solidFill>
                <a:latin typeface="Calibri"/>
                <a:ea typeface="Calibri"/>
                <a:cs typeface="Calibri"/>
                <a:sym typeface="Calibri"/>
              </a:rPr>
              <a:t>Sono in corso di rilascio </a:t>
            </a:r>
            <a:r>
              <a:rPr lang="it" sz="2000">
                <a:solidFill>
                  <a:srgbClr val="333333"/>
                </a:solidFill>
                <a:latin typeface="Calibri"/>
                <a:ea typeface="Calibri"/>
                <a:cs typeface="Calibri"/>
                <a:sym typeface="Calibri"/>
              </a:rPr>
              <a:t>l</a:t>
            </a:r>
            <a:r>
              <a:rPr lang="it" sz="2000" b="1">
                <a:solidFill>
                  <a:srgbClr val="333333"/>
                </a:solidFill>
                <a:latin typeface="Calibri"/>
                <a:ea typeface="Calibri"/>
                <a:cs typeface="Calibri"/>
                <a:sym typeface="Calibri"/>
              </a:rPr>
              <a:t>e piattaforme per l’automatizzazione</a:t>
            </a:r>
            <a:r>
              <a:rPr lang="it" sz="1733" b="1">
                <a:solidFill>
                  <a:srgbClr val="333333"/>
                </a:solidFill>
                <a:latin typeface="Calibri"/>
                <a:ea typeface="Calibri"/>
                <a:cs typeface="Calibri"/>
                <a:sym typeface="Calibri"/>
              </a:rPr>
              <a:t> </a:t>
            </a:r>
            <a:r>
              <a:rPr lang="it" sz="1733">
                <a:solidFill>
                  <a:srgbClr val="333333"/>
                </a:solidFill>
                <a:latin typeface="Calibri"/>
                <a:ea typeface="Calibri"/>
                <a:cs typeface="Calibri"/>
                <a:sym typeface="Calibri"/>
              </a:rPr>
              <a:t>delle procedure di integrazione da parte dei fornitori di servizi digitali</a:t>
            </a:r>
            <a:endParaRPr sz="1733">
              <a:solidFill>
                <a:srgbClr val="333333"/>
              </a:solidFill>
              <a:latin typeface="Calibri"/>
              <a:ea typeface="Calibri"/>
              <a:cs typeface="Calibri"/>
              <a:sym typeface="Calibri"/>
            </a:endParaRPr>
          </a:p>
        </p:txBody>
      </p:sp>
      <p:sp>
        <p:nvSpPr>
          <p:cNvPr id="1832" name="Google Shape;1832;p100"/>
          <p:cNvSpPr txBox="1"/>
          <p:nvPr/>
        </p:nvSpPr>
        <p:spPr>
          <a:xfrm>
            <a:off x="3427600" y="1201733"/>
            <a:ext cx="8809200" cy="1979600"/>
          </a:xfrm>
          <a:prstGeom prst="rect">
            <a:avLst/>
          </a:prstGeom>
          <a:noFill/>
          <a:ln>
            <a:noFill/>
          </a:ln>
        </p:spPr>
        <p:txBody>
          <a:bodyPr spcFirstLastPara="1" wrap="square" lIns="121900" tIns="121900" rIns="121900" bIns="121900" anchor="t" anchorCtr="0">
            <a:noAutofit/>
          </a:bodyPr>
          <a:lstStyle/>
          <a:p>
            <a:pPr marL="0" marR="186262" lvl="0" indent="0" algn="l" rtl="0">
              <a:lnSpc>
                <a:spcPct val="115000"/>
              </a:lnSpc>
              <a:spcBef>
                <a:spcPts val="0"/>
              </a:spcBef>
              <a:spcAft>
                <a:spcPts val="0"/>
              </a:spcAft>
              <a:buNone/>
            </a:pPr>
            <a:r>
              <a:rPr lang="it" sz="2000" b="1">
                <a:solidFill>
                  <a:srgbClr val="0066CC"/>
                </a:solidFill>
                <a:latin typeface="Calibri"/>
                <a:ea typeface="Calibri"/>
                <a:cs typeface="Calibri"/>
                <a:sym typeface="Calibri"/>
              </a:rPr>
              <a:t>Il processo di integrazione e le figure coinvolte</a:t>
            </a:r>
            <a:endParaRPr sz="2000">
              <a:solidFill>
                <a:srgbClr val="0066CC"/>
              </a:solidFill>
              <a:latin typeface="Calibri"/>
              <a:ea typeface="Calibri"/>
              <a:cs typeface="Calibri"/>
              <a:sym typeface="Calibri"/>
            </a:endParaRPr>
          </a:p>
          <a:p>
            <a:pPr marL="609585" marR="186262" lvl="0" indent="-431788" algn="l" rtl="0">
              <a:lnSpc>
                <a:spcPct val="115000"/>
              </a:lnSpc>
              <a:spcBef>
                <a:spcPts val="1067"/>
              </a:spcBef>
              <a:spcAft>
                <a:spcPts val="0"/>
              </a:spcAft>
              <a:buClr>
                <a:srgbClr val="00C4C9"/>
              </a:buClr>
              <a:buSzPts val="1500"/>
              <a:buFont typeface="Titillium Web"/>
              <a:buChar char="➔"/>
            </a:pPr>
            <a:r>
              <a:rPr lang="it" sz="1733" b="1">
                <a:solidFill>
                  <a:srgbClr val="333333"/>
                </a:solidFill>
                <a:latin typeface="Calibri"/>
                <a:ea typeface="Calibri"/>
                <a:cs typeface="Calibri"/>
                <a:sym typeface="Calibri"/>
              </a:rPr>
              <a:t>Referente tecnico </a:t>
            </a:r>
            <a:r>
              <a:rPr lang="it" sz="1733">
                <a:solidFill>
                  <a:srgbClr val="333333"/>
                </a:solidFill>
                <a:latin typeface="Calibri"/>
                <a:ea typeface="Calibri"/>
                <a:cs typeface="Calibri"/>
                <a:sym typeface="Calibri"/>
              </a:rPr>
              <a:t>per tutte le attività di implementazione del sistema di autenticazione: predisposizione e consegna del metadato ed implementazione SPID (SAML2) nei propri applicativi WEB</a:t>
            </a:r>
            <a:endParaRPr sz="1733">
              <a:solidFill>
                <a:srgbClr val="333333"/>
              </a:solidFill>
              <a:latin typeface="Calibri"/>
              <a:ea typeface="Calibri"/>
              <a:cs typeface="Calibri"/>
              <a:sym typeface="Calibri"/>
            </a:endParaRPr>
          </a:p>
          <a:p>
            <a:pPr marL="609585" marR="186262" lvl="0" indent="-431788" algn="l" rtl="0">
              <a:lnSpc>
                <a:spcPct val="115000"/>
              </a:lnSpc>
              <a:spcBef>
                <a:spcPts val="1067"/>
              </a:spcBef>
              <a:spcAft>
                <a:spcPts val="0"/>
              </a:spcAft>
              <a:buClr>
                <a:srgbClr val="00C4C9"/>
              </a:buClr>
              <a:buSzPts val="1500"/>
              <a:buFont typeface="Titillium Web"/>
              <a:buChar char="➔"/>
            </a:pPr>
            <a:r>
              <a:rPr lang="it" sz="1733" b="1">
                <a:solidFill>
                  <a:srgbClr val="333333"/>
                </a:solidFill>
                <a:latin typeface="Calibri"/>
                <a:ea typeface="Calibri"/>
                <a:cs typeface="Calibri"/>
                <a:sym typeface="Calibri"/>
              </a:rPr>
              <a:t>Rappresentante legale</a:t>
            </a:r>
            <a:r>
              <a:rPr lang="it" sz="1733">
                <a:solidFill>
                  <a:srgbClr val="333333"/>
                </a:solidFill>
                <a:latin typeface="Calibri"/>
                <a:ea typeface="Calibri"/>
                <a:cs typeface="Calibri"/>
                <a:sym typeface="Calibri"/>
              </a:rPr>
              <a:t> (o dipendente dotato di potere di firma) per la firma della convenzione.</a:t>
            </a:r>
            <a:endParaRPr sz="1733">
              <a:solidFill>
                <a:srgbClr val="333333"/>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101"/>
          <p:cNvSpPr txBox="1">
            <a:spLocks noGrp="1"/>
          </p:cNvSpPr>
          <p:nvPr>
            <p:ph type="title"/>
          </p:nvPr>
        </p:nvSpPr>
        <p:spPr>
          <a:xfrm>
            <a:off x="398976" y="134296"/>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it" sz="3200" b="1">
                <a:solidFill>
                  <a:srgbClr val="0066CC"/>
                </a:solidFill>
                <a:latin typeface="Calibri"/>
                <a:ea typeface="Calibri"/>
                <a:cs typeface="Calibri"/>
                <a:sym typeface="Calibri"/>
              </a:rPr>
              <a:t>Firmare digitalmente con l’Identità Digitale</a:t>
            </a:r>
            <a:endParaRPr i="1">
              <a:latin typeface="Calibri"/>
              <a:ea typeface="Calibri"/>
              <a:cs typeface="Calibri"/>
              <a:sym typeface="Calibri"/>
            </a:endParaRPr>
          </a:p>
        </p:txBody>
      </p:sp>
      <p:sp>
        <p:nvSpPr>
          <p:cNvPr id="1839" name="Google Shape;1839;p101"/>
          <p:cNvSpPr/>
          <p:nvPr/>
        </p:nvSpPr>
        <p:spPr>
          <a:xfrm>
            <a:off x="402333" y="1160967"/>
            <a:ext cx="6388000" cy="417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000">
                <a:solidFill>
                  <a:schemeClr val="dk1"/>
                </a:solidFill>
                <a:latin typeface="Calibri"/>
                <a:ea typeface="Calibri"/>
                <a:cs typeface="Calibri"/>
                <a:sym typeface="Calibri"/>
              </a:rPr>
              <a:t>La firma digitale può essere ottenuta utilizzando la eID come sistema di riconoscimento.</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it" sz="2000">
                <a:solidFill>
                  <a:schemeClr val="dk1"/>
                </a:solidFill>
                <a:latin typeface="Calibri"/>
                <a:ea typeface="Calibri"/>
                <a:cs typeface="Calibri"/>
                <a:sym typeface="Calibri"/>
              </a:rPr>
              <a:t>Firma con SPID e CIE Sign rientrano nella previsione di cui all'art. 20, co. 1-bis, del CAD con il valore di cui all'art. 2702 del codice civile.</a:t>
            </a:r>
            <a:endParaRPr sz="2000">
              <a:solidFill>
                <a:schemeClr val="dk1"/>
              </a:solidFill>
              <a:latin typeface="Calibri"/>
              <a:ea typeface="Calibri"/>
              <a:cs typeface="Calibri"/>
              <a:sym typeface="Calibri"/>
            </a:endParaRPr>
          </a:p>
          <a:p>
            <a:pPr marL="0" marR="0" lvl="0" indent="0" algn="l" rtl="0">
              <a:lnSpc>
                <a:spcPct val="115000"/>
              </a:lnSpc>
              <a:spcBef>
                <a:spcPts val="1600"/>
              </a:spcBef>
              <a:spcAft>
                <a:spcPts val="0"/>
              </a:spcAft>
              <a:buNone/>
            </a:pPr>
            <a:r>
              <a:rPr lang="it" sz="2000">
                <a:solidFill>
                  <a:schemeClr val="dk1"/>
                </a:solidFill>
                <a:latin typeface="Calibri"/>
                <a:ea typeface="Calibri"/>
                <a:cs typeface="Calibri"/>
                <a:sym typeface="Calibri"/>
              </a:rPr>
              <a:t>Step del processo utente (es. SPID)</a:t>
            </a:r>
            <a:endParaRPr sz="2000">
              <a:solidFill>
                <a:schemeClr val="dk1"/>
              </a:solidFill>
              <a:latin typeface="Calibri"/>
              <a:ea typeface="Calibri"/>
              <a:cs typeface="Calibri"/>
              <a:sym typeface="Calibri"/>
            </a:endParaRPr>
          </a:p>
          <a:p>
            <a:pPr marL="609585" marR="0" lvl="0" indent="-431788" algn="l" rtl="0">
              <a:lnSpc>
                <a:spcPct val="115000"/>
              </a:lnSpc>
              <a:spcBef>
                <a:spcPts val="160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l’utente si autentica con SPID </a:t>
            </a:r>
            <a:br>
              <a:rPr lang="it" sz="2000">
                <a:solidFill>
                  <a:schemeClr val="dk1"/>
                </a:solidFill>
                <a:latin typeface="Calibri"/>
                <a:ea typeface="Calibri"/>
                <a:cs typeface="Calibri"/>
                <a:sym typeface="Calibri"/>
              </a:rPr>
            </a:br>
            <a:r>
              <a:rPr lang="it" sz="2000">
                <a:solidFill>
                  <a:schemeClr val="dk1"/>
                </a:solidFill>
                <a:latin typeface="Calibri"/>
                <a:ea typeface="Calibri"/>
                <a:cs typeface="Calibri"/>
                <a:sym typeface="Calibri"/>
              </a:rPr>
              <a:t>servizio con autenticazione di L2 o L3 </a:t>
            </a:r>
            <a:endParaRPr sz="2000">
              <a:solidFill>
                <a:schemeClr val="dk1"/>
              </a:solidFill>
              <a:latin typeface="Calibri"/>
              <a:ea typeface="Calibri"/>
              <a:cs typeface="Calibri"/>
              <a:sym typeface="Calibri"/>
            </a:endParaRPr>
          </a:p>
          <a:p>
            <a:pPr marL="609585" marR="0" lvl="0" indent="-431788" algn="l" rtl="0">
              <a:lnSpc>
                <a:spcPct val="115000"/>
              </a:lnSpc>
              <a:spcBef>
                <a:spcPts val="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carica il documento da firmare</a:t>
            </a:r>
            <a:endParaRPr sz="2000">
              <a:solidFill>
                <a:schemeClr val="dk1"/>
              </a:solidFill>
              <a:latin typeface="Calibri"/>
              <a:ea typeface="Calibri"/>
              <a:cs typeface="Calibri"/>
              <a:sym typeface="Calibri"/>
            </a:endParaRPr>
          </a:p>
          <a:p>
            <a:pPr marL="609585" marR="0" lvl="0" indent="-431788" algn="l" rtl="0">
              <a:lnSpc>
                <a:spcPct val="115000"/>
              </a:lnSpc>
              <a:spcBef>
                <a:spcPts val="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scarica il documento firmato e conclude il processo</a:t>
            </a:r>
            <a:endParaRPr sz="2000">
              <a:solidFill>
                <a:schemeClr val="dk1"/>
              </a:solidFill>
              <a:latin typeface="Calibri"/>
              <a:ea typeface="Calibri"/>
              <a:cs typeface="Calibri"/>
              <a:sym typeface="Calibri"/>
            </a:endParaRPr>
          </a:p>
          <a:p>
            <a:pPr marL="609585" marR="0" lvl="0" indent="-431788" algn="l" rtl="0">
              <a:spcBef>
                <a:spcPts val="0"/>
              </a:spcBef>
              <a:spcAft>
                <a:spcPts val="0"/>
              </a:spcAft>
              <a:buClr>
                <a:srgbClr val="00C4C9"/>
              </a:buClr>
              <a:buSzPts val="1500"/>
              <a:buFont typeface="Titillium Web"/>
              <a:buChar char="➔"/>
            </a:pPr>
            <a:r>
              <a:rPr lang="it" sz="2000">
                <a:solidFill>
                  <a:schemeClr val="dk1"/>
                </a:solidFill>
                <a:latin typeface="Calibri"/>
                <a:ea typeface="Calibri"/>
                <a:cs typeface="Calibri"/>
                <a:sym typeface="Calibri"/>
              </a:rPr>
              <a:t>durante il processo l’utente fornisce il consenso alla trasmissione</a:t>
            </a:r>
            <a:endParaRPr sz="2000">
              <a:solidFill>
                <a:schemeClr val="dk1"/>
              </a:solidFill>
              <a:latin typeface="Calibri"/>
              <a:ea typeface="Calibri"/>
              <a:cs typeface="Calibri"/>
              <a:sym typeface="Calibri"/>
            </a:endParaRPr>
          </a:p>
        </p:txBody>
      </p:sp>
      <p:sp>
        <p:nvSpPr>
          <p:cNvPr id="1840" name="Google Shape;1840;p101"/>
          <p:cNvSpPr/>
          <p:nvPr/>
        </p:nvSpPr>
        <p:spPr>
          <a:xfrm>
            <a:off x="6911268" y="900800"/>
            <a:ext cx="5092000" cy="2464000"/>
          </a:xfrm>
          <a:prstGeom prst="rect">
            <a:avLst/>
          </a:prstGeom>
          <a:solidFill>
            <a:srgbClr val="EFEFEF"/>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Firma con SPID</a:t>
            </a:r>
            <a:endParaRPr sz="1200" b="1">
              <a:solidFill>
                <a:srgbClr val="0056CB"/>
              </a:solidFill>
              <a:latin typeface="Calibri"/>
              <a:ea typeface="Calibri"/>
              <a:cs typeface="Calibri"/>
              <a:sym typeface="Calibri"/>
            </a:endParaRPr>
          </a:p>
          <a:p>
            <a:pPr marL="0" marR="0" lvl="0" indent="0" algn="l" rtl="0">
              <a:lnSpc>
                <a:spcPct val="115000"/>
              </a:lnSpc>
              <a:spcBef>
                <a:spcPts val="1600"/>
              </a:spcBef>
              <a:spcAft>
                <a:spcPts val="1600"/>
              </a:spcAft>
              <a:buNone/>
            </a:pPr>
            <a:r>
              <a:rPr lang="it" sz="1733">
                <a:solidFill>
                  <a:schemeClr val="dk1"/>
                </a:solidFill>
                <a:latin typeface="Calibri"/>
                <a:ea typeface="Calibri"/>
                <a:cs typeface="Calibri"/>
                <a:sym typeface="Calibri"/>
              </a:rPr>
              <a:t>Firma Elettronica Avanzata</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Linee Guida pubblicate a Marzo 2020</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Formati di firma supportati: PAdES, CAdES e XAdES.</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Documenti: xml e pdf</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Certificatori: Namirial e Infocert</a:t>
            </a:r>
            <a:endParaRPr sz="1467">
              <a:solidFill>
                <a:schemeClr val="dk1"/>
              </a:solidFill>
              <a:latin typeface="Calibri"/>
              <a:ea typeface="Calibri"/>
              <a:cs typeface="Calibri"/>
              <a:sym typeface="Calibri"/>
            </a:endParaRPr>
          </a:p>
        </p:txBody>
      </p:sp>
      <p:cxnSp>
        <p:nvCxnSpPr>
          <p:cNvPr id="1841" name="Google Shape;1841;p101"/>
          <p:cNvCxnSpPr/>
          <p:nvPr/>
        </p:nvCxnSpPr>
        <p:spPr>
          <a:xfrm>
            <a:off x="6689633" y="1207567"/>
            <a:ext cx="4800" cy="4798400"/>
          </a:xfrm>
          <a:prstGeom prst="straightConnector1">
            <a:avLst/>
          </a:prstGeom>
          <a:noFill/>
          <a:ln w="9525" cap="flat" cmpd="sng">
            <a:solidFill>
              <a:srgbClr val="888888"/>
            </a:solidFill>
            <a:prstDash val="solid"/>
            <a:round/>
            <a:headEnd type="none" w="sm" len="sm"/>
            <a:tailEnd type="none" w="sm" len="sm"/>
          </a:ln>
        </p:spPr>
      </p:cxnSp>
      <p:sp>
        <p:nvSpPr>
          <p:cNvPr id="1842" name="Google Shape;1842;p101"/>
          <p:cNvSpPr/>
          <p:nvPr/>
        </p:nvSpPr>
        <p:spPr>
          <a:xfrm>
            <a:off x="6911267" y="3440800"/>
            <a:ext cx="5092000" cy="2825600"/>
          </a:xfrm>
          <a:prstGeom prst="rect">
            <a:avLst/>
          </a:prstGeom>
          <a:solidFill>
            <a:srgbClr val="EFEFEF"/>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CIE Sign </a:t>
            </a:r>
            <a:endParaRPr sz="1200" b="1">
              <a:solidFill>
                <a:srgbClr val="0056CB"/>
              </a:solidFill>
              <a:latin typeface="Calibri"/>
              <a:ea typeface="Calibri"/>
              <a:cs typeface="Calibri"/>
              <a:sym typeface="Calibri"/>
            </a:endParaRPr>
          </a:p>
          <a:p>
            <a:pPr marL="0" marR="0" lvl="0" indent="0" algn="l" rtl="0">
              <a:lnSpc>
                <a:spcPct val="115000"/>
              </a:lnSpc>
              <a:spcBef>
                <a:spcPts val="1600"/>
              </a:spcBef>
              <a:spcAft>
                <a:spcPts val="1600"/>
              </a:spcAft>
              <a:buNone/>
            </a:pPr>
            <a:r>
              <a:rPr lang="it" sz="1733">
                <a:solidFill>
                  <a:schemeClr val="dk1"/>
                </a:solidFill>
                <a:latin typeface="Calibri"/>
                <a:ea typeface="Calibri"/>
                <a:cs typeface="Calibri"/>
                <a:sym typeface="Calibri"/>
              </a:rPr>
              <a:t>Firma Elettronica Avanzata</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Versione mobile live da Dic 2020</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App per IOS e Android, smartphone NFC</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Prevista la versione desktop</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Formati di firma supportati: PAdES, CAdES e XAdES.</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Documenti: xml e pdf</a:t>
            </a:r>
            <a:br>
              <a:rPr lang="it" sz="1733">
                <a:solidFill>
                  <a:schemeClr val="dk1"/>
                </a:solidFill>
                <a:latin typeface="Calibri"/>
                <a:ea typeface="Calibri"/>
                <a:cs typeface="Calibri"/>
                <a:sym typeface="Calibri"/>
              </a:rPr>
            </a:br>
            <a:endParaRPr sz="1467">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g1532976d2dd_0_0"/>
          <p:cNvSpPr txBox="1"/>
          <p:nvPr/>
        </p:nvSpPr>
        <p:spPr>
          <a:xfrm>
            <a:off x="128467" y="74567"/>
            <a:ext cx="11822700" cy="1251600"/>
          </a:xfrm>
          <a:prstGeom prst="rect">
            <a:avLst/>
          </a:prstGeom>
          <a:noFill/>
          <a:ln>
            <a:noFill/>
          </a:ln>
        </p:spPr>
        <p:txBody>
          <a:bodyPr spcFirstLastPara="1" wrap="square" lIns="121875" tIns="121875" rIns="121875" bIns="121875" anchor="ctr" anchorCtr="0">
            <a:noAutofit/>
          </a:bodyPr>
          <a:lstStyle/>
          <a:p>
            <a:pPr marL="0" lvl="0" indent="0" algn="l" rtl="0">
              <a:spcBef>
                <a:spcPts val="0"/>
              </a:spcBef>
              <a:spcAft>
                <a:spcPts val="0"/>
              </a:spcAft>
              <a:buClr>
                <a:schemeClr val="dk1"/>
              </a:buClr>
              <a:buFont typeface="Arial"/>
              <a:buNone/>
            </a:pPr>
            <a:r>
              <a:rPr lang="it" sz="3067" b="1">
                <a:solidFill>
                  <a:srgbClr val="0066CC"/>
                </a:solidFill>
                <a:latin typeface="Calibri"/>
                <a:ea typeface="Calibri"/>
                <a:cs typeface="Calibri"/>
                <a:sym typeface="Calibri"/>
              </a:rPr>
              <a:t>La crescita dell’Identità Digitale in Italia</a:t>
            </a:r>
            <a:endParaRPr sz="3067" b="1">
              <a:solidFill>
                <a:srgbClr val="0066CC"/>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it" sz="2133" i="1">
                <a:solidFill>
                  <a:srgbClr val="0056CB"/>
                </a:solidFill>
                <a:latin typeface="Calibri"/>
                <a:ea typeface="Calibri"/>
                <a:cs typeface="Calibri"/>
                <a:sym typeface="Calibri"/>
              </a:rPr>
              <a:t>L’emergenza Covid-19 ed il decreto Semplificazioni hanno dato una notevole spinta alla diffusione della eID </a:t>
            </a:r>
            <a:endParaRPr sz="3500" b="1">
              <a:solidFill>
                <a:srgbClr val="0066CC"/>
              </a:solidFill>
              <a:latin typeface="Titillium Web"/>
              <a:ea typeface="Titillium Web"/>
              <a:cs typeface="Titillium Web"/>
              <a:sym typeface="Titillium Web"/>
            </a:endParaRPr>
          </a:p>
        </p:txBody>
      </p:sp>
      <p:pic>
        <p:nvPicPr>
          <p:cNvPr id="1848" name="Google Shape;1848;g1532976d2dd_0_0" title="Points scored"/>
          <p:cNvPicPr preferRelativeResize="0"/>
          <p:nvPr/>
        </p:nvPicPr>
        <p:blipFill rotWithShape="1">
          <a:blip r:embed="rId3">
            <a:alphaModFix/>
          </a:blip>
          <a:srcRect/>
          <a:stretch/>
        </p:blipFill>
        <p:spPr>
          <a:xfrm>
            <a:off x="3135400" y="1678967"/>
            <a:ext cx="8288532" cy="4561601"/>
          </a:xfrm>
          <a:prstGeom prst="rect">
            <a:avLst/>
          </a:prstGeom>
          <a:noFill/>
          <a:ln>
            <a:noFill/>
          </a:ln>
        </p:spPr>
      </p:pic>
      <p:sp>
        <p:nvSpPr>
          <p:cNvPr id="1849" name="Google Shape;1849;g1532976d2dd_0_0"/>
          <p:cNvSpPr txBox="1"/>
          <p:nvPr/>
        </p:nvSpPr>
        <p:spPr>
          <a:xfrm>
            <a:off x="-2" y="1678967"/>
            <a:ext cx="3320400" cy="9852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 sz="1600" b="1" i="0" u="none" strike="noStrike" cap="none" dirty="0">
                <a:solidFill>
                  <a:schemeClr val="dk2"/>
                </a:solidFill>
                <a:latin typeface="Titillium Web"/>
                <a:ea typeface="Titillium Web"/>
                <a:cs typeface="Titillium Web"/>
                <a:sym typeface="Titillium Web"/>
              </a:rPr>
              <a:t>SPID Digital Identity </a:t>
            </a:r>
            <a:endParaRPr sz="1600" b="1" i="0" u="none" strike="noStrike" cap="none" dirty="0">
              <a:solidFill>
                <a:schemeClr val="dk2"/>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1600"/>
              <a:buFont typeface="Arial"/>
              <a:buNone/>
            </a:pPr>
            <a:r>
              <a:rPr lang="it" sz="1600" b="1" dirty="0">
                <a:solidFill>
                  <a:schemeClr val="dk2"/>
                </a:solidFill>
                <a:latin typeface="Titillium Web"/>
                <a:ea typeface="Titillium Web"/>
                <a:cs typeface="Titillium Web"/>
                <a:sym typeface="Titillium Web"/>
              </a:rPr>
              <a:t>Numero di Identità digitali SPID</a:t>
            </a:r>
            <a:br>
              <a:rPr lang="it" sz="1600" b="1" i="0" u="none" strike="noStrike" cap="none" dirty="0">
                <a:solidFill>
                  <a:schemeClr val="dk2"/>
                </a:solidFill>
                <a:latin typeface="Titillium Web"/>
                <a:ea typeface="Titillium Web"/>
                <a:cs typeface="Titillium Web"/>
                <a:sym typeface="Titillium Web"/>
              </a:rPr>
            </a:br>
            <a:r>
              <a:rPr lang="it" sz="1600" b="0" i="0" u="none" strike="noStrike" cap="none" dirty="0">
                <a:solidFill>
                  <a:schemeClr val="dk2"/>
                </a:solidFill>
                <a:latin typeface="Titillium Web"/>
                <a:ea typeface="Titillium Web"/>
                <a:cs typeface="Titillium Web"/>
                <a:sym typeface="Titillium Web"/>
              </a:rPr>
              <a:t>Gen 2020 - </a:t>
            </a:r>
            <a:r>
              <a:rPr lang="it" sz="1600" dirty="0">
                <a:solidFill>
                  <a:schemeClr val="dk2"/>
                </a:solidFill>
                <a:latin typeface="Titillium Web"/>
                <a:ea typeface="Titillium Web"/>
                <a:cs typeface="Titillium Web"/>
                <a:sym typeface="Titillium Web"/>
              </a:rPr>
              <a:t>Giu</a:t>
            </a:r>
            <a:r>
              <a:rPr lang="it" sz="1600" b="0" i="0" u="none" strike="noStrike" cap="none" dirty="0">
                <a:solidFill>
                  <a:schemeClr val="dk2"/>
                </a:solidFill>
                <a:latin typeface="Titillium Web"/>
                <a:ea typeface="Titillium Web"/>
                <a:cs typeface="Titillium Web"/>
                <a:sym typeface="Titillium Web"/>
              </a:rPr>
              <a:t> 202</a:t>
            </a:r>
            <a:r>
              <a:rPr lang="it" sz="1600" dirty="0">
                <a:solidFill>
                  <a:schemeClr val="dk2"/>
                </a:solidFill>
                <a:latin typeface="Titillium Web"/>
                <a:ea typeface="Titillium Web"/>
                <a:cs typeface="Titillium Web"/>
                <a:sym typeface="Titillium Web"/>
              </a:rPr>
              <a:t>2</a:t>
            </a:r>
            <a:endParaRPr sz="1600" b="0" i="0" u="none" strike="noStrike" cap="none" dirty="0">
              <a:solidFill>
                <a:schemeClr val="dk2"/>
              </a:solidFill>
              <a:latin typeface="Titillium Web"/>
              <a:ea typeface="Titillium Web"/>
              <a:cs typeface="Titillium Web"/>
              <a:sym typeface="Titillium Web"/>
            </a:endParaRPr>
          </a:p>
        </p:txBody>
      </p:sp>
      <p:sp>
        <p:nvSpPr>
          <p:cNvPr id="1850" name="Google Shape;1850;g1532976d2dd_0_0"/>
          <p:cNvSpPr txBox="1"/>
          <p:nvPr/>
        </p:nvSpPr>
        <p:spPr>
          <a:xfrm>
            <a:off x="4230633" y="6264000"/>
            <a:ext cx="68133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Source: https://avanzamentodigitale.italia.it/it/progetto/spid</a:t>
            </a:r>
            <a:endParaRPr sz="1300" b="0" i="0" u="none" strike="noStrike" cap="none">
              <a:solidFill>
                <a:srgbClr val="000000"/>
              </a:solidFill>
              <a:latin typeface="Titillium Web"/>
              <a:ea typeface="Titillium Web"/>
              <a:cs typeface="Titillium Web"/>
              <a:sym typeface="Titillium Web"/>
            </a:endParaRPr>
          </a:p>
        </p:txBody>
      </p:sp>
      <p:sp>
        <p:nvSpPr>
          <p:cNvPr id="1851" name="Google Shape;1851;g1532976d2dd_0_0"/>
          <p:cNvSpPr txBox="1"/>
          <p:nvPr/>
        </p:nvSpPr>
        <p:spPr>
          <a:xfrm>
            <a:off x="37074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2020</a:t>
            </a:r>
            <a:endParaRPr sz="1300" b="0" i="0" u="none" strike="noStrike" cap="none">
              <a:solidFill>
                <a:srgbClr val="000000"/>
              </a:solidFill>
              <a:latin typeface="Titillium Web"/>
              <a:ea typeface="Titillium Web"/>
              <a:cs typeface="Titillium Web"/>
              <a:sym typeface="Titillium Web"/>
            </a:endParaRPr>
          </a:p>
        </p:txBody>
      </p:sp>
      <p:sp>
        <p:nvSpPr>
          <p:cNvPr id="1852" name="Google Shape;1852;g1532976d2dd_0_0"/>
          <p:cNvSpPr txBox="1"/>
          <p:nvPr/>
        </p:nvSpPr>
        <p:spPr>
          <a:xfrm>
            <a:off x="70602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2021</a:t>
            </a:r>
            <a:endParaRPr sz="1300" b="0" i="0" u="none" strike="noStrike" cap="none">
              <a:solidFill>
                <a:srgbClr val="000000"/>
              </a:solidFill>
              <a:latin typeface="Titillium Web"/>
              <a:ea typeface="Titillium Web"/>
              <a:cs typeface="Titillium Web"/>
              <a:sym typeface="Titillium Web"/>
            </a:endParaRPr>
          </a:p>
        </p:txBody>
      </p:sp>
      <p:sp>
        <p:nvSpPr>
          <p:cNvPr id="1853" name="Google Shape;1853;g1532976d2dd_0_0"/>
          <p:cNvSpPr txBox="1"/>
          <p:nvPr/>
        </p:nvSpPr>
        <p:spPr>
          <a:xfrm>
            <a:off x="93970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a:t>
            </a:r>
            <a:r>
              <a:rPr lang="it" sz="1300">
                <a:latin typeface="Titillium Web"/>
                <a:ea typeface="Titillium Web"/>
                <a:cs typeface="Titillium Web"/>
                <a:sym typeface="Titillium Web"/>
              </a:rPr>
              <a:t>2</a:t>
            </a:r>
            <a:endParaRPr sz="1300" b="0" i="0" u="none" strike="noStrike" cap="none">
              <a:solidFill>
                <a:srgbClr val="000000"/>
              </a:solidFill>
              <a:latin typeface="Titillium Web"/>
              <a:ea typeface="Titillium Web"/>
              <a:cs typeface="Titillium Web"/>
              <a:sym typeface="Titillium Web"/>
            </a:endParaRPr>
          </a:p>
        </p:txBody>
      </p:sp>
      <p:sp>
        <p:nvSpPr>
          <p:cNvPr id="1854" name="Google Shape;1854;g1532976d2dd_0_0"/>
          <p:cNvSpPr txBox="1"/>
          <p:nvPr/>
        </p:nvSpPr>
        <p:spPr>
          <a:xfrm>
            <a:off x="10579916" y="1445767"/>
            <a:ext cx="743700" cy="45150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333">
                <a:solidFill>
                  <a:schemeClr val="accent1"/>
                </a:solidFill>
                <a:latin typeface="Calibri"/>
                <a:ea typeface="Calibri"/>
                <a:cs typeface="Calibri"/>
                <a:sym typeface="Calibri"/>
              </a:rPr>
              <a:t>30M</a:t>
            </a:r>
            <a:endParaRPr sz="1333">
              <a:solidFill>
                <a:schemeClr val="accent1"/>
              </a:solidFill>
              <a:latin typeface="Calibri"/>
              <a:ea typeface="Calibri"/>
              <a:cs typeface="Calibri"/>
              <a:sym typeface="Calibri"/>
            </a:endParaRPr>
          </a:p>
        </p:txBody>
      </p:sp>
      <p:cxnSp>
        <p:nvCxnSpPr>
          <p:cNvPr id="1855" name="Google Shape;1855;g1532976d2dd_0_0"/>
          <p:cNvCxnSpPr/>
          <p:nvPr/>
        </p:nvCxnSpPr>
        <p:spPr>
          <a:xfrm>
            <a:off x="10970116" y="1897069"/>
            <a:ext cx="0" cy="259800"/>
          </a:xfrm>
          <a:prstGeom prst="straightConnector1">
            <a:avLst/>
          </a:prstGeom>
          <a:noFill/>
          <a:ln w="9525" cap="flat" cmpd="sng">
            <a:solidFill>
              <a:schemeClr val="dk2"/>
            </a:solidFill>
            <a:prstDash val="solid"/>
            <a:round/>
            <a:headEnd type="oval" w="med" len="med"/>
            <a:tailEnd type="oval"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103"/>
          <p:cNvSpPr txBox="1"/>
          <p:nvPr/>
        </p:nvSpPr>
        <p:spPr>
          <a:xfrm>
            <a:off x="203200" y="508000"/>
            <a:ext cx="11862800" cy="758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3466" b="1">
                <a:solidFill>
                  <a:srgbClr val="0066CC"/>
                </a:solidFill>
                <a:latin typeface="Titillium Web"/>
                <a:ea typeface="Titillium Web"/>
                <a:cs typeface="Titillium Web"/>
                <a:sym typeface="Titillium Web"/>
              </a:rPr>
              <a:t>SPID e CIE: lo stato di diffusione </a:t>
            </a:r>
            <a:endParaRPr sz="3466" b="1">
              <a:solidFill>
                <a:srgbClr val="0066CC"/>
              </a:solidFill>
              <a:latin typeface="Titillium Web"/>
              <a:ea typeface="Titillium Web"/>
              <a:cs typeface="Titillium Web"/>
              <a:sym typeface="Titillium Web"/>
            </a:endParaRPr>
          </a:p>
        </p:txBody>
      </p:sp>
      <p:pic>
        <p:nvPicPr>
          <p:cNvPr id="1861" name="Google Shape;1861;p103"/>
          <p:cNvPicPr preferRelativeResize="0"/>
          <p:nvPr/>
        </p:nvPicPr>
        <p:blipFill rotWithShape="1">
          <a:blip r:embed="rId3">
            <a:alphaModFix/>
          </a:blip>
          <a:srcRect r="47039" b="57484"/>
          <a:stretch/>
        </p:blipFill>
        <p:spPr>
          <a:xfrm>
            <a:off x="334824" y="2467655"/>
            <a:ext cx="1994633" cy="909341"/>
          </a:xfrm>
          <a:prstGeom prst="rect">
            <a:avLst/>
          </a:prstGeom>
          <a:noFill/>
          <a:ln>
            <a:noFill/>
          </a:ln>
        </p:spPr>
      </p:pic>
      <p:pic>
        <p:nvPicPr>
          <p:cNvPr id="1862" name="Google Shape;1862;p103"/>
          <p:cNvPicPr preferRelativeResize="0"/>
          <p:nvPr/>
        </p:nvPicPr>
        <p:blipFill rotWithShape="1">
          <a:blip r:embed="rId4">
            <a:alphaModFix/>
          </a:blip>
          <a:srcRect/>
          <a:stretch/>
        </p:blipFill>
        <p:spPr>
          <a:xfrm>
            <a:off x="9940824" y="2111714"/>
            <a:ext cx="1527300" cy="1332316"/>
          </a:xfrm>
          <a:prstGeom prst="rect">
            <a:avLst/>
          </a:prstGeom>
          <a:noFill/>
          <a:ln>
            <a:noFill/>
          </a:ln>
        </p:spPr>
      </p:pic>
      <p:sp>
        <p:nvSpPr>
          <p:cNvPr id="1863" name="Google Shape;1863;p103"/>
          <p:cNvSpPr txBox="1"/>
          <p:nvPr/>
        </p:nvSpPr>
        <p:spPr>
          <a:xfrm>
            <a:off x="176300" y="120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733">
                <a:solidFill>
                  <a:srgbClr val="0066CC"/>
                </a:solidFill>
                <a:latin typeface="Titillium Web SemiBold"/>
                <a:ea typeface="Titillium Web SemiBold"/>
                <a:cs typeface="Titillium Web SemiBold"/>
                <a:sym typeface="Titillium Web SemiBold"/>
              </a:rPr>
              <a:t>DIFFUSIONE</a:t>
            </a:r>
            <a:endParaRPr sz="1733">
              <a:solidFill>
                <a:srgbClr val="0066CC"/>
              </a:solidFill>
              <a:latin typeface="Titillium Web SemiBold"/>
              <a:ea typeface="Titillium Web SemiBold"/>
              <a:cs typeface="Titillium Web SemiBold"/>
              <a:sym typeface="Titillium Web SemiBold"/>
            </a:endParaRPr>
          </a:p>
        </p:txBody>
      </p:sp>
      <p:sp>
        <p:nvSpPr>
          <p:cNvPr id="1864" name="Google Shape;1864;p103"/>
          <p:cNvSpPr/>
          <p:nvPr/>
        </p:nvSpPr>
        <p:spPr>
          <a:xfrm>
            <a:off x="200690" y="3775395"/>
            <a:ext cx="11799600" cy="608700"/>
          </a:xfrm>
          <a:prstGeom prst="roundRect">
            <a:avLst>
              <a:gd name="adj" fmla="val 16667"/>
            </a:avLst>
          </a:prstGeom>
          <a:no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it" sz="2400" b="0" i="0" u="none" strike="noStrike" cap="none">
                <a:solidFill>
                  <a:schemeClr val="dk1"/>
                </a:solidFill>
                <a:latin typeface="Titillium Web"/>
                <a:ea typeface="Titillium Web"/>
                <a:cs typeface="Titillium Web"/>
                <a:sym typeface="Titillium Web"/>
              </a:rPr>
              <a:t>Identità digitali rilasciate</a:t>
            </a:r>
            <a:endParaRPr sz="2400" b="1" i="0" u="none" strike="noStrike" cap="none">
              <a:solidFill>
                <a:schemeClr val="dk2"/>
              </a:solidFill>
              <a:latin typeface="Titillium Web"/>
              <a:ea typeface="Titillium Web"/>
              <a:cs typeface="Titillium Web"/>
              <a:sym typeface="Titillium Web"/>
            </a:endParaRPr>
          </a:p>
        </p:txBody>
      </p:sp>
      <p:sp>
        <p:nvSpPr>
          <p:cNvPr id="1866" name="Google Shape;1866;p103"/>
          <p:cNvSpPr txBox="1"/>
          <p:nvPr/>
        </p:nvSpPr>
        <p:spPr>
          <a:xfrm>
            <a:off x="0" y="6365600"/>
            <a:ext cx="12166500" cy="446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Fonti: </a:t>
            </a:r>
            <a:r>
              <a:rPr lang="it" sz="1300" b="0" i="0" u="sng" strike="noStrike" cap="none">
                <a:solidFill>
                  <a:schemeClr val="hlink"/>
                </a:solidFill>
                <a:latin typeface="Titillium Web"/>
                <a:ea typeface="Titillium Web"/>
                <a:cs typeface="Titillium Web"/>
                <a:sym typeface="Titillium Web"/>
                <a:hlinkClick r:id="rId5"/>
              </a:rPr>
              <a:t>https://avanzamentodigitale.italia.it/it/progetto/spid</a:t>
            </a:r>
            <a:r>
              <a:rPr lang="it" sz="1300" b="0" i="0" u="none" strike="noStrike" cap="none">
                <a:solidFill>
                  <a:schemeClr val="dk1"/>
                </a:solidFill>
                <a:latin typeface="Titillium Web"/>
                <a:ea typeface="Titillium Web"/>
                <a:cs typeface="Titillium Web"/>
                <a:sym typeface="Titillium Web"/>
              </a:rPr>
              <a:t> - </a:t>
            </a:r>
            <a:r>
              <a:rPr lang="it" sz="1300" b="0" i="0" u="sng" strike="noStrike" cap="none">
                <a:solidFill>
                  <a:schemeClr val="hlink"/>
                </a:solidFill>
                <a:latin typeface="Titillium Web"/>
                <a:ea typeface="Titillium Web"/>
                <a:cs typeface="Titillium Web"/>
                <a:sym typeface="Titillium Web"/>
                <a:hlinkClick r:id="rId6"/>
              </a:rPr>
              <a:t>https://www.cartaidentita.interno.gov.it/</a:t>
            </a:r>
            <a:endParaRPr sz="1300" b="0" i="0" u="none" strike="noStrike" cap="none">
              <a:solidFill>
                <a:srgbClr val="000000"/>
              </a:solidFill>
              <a:latin typeface="Titillium Web"/>
              <a:ea typeface="Titillium Web"/>
              <a:cs typeface="Titillium Web"/>
              <a:sym typeface="Titillium Web"/>
            </a:endParaRPr>
          </a:p>
        </p:txBody>
      </p:sp>
      <p:sp>
        <p:nvSpPr>
          <p:cNvPr id="1867" name="Google Shape;1867;p103"/>
          <p:cNvSpPr txBox="1"/>
          <p:nvPr/>
        </p:nvSpPr>
        <p:spPr>
          <a:xfrm>
            <a:off x="7923656" y="3713363"/>
            <a:ext cx="4042500" cy="692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3100"/>
              <a:buFont typeface="Arial"/>
              <a:buNone/>
            </a:pPr>
            <a:r>
              <a:rPr lang="it" sz="2900" b="1">
                <a:solidFill>
                  <a:srgbClr val="0056CB"/>
                </a:solidFill>
                <a:latin typeface="Titillium Web"/>
                <a:ea typeface="Titillium Web"/>
                <a:cs typeface="Titillium Web"/>
                <a:sym typeface="Titillium Web"/>
              </a:rPr>
              <a:t>34</a:t>
            </a:r>
            <a:r>
              <a:rPr lang="it" sz="2900" b="1" i="0" u="none" strike="noStrike" cap="none">
                <a:solidFill>
                  <a:srgbClr val="0056CB"/>
                </a:solidFill>
                <a:latin typeface="Titillium Web"/>
                <a:ea typeface="Titillium Web"/>
                <a:cs typeface="Titillium Web"/>
                <a:sym typeface="Titillium Web"/>
              </a:rPr>
              <a:t>M</a:t>
            </a:r>
            <a:endParaRPr sz="2900" b="0" i="0" u="none" strike="noStrike" cap="none">
              <a:solidFill>
                <a:srgbClr val="000000"/>
              </a:solidFill>
              <a:latin typeface="Titillium Web"/>
              <a:ea typeface="Titillium Web"/>
              <a:cs typeface="Titillium Web"/>
              <a:sym typeface="Titillium Web"/>
            </a:endParaRPr>
          </a:p>
        </p:txBody>
      </p:sp>
      <p:sp>
        <p:nvSpPr>
          <p:cNvPr id="1868" name="Google Shape;1868;p103"/>
          <p:cNvSpPr txBox="1"/>
          <p:nvPr/>
        </p:nvSpPr>
        <p:spPr>
          <a:xfrm>
            <a:off x="248756" y="3713363"/>
            <a:ext cx="4042500" cy="692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900" b="1" i="0" u="none" strike="noStrike" cap="none">
                <a:solidFill>
                  <a:srgbClr val="0056CB"/>
                </a:solidFill>
                <a:latin typeface="Titillium Web"/>
                <a:ea typeface="Titillium Web"/>
                <a:cs typeface="Titillium Web"/>
                <a:sym typeface="Titillium Web"/>
              </a:rPr>
              <a:t>34,2M</a:t>
            </a:r>
            <a:endParaRPr sz="2900" b="0" i="0" u="none" strike="noStrike" cap="none">
              <a:solidFill>
                <a:srgbClr val="000000"/>
              </a:solidFill>
              <a:latin typeface="Titillium Web"/>
              <a:ea typeface="Titillium Web"/>
              <a:cs typeface="Titillium Web"/>
              <a:sym typeface="Titillium Web"/>
            </a:endParaRPr>
          </a:p>
        </p:txBody>
      </p:sp>
      <p:sp>
        <p:nvSpPr>
          <p:cNvPr id="1874" name="Google Shape;1874;p103"/>
          <p:cNvSpPr txBox="1"/>
          <p:nvPr/>
        </p:nvSpPr>
        <p:spPr>
          <a:xfrm>
            <a:off x="3909433" y="5594367"/>
            <a:ext cx="3968700" cy="373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it" sz="1800" b="0" i="0" u="none" strike="noStrike" cap="none">
                <a:solidFill>
                  <a:srgbClr val="434343"/>
                </a:solidFill>
                <a:highlight>
                  <a:schemeClr val="lt1"/>
                </a:highlight>
                <a:latin typeface="Titillium Web"/>
                <a:ea typeface="Titillium Web"/>
                <a:cs typeface="Titillium Web"/>
                <a:sym typeface="Titillium Web"/>
              </a:rPr>
              <a:t>Ultimo aggiornamento:  </a:t>
            </a:r>
            <a:r>
              <a:rPr lang="it" sz="1800">
                <a:solidFill>
                  <a:srgbClr val="434343"/>
                </a:solidFill>
                <a:highlight>
                  <a:schemeClr val="lt1"/>
                </a:highlight>
                <a:latin typeface="Titillium Web"/>
                <a:ea typeface="Titillium Web"/>
                <a:cs typeface="Titillium Web"/>
                <a:sym typeface="Titillium Web"/>
              </a:rPr>
              <a:t>19/02/</a:t>
            </a:r>
            <a:r>
              <a:rPr lang="it" sz="1800" b="0" i="0" u="none" strike="noStrike" cap="none">
                <a:solidFill>
                  <a:srgbClr val="434343"/>
                </a:solidFill>
                <a:highlight>
                  <a:schemeClr val="lt1"/>
                </a:highlight>
                <a:latin typeface="Titillium Web"/>
                <a:ea typeface="Titillium Web"/>
                <a:cs typeface="Titillium Web"/>
                <a:sym typeface="Titillium Web"/>
              </a:rPr>
              <a:t>2023</a:t>
            </a:r>
            <a:endParaRPr sz="1800" b="0" i="0" u="none" strike="noStrike" cap="none">
              <a:solidFill>
                <a:srgbClr val="434343"/>
              </a:solidFill>
              <a:highlight>
                <a:schemeClr val="lt1"/>
              </a:highlight>
              <a:latin typeface="Titillium Web"/>
              <a:ea typeface="Titillium Web"/>
              <a:cs typeface="Titillium Web"/>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64"/>
          <p:cNvSpPr txBox="1"/>
          <p:nvPr/>
        </p:nvSpPr>
        <p:spPr>
          <a:xfrm>
            <a:off x="350139" y="1561068"/>
            <a:ext cx="4847600" cy="1203600"/>
          </a:xfrm>
          <a:prstGeom prst="rect">
            <a:avLst/>
          </a:prstGeom>
          <a:noFill/>
          <a:ln>
            <a:noFill/>
          </a:ln>
        </p:spPr>
        <p:txBody>
          <a:bodyPr spcFirstLastPara="1" wrap="square" lIns="117825" tIns="117825" rIns="117825" bIns="1178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1" i="0" u="none" strike="noStrike" kern="1200" cap="none" spc="0" normalizeH="0" baseline="0" noProof="0">
                <a:ln>
                  <a:noFill/>
                </a:ln>
                <a:solidFill>
                  <a:srgbClr val="5A6772"/>
                </a:solidFill>
                <a:effectLst/>
                <a:uLnTx/>
                <a:uFillTx/>
                <a:latin typeface="Calibri"/>
                <a:ea typeface="Calibri"/>
                <a:cs typeface="Calibri"/>
                <a:sym typeface="Calibri"/>
              </a:rPr>
              <a:t>Un progetto che coinvolge circa 8000 Comuni,</a:t>
            </a:r>
            <a:endParaRPr kumimoji="0" sz="1867"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1" i="0" u="none" strike="noStrike" kern="1200" cap="none" spc="0" normalizeH="0" baseline="0" noProof="0">
                <a:ln>
                  <a:noFill/>
                </a:ln>
                <a:solidFill>
                  <a:srgbClr val="5A6772"/>
                </a:solidFill>
                <a:effectLst/>
                <a:uLnTx/>
                <a:uFillTx/>
                <a:latin typeface="Calibri"/>
                <a:ea typeface="Calibri"/>
                <a:cs typeface="Calibri"/>
                <a:sym typeface="Calibri"/>
              </a:rPr>
              <a:t>40 software house, migliaia di persone, deve essere un </a:t>
            </a: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progetto condiviso</a:t>
            </a:r>
            <a:r>
              <a:rPr kumimoji="0" lang="it" sz="1867" b="1" i="1"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67" b="1" i="1"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1297" name="Google Shape;1297;p64"/>
          <p:cNvPicPr preferRelativeResize="0"/>
          <p:nvPr/>
        </p:nvPicPr>
        <p:blipFill rotWithShape="1">
          <a:blip r:embed="rId3">
            <a:alphaModFix/>
          </a:blip>
          <a:srcRect/>
          <a:stretch/>
        </p:blipFill>
        <p:spPr>
          <a:xfrm>
            <a:off x="5922926" y="824139"/>
            <a:ext cx="6345276" cy="5171388"/>
          </a:xfrm>
          <a:prstGeom prst="rect">
            <a:avLst/>
          </a:prstGeom>
          <a:noFill/>
          <a:ln>
            <a:noFill/>
          </a:ln>
        </p:spPr>
      </p:pic>
      <p:pic>
        <p:nvPicPr>
          <p:cNvPr id="1298" name="Google Shape;1298;p64"/>
          <p:cNvPicPr preferRelativeResize="0"/>
          <p:nvPr/>
        </p:nvPicPr>
        <p:blipFill rotWithShape="1">
          <a:blip r:embed="rId4">
            <a:alphaModFix/>
          </a:blip>
          <a:srcRect/>
          <a:stretch/>
        </p:blipFill>
        <p:spPr>
          <a:xfrm>
            <a:off x="6481875" y="1366589"/>
            <a:ext cx="5253199" cy="2971377"/>
          </a:xfrm>
          <a:prstGeom prst="rect">
            <a:avLst/>
          </a:prstGeom>
          <a:noFill/>
          <a:ln>
            <a:noFill/>
          </a:ln>
        </p:spPr>
      </p:pic>
      <p:sp>
        <p:nvSpPr>
          <p:cNvPr id="1299" name="Google Shape;1299;p64"/>
          <p:cNvSpPr txBox="1"/>
          <p:nvPr/>
        </p:nvSpPr>
        <p:spPr>
          <a:xfrm>
            <a:off x="236800" y="2843200"/>
            <a:ext cx="5477600" cy="3071200"/>
          </a:xfrm>
          <a:prstGeom prst="rect">
            <a:avLst/>
          </a:prstGeom>
          <a:noFill/>
          <a:ln>
            <a:noFill/>
          </a:ln>
        </p:spPr>
        <p:txBody>
          <a:bodyPr spcFirstLastPara="1" wrap="square" lIns="91400" tIns="91400" rIns="91400" bIns="91400" anchor="b" anchorCtr="0">
            <a:noAutofit/>
          </a:bodyPr>
          <a:lstStyle/>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Comunicazione trasparente e costante allineamento sugli stati di avanzamento garantiti mediante le dashboard</a:t>
            </a:r>
            <a:endParaRPr kumimoji="0" sz="1867" b="0" i="0" u="none" strike="noStrike" kern="1200" cap="none" spc="0" normalizeH="0" baseline="0" noProof="0">
              <a:ln>
                <a:noFill/>
              </a:ln>
              <a:solidFill>
                <a:srgbClr val="5A6772"/>
              </a:solidFill>
              <a:effectLst/>
              <a:uLnTx/>
              <a:uFillTx/>
              <a:latin typeface="Calibri"/>
              <a:ea typeface="Calibri"/>
              <a:cs typeface="Calibri"/>
              <a:sym typeface="Calibri"/>
            </a:endParaRPr>
          </a:p>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Comunicazione diretta con Comuni e fornitori</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Processo di evoluzione del progetto ispirato ai principi dell’open source, con documentazione pubblica e discussione aperta anche rispetto a bug/evoluzioni tecnologiche</a:t>
            </a:r>
            <a:endParaRPr kumimoji="0" sz="1867"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00" name="Google Shape;1300;p6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1" name="Google Shape;1301;p64"/>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Visione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2" name="Google Shape;1302;p64"/>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04"/>
          <p:cNvSpPr txBox="1"/>
          <p:nvPr/>
        </p:nvSpPr>
        <p:spPr>
          <a:xfrm>
            <a:off x="6577100" y="5708540"/>
            <a:ext cx="5174800" cy="373600"/>
          </a:xfrm>
          <a:prstGeom prst="rect">
            <a:avLst/>
          </a:prstGeom>
          <a:noFill/>
          <a:ln>
            <a:noFill/>
          </a:ln>
        </p:spPr>
        <p:txBody>
          <a:bodyPr spcFirstLastPara="1" wrap="square" lIns="121900" tIns="121900" rIns="121900" bIns="121900" anchor="ctr" anchorCtr="0">
            <a:noAutofit/>
          </a:bodyPr>
          <a:lstStyle/>
          <a:p>
            <a:pPr marL="0" marR="0" lvl="0" indent="0" algn="r" rtl="0">
              <a:spcBef>
                <a:spcPts val="0"/>
              </a:spcBef>
              <a:spcAft>
                <a:spcPts val="0"/>
              </a:spcAft>
              <a:buNone/>
            </a:pPr>
            <a:r>
              <a:rPr lang="it" sz="1600" dirty="0">
                <a:solidFill>
                  <a:srgbClr val="FFFFFF"/>
                </a:solidFill>
                <a:latin typeface="Titillium Web SemiBold"/>
                <a:ea typeface="Titillium Web SemiBold"/>
                <a:cs typeface="Titillium Web SemiBold"/>
                <a:sym typeface="Titillium Web SemiBold"/>
              </a:rPr>
              <a:t>Silvana Filipponi</a:t>
            </a:r>
            <a:endParaRPr sz="1600" dirty="0">
              <a:solidFill>
                <a:srgbClr val="FFFFFF"/>
              </a:solidFill>
              <a:latin typeface="Titillium Web SemiBold"/>
              <a:ea typeface="Titillium Web SemiBold"/>
              <a:cs typeface="Titillium Web SemiBold"/>
              <a:sym typeface="Titillium Web SemiBold"/>
            </a:endParaRPr>
          </a:p>
          <a:p>
            <a:pPr marL="0" marR="0" lvl="0" indent="0" algn="r" rtl="0">
              <a:spcBef>
                <a:spcPts val="0"/>
              </a:spcBef>
              <a:spcAft>
                <a:spcPts val="0"/>
              </a:spcAft>
              <a:buNone/>
            </a:pPr>
            <a:r>
              <a:rPr lang="it" sz="1600" dirty="0">
                <a:solidFill>
                  <a:srgbClr val="FFFFFF"/>
                </a:solidFill>
                <a:latin typeface="Titillium Web SemiBold"/>
                <a:ea typeface="Titillium Web SemiBold"/>
                <a:cs typeface="Titillium Web SemiBold"/>
                <a:sym typeface="Titillium Web SemiBold"/>
              </a:rPr>
              <a:t>DIPARTIMENTO DELLA TRASFORMAZIONE DIGITALE</a:t>
            </a:r>
            <a:endParaRPr sz="1600" dirty="0">
              <a:solidFill>
                <a:srgbClr val="FFFFFF"/>
              </a:solidFill>
              <a:latin typeface="Titillium Web SemiBold"/>
              <a:ea typeface="Titillium Web SemiBold"/>
              <a:cs typeface="Titillium Web SemiBold"/>
              <a:sym typeface="Titillium Web SemiBold"/>
            </a:endParaRPr>
          </a:p>
        </p:txBody>
      </p:sp>
      <p:pic>
        <p:nvPicPr>
          <p:cNvPr id="1880" name="Google Shape;1880;p104"/>
          <p:cNvPicPr preferRelativeResize="0"/>
          <p:nvPr/>
        </p:nvPicPr>
        <p:blipFill rotWithShape="1">
          <a:blip r:embed="rId3">
            <a:alphaModFix/>
          </a:blip>
          <a:srcRect t="1713" b="10347"/>
          <a:stretch/>
        </p:blipFill>
        <p:spPr>
          <a:xfrm>
            <a:off x="-30467" y="0"/>
            <a:ext cx="12120864" cy="6858000"/>
          </a:xfrm>
          <a:prstGeom prst="rect">
            <a:avLst/>
          </a:prstGeom>
          <a:noFill/>
          <a:ln>
            <a:noFill/>
          </a:ln>
        </p:spPr>
      </p:pic>
      <p:sp>
        <p:nvSpPr>
          <p:cNvPr id="1881" name="Google Shape;1881;p104"/>
          <p:cNvSpPr/>
          <p:nvPr/>
        </p:nvSpPr>
        <p:spPr>
          <a:xfrm>
            <a:off x="-52733" y="-41400"/>
            <a:ext cx="12192000" cy="6940800"/>
          </a:xfrm>
          <a:prstGeom prst="rect">
            <a:avLst/>
          </a:prstGeom>
          <a:solidFill>
            <a:srgbClr val="0066CC">
              <a:alpha val="69019"/>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882" name="Google Shape;1882;p104"/>
          <p:cNvSpPr txBox="1"/>
          <p:nvPr/>
        </p:nvSpPr>
        <p:spPr>
          <a:xfrm>
            <a:off x="5494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endParaRPr sz="4000" b="1">
              <a:solidFill>
                <a:srgbClr val="FFFFFF"/>
              </a:solidFill>
              <a:latin typeface="Titillium Web"/>
              <a:ea typeface="Titillium Web"/>
              <a:cs typeface="Titillium Web"/>
              <a:sym typeface="Titillium Web"/>
            </a:endParaRPr>
          </a:p>
          <a:p>
            <a:pPr marL="0" marR="0" lvl="0" indent="0" algn="l" rtl="0">
              <a:lnSpc>
                <a:spcPct val="115000"/>
              </a:lnSpc>
              <a:spcBef>
                <a:spcPts val="0"/>
              </a:spcBef>
              <a:spcAft>
                <a:spcPts val="0"/>
              </a:spcAft>
              <a:buNone/>
            </a:pPr>
            <a:r>
              <a:rPr lang="it" sz="4000" b="1">
                <a:solidFill>
                  <a:srgbClr val="FFFFFF"/>
                </a:solidFill>
                <a:latin typeface="Titillium Web"/>
                <a:ea typeface="Titillium Web"/>
                <a:cs typeface="Titillium Web"/>
                <a:sym typeface="Titillium Web"/>
              </a:rPr>
              <a:t>Le direzioni evolutive</a:t>
            </a:r>
            <a:endParaRPr sz="4000" b="1">
              <a:solidFill>
                <a:srgbClr val="FFFFFF"/>
              </a:solidFill>
              <a:latin typeface="Titillium Web"/>
              <a:ea typeface="Titillium Web"/>
              <a:cs typeface="Titillium Web"/>
              <a:sym typeface="Titillium Web"/>
            </a:endParaRPr>
          </a:p>
        </p:txBody>
      </p:sp>
      <p:cxnSp>
        <p:nvCxnSpPr>
          <p:cNvPr id="1883" name="Google Shape;1883;p104"/>
          <p:cNvCxnSpPr/>
          <p:nvPr/>
        </p:nvCxnSpPr>
        <p:spPr>
          <a:xfrm>
            <a:off x="692333" y="3430600"/>
            <a:ext cx="55104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g155e12607ee_0_505"/>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Gli obiettivi per l’Identità Digitale</a:t>
            </a:r>
            <a:endParaRPr sz="3400" b="1" i="0" u="none" strike="noStrike" cap="none">
              <a:solidFill>
                <a:srgbClr val="0066CC"/>
              </a:solidFill>
              <a:latin typeface="Titillium Web"/>
              <a:ea typeface="Titillium Web"/>
              <a:cs typeface="Titillium Web"/>
              <a:sym typeface="Titillium Web"/>
            </a:endParaRPr>
          </a:p>
        </p:txBody>
      </p:sp>
      <p:sp>
        <p:nvSpPr>
          <p:cNvPr id="1889" name="Google Shape;1889;g155e12607ee_0_505"/>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GLI OBIETTIVI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890" name="Google Shape;1890;g155e12607ee_0_505"/>
          <p:cNvSpPr/>
          <p:nvPr/>
        </p:nvSpPr>
        <p:spPr>
          <a:xfrm>
            <a:off x="8117333" y="1610033"/>
            <a:ext cx="37551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1" name="Google Shape;1891;g155e12607ee_0_505"/>
          <p:cNvSpPr txBox="1"/>
          <p:nvPr/>
        </p:nvSpPr>
        <p:spPr>
          <a:xfrm>
            <a:off x="8117333" y="1711433"/>
            <a:ext cx="3755100" cy="38031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a:solidFill>
                  <a:srgbClr val="434343"/>
                </a:solidFill>
                <a:latin typeface="Titillium Web"/>
                <a:ea typeface="Titillium Web"/>
                <a:cs typeface="Titillium Web"/>
                <a:sym typeface="Titillium Web"/>
              </a:rPr>
              <a:t>Evoluzione tecnologica dell’ecosistema italiano</a:t>
            </a:r>
            <a:endParaRPr sz="1900" b="1" i="0" u="none" strike="noStrike" cap="none">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1300"/>
              </a:spcAft>
              <a:buClr>
                <a:srgbClr val="000000"/>
              </a:buClr>
              <a:buSzPts val="1700"/>
              <a:buFont typeface="Arial"/>
              <a:buNone/>
            </a:pPr>
            <a:r>
              <a:rPr lang="it" sz="1200" b="0" i="0" u="none" strike="noStrike" cap="none">
                <a:solidFill>
                  <a:srgbClr val="5A6772"/>
                </a:solidFill>
                <a:latin typeface="Titillium Web"/>
                <a:ea typeface="Titillium Web"/>
                <a:cs typeface="Titillium Web"/>
                <a:sym typeface="Titillium Web"/>
              </a:rPr>
              <a:t>Evolvere l’ecosistema tecnologico delle identità digitali italiane, SPID e CIE, attraverso la convergenza tecnologica dei due sistemi e  l’introduzione di tecnologie abilitanti volte ad adeguare l’ecosistema agli strumenti di oggi e di domani. Facilitare l’integrazione delle PA, la sicurezza e l’utilizzo su dispositivi mobili.</a:t>
            </a:r>
            <a:endParaRPr sz="1600" b="0" i="0" u="none" strike="noStrike" cap="none">
              <a:solidFill>
                <a:srgbClr val="434343"/>
              </a:solidFill>
              <a:latin typeface="Titillium Web"/>
              <a:ea typeface="Titillium Web"/>
              <a:cs typeface="Titillium Web"/>
              <a:sym typeface="Titillium Web"/>
            </a:endParaRPr>
          </a:p>
        </p:txBody>
      </p:sp>
      <p:sp>
        <p:nvSpPr>
          <p:cNvPr id="1892" name="Google Shape;1892;g155e12607ee_0_505"/>
          <p:cNvSpPr/>
          <p:nvPr/>
        </p:nvSpPr>
        <p:spPr>
          <a:xfrm>
            <a:off x="297733" y="1610945"/>
            <a:ext cx="34752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3" name="Google Shape;1893;g155e12607ee_0_505"/>
          <p:cNvSpPr txBox="1"/>
          <p:nvPr/>
        </p:nvSpPr>
        <p:spPr>
          <a:xfrm>
            <a:off x="331167" y="1712333"/>
            <a:ext cx="3543300" cy="35943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a:solidFill>
                  <a:srgbClr val="434343"/>
                </a:solidFill>
                <a:latin typeface="Titillium Web"/>
                <a:ea typeface="Titillium Web"/>
                <a:cs typeface="Titillium Web"/>
                <a:sym typeface="Titillium Web"/>
              </a:rPr>
              <a:t>Diffusione fra la cittadinanza </a:t>
            </a:r>
            <a:endParaRPr sz="1600" b="0" i="0" u="none" strike="noStrike" cap="none">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0"/>
              </a:spcAft>
              <a:buClr>
                <a:srgbClr val="000000"/>
              </a:buClr>
              <a:buSzPts val="1200"/>
              <a:buFont typeface="Arial"/>
              <a:buNone/>
            </a:pPr>
            <a:r>
              <a:rPr lang="it" sz="1200" b="0" i="0" u="none" strike="noStrike" cap="none">
                <a:solidFill>
                  <a:srgbClr val="5A6772"/>
                </a:solidFill>
                <a:latin typeface="Titillium Web"/>
                <a:ea typeface="Titillium Web"/>
                <a:cs typeface="Titillium Web"/>
                <a:sym typeface="Titillium Web"/>
              </a:rPr>
              <a:t>Far sì che l’identità digitale diventi uno strumento a disposizione della stragrande maggioranza dei cittadini con una copertura:</a:t>
            </a:r>
            <a:endParaRPr sz="1200" b="0" i="0" u="none" strike="noStrike" cap="none">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a:solidFill>
                  <a:srgbClr val="5A6772"/>
                </a:solidFill>
                <a:latin typeface="Titillium Web"/>
                <a:ea typeface="Titillium Web"/>
                <a:cs typeface="Titillium Web"/>
                <a:sym typeface="Titillium Web"/>
              </a:rPr>
              <a:t>del </a:t>
            </a:r>
            <a:r>
              <a:rPr lang="it" sz="1200" b="1" i="0" u="none" strike="noStrike" cap="none">
                <a:solidFill>
                  <a:srgbClr val="5A6772"/>
                </a:solidFill>
                <a:latin typeface="Titillium Web"/>
                <a:ea typeface="Titillium Web"/>
                <a:cs typeface="Titillium Web"/>
                <a:sym typeface="Titillium Web"/>
              </a:rPr>
              <a:t>70% entro il 2025</a:t>
            </a:r>
            <a:r>
              <a:rPr lang="it" sz="1200" b="0" i="0" u="none" strike="noStrike" cap="none">
                <a:solidFill>
                  <a:srgbClr val="5A6772"/>
                </a:solidFill>
                <a:latin typeface="Titillium Web"/>
                <a:ea typeface="Titillium Web"/>
                <a:cs typeface="Titillium Web"/>
                <a:sym typeface="Titillium Web"/>
              </a:rPr>
              <a:t> (PNRR)</a:t>
            </a:r>
            <a:endParaRPr sz="1200" b="0" i="0" u="none" strike="noStrike" cap="none">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a:solidFill>
                  <a:srgbClr val="5A6772"/>
                </a:solidFill>
                <a:latin typeface="Titillium Web"/>
                <a:ea typeface="Titillium Web"/>
                <a:cs typeface="Titillium Web"/>
                <a:sym typeface="Titillium Web"/>
              </a:rPr>
              <a:t>del </a:t>
            </a:r>
            <a:r>
              <a:rPr lang="it" sz="1200" b="1" i="0" u="none" strike="noStrike" cap="none">
                <a:solidFill>
                  <a:srgbClr val="5A6772"/>
                </a:solidFill>
                <a:latin typeface="Titillium Web"/>
                <a:ea typeface="Titillium Web"/>
                <a:cs typeface="Titillium Web"/>
                <a:sym typeface="Titillium Web"/>
              </a:rPr>
              <a:t>80% entro il 2030 </a:t>
            </a:r>
            <a:r>
              <a:rPr lang="it" sz="1200" b="0" i="0" u="none" strike="noStrike" cap="none">
                <a:solidFill>
                  <a:srgbClr val="5A6772"/>
                </a:solidFill>
                <a:latin typeface="Titillium Web"/>
                <a:ea typeface="Titillium Web"/>
                <a:cs typeface="Titillium Web"/>
                <a:sym typeface="Titillium Web"/>
              </a:rPr>
              <a:t>(Digital Compass)</a:t>
            </a:r>
            <a:endParaRPr sz="1200" b="0" i="0" u="none" strike="noStrike" cap="none">
              <a:solidFill>
                <a:srgbClr val="5A6772"/>
              </a:solidFill>
              <a:latin typeface="Titillium Web"/>
              <a:ea typeface="Titillium Web"/>
              <a:cs typeface="Titillium Web"/>
              <a:sym typeface="Titillium Web"/>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5A6772"/>
              </a:solidFill>
              <a:latin typeface="Titillium Web"/>
              <a:ea typeface="Titillium Web"/>
              <a:cs typeface="Titillium Web"/>
              <a:sym typeface="Titillium Web"/>
            </a:endParaRPr>
          </a:p>
          <a:p>
            <a:pPr marL="0" marR="0" lvl="0" indent="0" algn="l" rtl="0">
              <a:lnSpc>
                <a:spcPct val="150000"/>
              </a:lnSpc>
              <a:spcBef>
                <a:spcPts val="0"/>
              </a:spcBef>
              <a:spcAft>
                <a:spcPts val="0"/>
              </a:spcAft>
              <a:buClr>
                <a:srgbClr val="000000"/>
              </a:buClr>
              <a:buSzPts val="1200"/>
              <a:buFont typeface="Arial"/>
              <a:buNone/>
            </a:pPr>
            <a:r>
              <a:rPr lang="it" sz="1200" b="0" i="0" u="none" strike="noStrike" cap="none">
                <a:solidFill>
                  <a:srgbClr val="5A6772"/>
                </a:solidFill>
                <a:latin typeface="Titillium Web"/>
                <a:ea typeface="Titillium Web"/>
                <a:cs typeface="Titillium Web"/>
                <a:sym typeface="Titillium Web"/>
              </a:rPr>
              <a:t>La diffusione viene perseguita creando le condizioni affinché l’identità digitale sia sempre più uno strumento utile, semplice, sicuro che faciliti la vita dei cittadini, la loro inclusione e faciliti il rapporto con la pubblica amministrazione. </a:t>
            </a:r>
            <a:endParaRPr sz="1200" b="0" i="0" u="none" strike="noStrike" cap="none">
              <a:solidFill>
                <a:srgbClr val="434343"/>
              </a:solidFill>
              <a:latin typeface="Titillium Web"/>
              <a:ea typeface="Titillium Web"/>
              <a:cs typeface="Titillium Web"/>
              <a:sym typeface="Titillium Web"/>
            </a:endParaRPr>
          </a:p>
        </p:txBody>
      </p:sp>
      <p:sp>
        <p:nvSpPr>
          <p:cNvPr id="1894" name="Google Shape;1894;g155e12607ee_0_505"/>
          <p:cNvSpPr/>
          <p:nvPr/>
        </p:nvSpPr>
        <p:spPr>
          <a:xfrm>
            <a:off x="4077733" y="1610933"/>
            <a:ext cx="36813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5" name="Google Shape;1895;g155e12607ee_0_505"/>
          <p:cNvSpPr txBox="1"/>
          <p:nvPr/>
        </p:nvSpPr>
        <p:spPr>
          <a:xfrm>
            <a:off x="4182133" y="1711433"/>
            <a:ext cx="3475200" cy="35943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dirty="0">
                <a:solidFill>
                  <a:srgbClr val="434343"/>
                </a:solidFill>
                <a:latin typeface="Titillium Web"/>
                <a:ea typeface="Titillium Web"/>
                <a:cs typeface="Titillium Web"/>
                <a:sym typeface="Titillium Web"/>
              </a:rPr>
              <a:t>Adozione da parte delle PA</a:t>
            </a:r>
            <a:endParaRPr sz="1900" b="1" i="0" u="none" strike="noStrike" cap="none" dirty="0">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0"/>
              </a:spcAft>
              <a:buClr>
                <a:srgbClr val="000000"/>
              </a:buClr>
              <a:buSzPts val="1700"/>
              <a:buFont typeface="Arial"/>
              <a:buNone/>
            </a:pPr>
            <a:r>
              <a:rPr lang="it" sz="1200" b="0" i="0" u="none" strike="noStrike" cap="none" dirty="0">
                <a:solidFill>
                  <a:srgbClr val="5A6772"/>
                </a:solidFill>
                <a:latin typeface="Titillium Web"/>
                <a:ea typeface="Titillium Web"/>
                <a:cs typeface="Titillium Web"/>
                <a:sym typeface="Titillium Web"/>
              </a:rPr>
              <a:t>Tutte le Pubbliche Amministrazioni devono consentire l’accesso ai cittadini per mezzo di un identità digitale.</a:t>
            </a:r>
            <a:endParaRPr sz="1200" b="0" i="0" u="none" strike="noStrike" cap="none" dirty="0">
              <a:solidFill>
                <a:srgbClr val="5A6772"/>
              </a:solidFill>
              <a:latin typeface="Titillium Web"/>
              <a:ea typeface="Titillium Web"/>
              <a:cs typeface="Titillium Web"/>
              <a:sym typeface="Titillium Web"/>
            </a:endParaRPr>
          </a:p>
          <a:p>
            <a:pPr marL="355600" marR="0" lvl="0" indent="-355600" algn="l" rtl="0">
              <a:lnSpc>
                <a:spcPct val="150000"/>
              </a:lnSpc>
              <a:spcBef>
                <a:spcPts val="1300"/>
              </a:spcBef>
              <a:spcAft>
                <a:spcPts val="0"/>
              </a:spcAft>
              <a:buClr>
                <a:srgbClr val="5A6772"/>
              </a:buClr>
              <a:buSzPts val="1200"/>
              <a:buFont typeface="Titillium Web"/>
              <a:buChar char="-"/>
            </a:pPr>
            <a:r>
              <a:rPr lang="it" sz="1200" b="1" i="0" u="none" strike="noStrike" cap="none" dirty="0">
                <a:solidFill>
                  <a:srgbClr val="5A6772"/>
                </a:solidFill>
                <a:latin typeface="Titillium Web"/>
                <a:ea typeface="Titillium Web"/>
                <a:cs typeface="Titillium Web"/>
                <a:sym typeface="Titillium Web"/>
              </a:rPr>
              <a:t>16.500 entro T1 2026</a:t>
            </a:r>
            <a:r>
              <a:rPr lang="it" sz="1200" b="0" i="0" u="none" strike="noStrike" cap="none" dirty="0">
                <a:solidFill>
                  <a:srgbClr val="5A6772"/>
                </a:solidFill>
                <a:latin typeface="Titillium Web"/>
                <a:ea typeface="Titillium Web"/>
                <a:cs typeface="Titillium Web"/>
                <a:sym typeface="Titillium Web"/>
              </a:rPr>
              <a:t> (PNRR)</a:t>
            </a:r>
            <a:endParaRPr sz="1200" b="0" i="0" u="none" strike="noStrike" cap="none" dirty="0">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dirty="0">
                <a:solidFill>
                  <a:srgbClr val="5A6772"/>
                </a:solidFill>
                <a:latin typeface="Titillium Web"/>
                <a:ea typeface="Titillium Web"/>
                <a:cs typeface="Titillium Web"/>
                <a:sym typeface="Titillium Web"/>
              </a:rPr>
              <a:t>Il </a:t>
            </a:r>
            <a:r>
              <a:rPr lang="it" sz="1200" b="1" i="0" u="none" strike="noStrike" cap="none" dirty="0">
                <a:solidFill>
                  <a:srgbClr val="5A6772"/>
                </a:solidFill>
                <a:latin typeface="Titillium Web"/>
                <a:ea typeface="Titillium Web"/>
                <a:cs typeface="Titillium Web"/>
                <a:sym typeface="Titillium Web"/>
              </a:rPr>
              <a:t>100% entro il 2030</a:t>
            </a:r>
            <a:r>
              <a:rPr lang="it" sz="1200" b="0" i="0" u="none" strike="noStrike" cap="none" dirty="0">
                <a:solidFill>
                  <a:srgbClr val="5A6772"/>
                </a:solidFill>
                <a:latin typeface="Titillium Web"/>
                <a:ea typeface="Titillium Web"/>
                <a:cs typeface="Titillium Web"/>
                <a:sym typeface="Titillium Web"/>
              </a:rPr>
              <a:t> (Digital Compass)</a:t>
            </a:r>
            <a:endParaRPr sz="1200" b="0" i="0" u="none" strike="noStrike" cap="none" dirty="0">
              <a:solidFill>
                <a:srgbClr val="5A6772"/>
              </a:solidFill>
              <a:latin typeface="Titillium Web"/>
              <a:ea typeface="Titillium Web"/>
              <a:cs typeface="Titillium Web"/>
              <a:sym typeface="Titillium Web"/>
            </a:endParaRPr>
          </a:p>
          <a:p>
            <a:pPr marL="0" marR="0" lvl="0" indent="0" algn="l" rtl="0">
              <a:lnSpc>
                <a:spcPct val="150000"/>
              </a:lnSpc>
              <a:spcBef>
                <a:spcPts val="1300"/>
              </a:spcBef>
              <a:spcAft>
                <a:spcPts val="1300"/>
              </a:spcAft>
              <a:buClr>
                <a:srgbClr val="000000"/>
              </a:buClr>
              <a:buSzPts val="1200"/>
              <a:buFont typeface="Arial"/>
              <a:buNone/>
            </a:pPr>
            <a:r>
              <a:rPr lang="it" sz="1200" b="0" i="0" u="none" strike="noStrike" cap="none" dirty="0">
                <a:solidFill>
                  <a:srgbClr val="5A6772"/>
                </a:solidFill>
                <a:latin typeface="Titillium Web"/>
                <a:ea typeface="Titillium Web"/>
                <a:cs typeface="Titillium Web"/>
                <a:sym typeface="Titillium Web"/>
              </a:rPr>
              <a:t>Oltre a delle azioni dirette volte a finanziare l’adozione, il Dipartimento in collaborazione con i gestori AgID e IPZS, sta mettendo in campo una serie di attività volte a semplificare il processo di adesione a SPID e CIE.</a:t>
            </a:r>
            <a:endParaRPr sz="1200" b="0" i="0" u="none" strike="noStrike" cap="none" dirty="0">
              <a:solidFill>
                <a:srgbClr val="5A6772"/>
              </a:solidFill>
              <a:latin typeface="Titillium Web"/>
              <a:ea typeface="Titillium Web"/>
              <a:cs typeface="Titillium Web"/>
              <a:sym typeface="Titillium Web"/>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g155e12607ee_0_517"/>
          <p:cNvSpPr/>
          <p:nvPr/>
        </p:nvSpPr>
        <p:spPr>
          <a:xfrm>
            <a:off x="582700" y="2238517"/>
            <a:ext cx="11076000" cy="13899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a:solidFill>
                <a:srgbClr val="3C78D8"/>
              </a:solidFill>
              <a:latin typeface="Titillium Web"/>
              <a:ea typeface="Titillium Web"/>
              <a:cs typeface="Titillium Web"/>
              <a:sym typeface="Titillium Web"/>
            </a:endParaRPr>
          </a:p>
        </p:txBody>
      </p:sp>
      <p:sp>
        <p:nvSpPr>
          <p:cNvPr id="1901" name="Google Shape;1901;g155e12607ee_0_517"/>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Diffusione fra la cittadinanza</a:t>
            </a:r>
            <a:endParaRPr sz="3400" b="1" i="0" u="none" strike="noStrike" cap="none">
              <a:solidFill>
                <a:srgbClr val="0066CC"/>
              </a:solidFill>
              <a:latin typeface="Titillium Web"/>
              <a:ea typeface="Titillium Web"/>
              <a:cs typeface="Titillium Web"/>
              <a:sym typeface="Titillium Web"/>
            </a:endParaRPr>
          </a:p>
        </p:txBody>
      </p:sp>
      <p:sp>
        <p:nvSpPr>
          <p:cNvPr id="1902" name="Google Shape;1902;g155e12607ee_0_517"/>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04" name="Google Shape;1904;g155e12607ee_0_517"/>
          <p:cNvSpPr/>
          <p:nvPr/>
        </p:nvSpPr>
        <p:spPr>
          <a:xfrm>
            <a:off x="621825" y="3857017"/>
            <a:ext cx="11037000" cy="12867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06" name="Google Shape;1906;g155e12607ee_0_517"/>
          <p:cNvSpPr txBox="1"/>
          <p:nvPr/>
        </p:nvSpPr>
        <p:spPr>
          <a:xfrm>
            <a:off x="621822" y="2226867"/>
            <a:ext cx="11037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SPID Minori</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500"/>
              <a:buFont typeface="Arial"/>
              <a:buNone/>
            </a:pPr>
            <a:r>
              <a:rPr lang="it" sz="1600" b="0" i="0" u="none" strike="noStrike" cap="none">
                <a:solidFill>
                  <a:srgbClr val="5A6772"/>
                </a:solidFill>
                <a:latin typeface="Titillium Web"/>
                <a:ea typeface="Titillium Web"/>
                <a:cs typeface="Titillium Web"/>
                <a:sym typeface="Titillium Web"/>
              </a:rPr>
              <a:t>Consente ai minori a partire dai 5 anni di essere dotati di SPID per accedere ai servizi online ad essi dedicati in base alla fascia di età. L’erogazione dei servizi ai minori prevede un adeguamento anche da parte dei Service Provider.</a:t>
            </a:r>
            <a:endParaRPr sz="2100" b="1" i="0" u="none" strike="noStrike" cap="none">
              <a:solidFill>
                <a:srgbClr val="000000"/>
              </a:solidFill>
              <a:latin typeface="Titillium Web"/>
              <a:ea typeface="Titillium Web"/>
              <a:cs typeface="Titillium Web"/>
              <a:sym typeface="Titillium Web"/>
            </a:endParaRPr>
          </a:p>
        </p:txBody>
      </p:sp>
      <p:sp>
        <p:nvSpPr>
          <p:cNvPr id="1907" name="Google Shape;1907;g155e12607ee_0_517"/>
          <p:cNvSpPr txBox="1"/>
          <p:nvPr/>
        </p:nvSpPr>
        <p:spPr>
          <a:xfrm>
            <a:off x="621822" y="3928667"/>
            <a:ext cx="11037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[IPZS]</a:t>
            </a:r>
            <a:r>
              <a:rPr lang="it" sz="1900" b="1" i="0" u="none" strike="noStrike" cap="none">
                <a:solidFill>
                  <a:srgbClr val="000000"/>
                </a:solidFill>
                <a:latin typeface="Titillium Web"/>
                <a:ea typeface="Titillium Web"/>
                <a:cs typeface="Titillium Web"/>
                <a:sym typeface="Titillium Web"/>
              </a:rPr>
              <a:t> CIE Livello di sicurezza 1 e 2</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500"/>
              <a:buFont typeface="Arial"/>
              <a:buNone/>
            </a:pPr>
            <a:r>
              <a:rPr lang="it" sz="1600" b="0" i="0" u="none" strike="noStrike" cap="none">
                <a:solidFill>
                  <a:srgbClr val="5A6772"/>
                </a:solidFill>
                <a:latin typeface="Titillium Web"/>
                <a:ea typeface="Titillium Web"/>
                <a:cs typeface="Titillium Web"/>
                <a:sym typeface="Titillium Web"/>
              </a:rPr>
              <a:t>Permettere ai possessori di CIE di ottenere ed utilizzare anche le credenziali di livello 1 e 2 per accedere ai servizi online della pubblica amministrazione senza la necessità di avere un lettore NFC o di un dispositivo mobile con tecnologia analoga</a:t>
            </a:r>
            <a:endParaRPr sz="2100" b="1" i="0" u="none" strike="noStrike" cap="none">
              <a:solidFill>
                <a:srgbClr val="000000"/>
              </a:solidFill>
              <a:latin typeface="Titillium Web"/>
              <a:ea typeface="Titillium Web"/>
              <a:cs typeface="Titillium Web"/>
              <a:sym typeface="Titillium Web"/>
            </a:endParaRPr>
          </a:p>
        </p:txBody>
      </p:sp>
      <p:sp>
        <p:nvSpPr>
          <p:cNvPr id="1908" name="Google Shape;1908;g155e12607ee_0_517"/>
          <p:cNvSpPr txBox="1"/>
          <p:nvPr/>
        </p:nvSpPr>
        <p:spPr>
          <a:xfrm>
            <a:off x="508000" y="1371600"/>
            <a:ext cx="84816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I progetti mirano a creare le condizioni di utilizzo utili alla diffusione dell’identità digitale</a:t>
            </a:r>
            <a:endParaRPr sz="1600" b="0" i="0" u="none" strike="noStrike" cap="none">
              <a:solidFill>
                <a:srgbClr val="585858"/>
              </a:solidFill>
              <a:latin typeface="Titillium Web"/>
              <a:ea typeface="Titillium Web"/>
              <a:cs typeface="Titillium Web"/>
              <a:sym typeface="Titillium Web"/>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g155e12607ee_0_530"/>
          <p:cNvSpPr/>
          <p:nvPr/>
        </p:nvSpPr>
        <p:spPr>
          <a:xfrm>
            <a:off x="554478" y="2351007"/>
            <a:ext cx="11034300" cy="7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14" name="Google Shape;1914;g155e12607ee_0_530"/>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Adozione da parte delle PA</a:t>
            </a:r>
            <a:endParaRPr sz="3400" b="1" i="0" u="none" strike="noStrike" cap="none">
              <a:solidFill>
                <a:srgbClr val="0066CC"/>
              </a:solidFill>
              <a:latin typeface="Titillium Web"/>
              <a:ea typeface="Titillium Web"/>
              <a:cs typeface="Titillium Web"/>
              <a:sym typeface="Titillium Web"/>
            </a:endParaRPr>
          </a:p>
        </p:txBody>
      </p:sp>
      <p:sp>
        <p:nvSpPr>
          <p:cNvPr id="1915" name="Google Shape;1915;g155e12607ee_0_530"/>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16" name="Google Shape;1916;g155e12607ee_0_530"/>
          <p:cNvSpPr/>
          <p:nvPr/>
        </p:nvSpPr>
        <p:spPr>
          <a:xfrm>
            <a:off x="554478" y="1499175"/>
            <a:ext cx="110343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400" b="0" i="0" u="none" strike="noStrike" cap="none">
              <a:solidFill>
                <a:schemeClr val="lt1"/>
              </a:solidFill>
              <a:latin typeface="Calibri"/>
              <a:ea typeface="Calibri"/>
              <a:cs typeface="Calibri"/>
              <a:sym typeface="Calibri"/>
            </a:endParaRPr>
          </a:p>
        </p:txBody>
      </p:sp>
      <p:sp>
        <p:nvSpPr>
          <p:cNvPr id="1917" name="Google Shape;1917;g155e12607ee_0_530"/>
          <p:cNvSpPr/>
          <p:nvPr/>
        </p:nvSpPr>
        <p:spPr>
          <a:xfrm>
            <a:off x="554478" y="4091100"/>
            <a:ext cx="11034300" cy="12723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18" name="Google Shape;1918;g155e12607ee_0_530"/>
          <p:cNvSpPr txBox="1"/>
          <p:nvPr/>
        </p:nvSpPr>
        <p:spPr>
          <a:xfrm>
            <a:off x="605675" y="14503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Avviso 1.4.4 rivolto ai comuni</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Finanziamento forfettario per l’integrazione a SPID e CIE a partire dal primo febbraio 2020</a:t>
            </a:r>
            <a:endParaRPr sz="1600" b="0" i="0" u="none" strike="noStrike" cap="none">
              <a:solidFill>
                <a:srgbClr val="5A6772"/>
              </a:solidFill>
              <a:latin typeface="Titillium Web"/>
              <a:ea typeface="Titillium Web"/>
              <a:cs typeface="Titillium Web"/>
              <a:sym typeface="Titillium Web"/>
            </a:endParaRPr>
          </a:p>
        </p:txBody>
      </p:sp>
      <p:sp>
        <p:nvSpPr>
          <p:cNvPr id="1919" name="Google Shape;1919;g155e12607ee_0_530"/>
          <p:cNvSpPr txBox="1"/>
          <p:nvPr/>
        </p:nvSpPr>
        <p:spPr>
          <a:xfrm>
            <a:off x="605675" y="23393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Avviso 1.4.4 rivolto agli altri enti (escluso comuni e scuole)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Finanziamento forfettario per l’integrazione a SPID e CIE a partire dal primo febbraio 2020</a:t>
            </a:r>
            <a:endParaRPr sz="1600" b="0" i="0" u="none" strike="noStrike" cap="none">
              <a:solidFill>
                <a:srgbClr val="5A6772"/>
              </a:solidFill>
              <a:latin typeface="Titillium Web"/>
              <a:ea typeface="Titillium Web"/>
              <a:cs typeface="Titillium Web"/>
              <a:sym typeface="Titillium Web"/>
            </a:endParaRPr>
          </a:p>
        </p:txBody>
      </p:sp>
      <p:sp>
        <p:nvSpPr>
          <p:cNvPr id="1920" name="Google Shape;1920;g155e12607ee_0_530"/>
          <p:cNvSpPr txBox="1"/>
          <p:nvPr/>
        </p:nvSpPr>
        <p:spPr>
          <a:xfrm>
            <a:off x="605675" y="4104850"/>
            <a:ext cx="10983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[IPZS] Introduzione del ruolo degli aggregatori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Prevedere il ruolo degli Aggregatori come intermediari tecnologici riconosciuti dal Poligrafico per l’integrazione tecnico amministrativa a CIE e l’erogazione dei servizi per conto degli aggregati. </a:t>
            </a:r>
            <a:endParaRPr sz="2100" b="1" i="0" u="none" strike="noStrike" cap="none">
              <a:solidFill>
                <a:srgbClr val="000000"/>
              </a:solidFill>
              <a:latin typeface="Titillium Web"/>
              <a:ea typeface="Titillium Web"/>
              <a:cs typeface="Titillium Web"/>
              <a:sym typeface="Titillium Web"/>
            </a:endParaRPr>
          </a:p>
        </p:txBody>
      </p:sp>
      <p:sp>
        <p:nvSpPr>
          <p:cNvPr id="1921" name="Google Shape;1921;g155e12607ee_0_530"/>
          <p:cNvSpPr/>
          <p:nvPr/>
        </p:nvSpPr>
        <p:spPr>
          <a:xfrm>
            <a:off x="554478" y="5487701"/>
            <a:ext cx="11034300" cy="8532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22" name="Google Shape;1922;g155e12607ee_0_530"/>
          <p:cNvSpPr txBox="1"/>
          <p:nvPr/>
        </p:nvSpPr>
        <p:spPr>
          <a:xfrm>
            <a:off x="593600" y="54760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Piattaforma di onboarding SPID</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Realizzazione di una piattaforma di onboarding per la gestione del processo tecnico amministrativo di integrazione a SPID.</a:t>
            </a:r>
            <a:endParaRPr sz="1600" b="0" i="0" u="none" strike="noStrike" cap="none">
              <a:solidFill>
                <a:srgbClr val="5A6772"/>
              </a:solidFill>
              <a:latin typeface="Titillium Web"/>
              <a:ea typeface="Titillium Web"/>
              <a:cs typeface="Titillium Web"/>
              <a:sym typeface="Titillium Web"/>
            </a:endParaRPr>
          </a:p>
        </p:txBody>
      </p:sp>
      <p:sp>
        <p:nvSpPr>
          <p:cNvPr id="1923" name="Google Shape;1923;g155e12607ee_0_530"/>
          <p:cNvSpPr/>
          <p:nvPr/>
        </p:nvSpPr>
        <p:spPr>
          <a:xfrm>
            <a:off x="554478" y="3226375"/>
            <a:ext cx="110343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400" b="0" i="0" u="none" strike="noStrike" cap="none">
              <a:solidFill>
                <a:schemeClr val="lt1"/>
              </a:solidFill>
              <a:latin typeface="Calibri"/>
              <a:ea typeface="Calibri"/>
              <a:cs typeface="Calibri"/>
              <a:sym typeface="Calibri"/>
            </a:endParaRPr>
          </a:p>
        </p:txBody>
      </p:sp>
      <p:sp>
        <p:nvSpPr>
          <p:cNvPr id="1924" name="Google Shape;1924;g155e12607ee_0_530"/>
          <p:cNvSpPr txBox="1"/>
          <p:nvPr/>
        </p:nvSpPr>
        <p:spPr>
          <a:xfrm>
            <a:off x="605675" y="31775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Convenzione con il Ministero dell’Istruzione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Integrazione a SPID e CIE oltre 7000 scuole a SPID e CIE</a:t>
            </a:r>
            <a:endParaRPr sz="1600" b="0" i="0" u="none" strike="noStrike" cap="none">
              <a:solidFill>
                <a:srgbClr val="5A6772"/>
              </a:solidFill>
              <a:latin typeface="Titillium Web"/>
              <a:ea typeface="Titillium Web"/>
              <a:cs typeface="Titillium Web"/>
              <a:sym typeface="Titillium Web"/>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g155e12607ee_0_546"/>
          <p:cNvSpPr/>
          <p:nvPr/>
        </p:nvSpPr>
        <p:spPr>
          <a:xfrm>
            <a:off x="582700" y="2371361"/>
            <a:ext cx="10950000" cy="7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0" name="Google Shape;1930;g155e12607ee_0_546"/>
          <p:cNvSpPr txBox="1"/>
          <p:nvPr/>
        </p:nvSpPr>
        <p:spPr>
          <a:xfrm>
            <a:off x="379500" y="578375"/>
            <a:ext cx="107754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Evoluzione tecnologica dell’ecosistema italiano</a:t>
            </a:r>
            <a:endParaRPr sz="3400" b="1" i="0" u="none" strike="noStrike" cap="none">
              <a:solidFill>
                <a:srgbClr val="0066CC"/>
              </a:solidFill>
              <a:latin typeface="Titillium Web"/>
              <a:ea typeface="Titillium Web"/>
              <a:cs typeface="Titillium Web"/>
              <a:sym typeface="Titillium Web"/>
            </a:endParaRPr>
          </a:p>
        </p:txBody>
      </p:sp>
      <p:sp>
        <p:nvSpPr>
          <p:cNvPr id="1931" name="Google Shape;1931;g155e12607ee_0_546"/>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32" name="Google Shape;1932;g155e12607ee_0_546"/>
          <p:cNvSpPr/>
          <p:nvPr/>
        </p:nvSpPr>
        <p:spPr>
          <a:xfrm>
            <a:off x="582700" y="1519525"/>
            <a:ext cx="109500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3" name="Google Shape;1933;g155e12607ee_0_546"/>
          <p:cNvSpPr/>
          <p:nvPr/>
        </p:nvSpPr>
        <p:spPr>
          <a:xfrm>
            <a:off x="582700" y="4111467"/>
            <a:ext cx="10950000" cy="102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4" name="Google Shape;1934;g155e12607ee_0_546"/>
          <p:cNvSpPr txBox="1"/>
          <p:nvPr/>
        </p:nvSpPr>
        <p:spPr>
          <a:xfrm>
            <a:off x="621822" y="1470725"/>
            <a:ext cx="10900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OIDC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Adeguamento di CIE al protocollo OpenID Connect per applicazioni desktop e mobile</a:t>
            </a:r>
            <a:endParaRPr sz="1600" b="0" i="0" u="none" strike="noStrike" cap="none">
              <a:solidFill>
                <a:srgbClr val="5A6772"/>
              </a:solidFill>
              <a:latin typeface="Titillium Web"/>
              <a:ea typeface="Titillium Web"/>
              <a:cs typeface="Titillium Web"/>
              <a:sym typeface="Titillium Web"/>
            </a:endParaRPr>
          </a:p>
        </p:txBody>
      </p:sp>
      <p:sp>
        <p:nvSpPr>
          <p:cNvPr id="1935" name="Google Shape;1935;g155e12607ee_0_546"/>
          <p:cNvSpPr txBox="1"/>
          <p:nvPr/>
        </p:nvSpPr>
        <p:spPr>
          <a:xfrm>
            <a:off x="621822" y="2359725"/>
            <a:ext cx="108408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OIDC per SPID</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Adeguamento di SPID al protocollo OpenID Connect da Browser web</a:t>
            </a:r>
            <a:endParaRPr sz="1600" b="0" i="0" u="none" strike="noStrike" cap="none">
              <a:solidFill>
                <a:srgbClr val="5A6772"/>
              </a:solidFill>
              <a:latin typeface="Titillium Web"/>
              <a:ea typeface="Titillium Web"/>
              <a:cs typeface="Titillium Web"/>
              <a:sym typeface="Titillium Web"/>
            </a:endParaRPr>
          </a:p>
        </p:txBody>
      </p:sp>
      <p:sp>
        <p:nvSpPr>
          <p:cNvPr id="1936" name="Google Shape;1936;g155e12607ee_0_546"/>
          <p:cNvSpPr txBox="1"/>
          <p:nvPr/>
        </p:nvSpPr>
        <p:spPr>
          <a:xfrm>
            <a:off x="621822" y="4125225"/>
            <a:ext cx="109002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Software Development Kit per OIDC per SPID e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Realizzazione di SDK multilinguaggio (Java, .Net, Python, NodeJS, PHP) per autenticare un cittadino con il protocollo OIDC sia per SPID che per CIE.</a:t>
            </a:r>
            <a:endParaRPr sz="2100" b="1" i="0" u="none" strike="noStrike" cap="none">
              <a:solidFill>
                <a:srgbClr val="000000"/>
              </a:solidFill>
              <a:latin typeface="Titillium Web"/>
              <a:ea typeface="Titillium Web"/>
              <a:cs typeface="Titillium Web"/>
              <a:sym typeface="Titillium Web"/>
            </a:endParaRPr>
          </a:p>
        </p:txBody>
      </p:sp>
      <p:sp>
        <p:nvSpPr>
          <p:cNvPr id="1937" name="Google Shape;1937;g155e12607ee_0_546"/>
          <p:cNvSpPr/>
          <p:nvPr/>
        </p:nvSpPr>
        <p:spPr>
          <a:xfrm>
            <a:off x="582700" y="5228200"/>
            <a:ext cx="10950000" cy="11976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8" name="Google Shape;1938;g155e12607ee_0_546"/>
          <p:cNvSpPr txBox="1"/>
          <p:nvPr/>
        </p:nvSpPr>
        <p:spPr>
          <a:xfrm>
            <a:off x="632339" y="5216571"/>
            <a:ext cx="109002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dirty="0">
                <a:solidFill>
                  <a:srgbClr val="000000"/>
                </a:solidFill>
                <a:latin typeface="Titillium Web"/>
                <a:ea typeface="Titillium Web"/>
                <a:cs typeface="Titillium Web"/>
                <a:sym typeface="Titillium Web"/>
              </a:rPr>
              <a:t>European Digital Identity Wallet</a:t>
            </a:r>
            <a:endParaRPr sz="1900" b="1" i="0" u="none" strike="noStrike" cap="none" dirty="0">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dirty="0">
                <a:solidFill>
                  <a:srgbClr val="5A6772"/>
                </a:solidFill>
                <a:latin typeface="Titillium Web"/>
                <a:ea typeface="Titillium Web"/>
                <a:cs typeface="Titillium Web"/>
                <a:sym typeface="Titillium Web"/>
              </a:rPr>
              <a:t>Partecipazione allo eIDAS Expert Group per la definizione della prossima revisione del regolamento europeo per l’identità digitale e per la realizzazione di un Wallet che migliorerà ulteriormente l’inclusività e la diffusione dell’identità digitale.</a:t>
            </a:r>
            <a:endParaRPr sz="1600" b="0" i="0" u="none" strike="noStrike" cap="none" dirty="0">
              <a:solidFill>
                <a:srgbClr val="5A6772"/>
              </a:solidFill>
              <a:latin typeface="Titillium Web"/>
              <a:ea typeface="Titillium Web"/>
              <a:cs typeface="Titillium Web"/>
              <a:sym typeface="Titillium Web"/>
            </a:endParaRPr>
          </a:p>
        </p:txBody>
      </p:sp>
      <p:sp>
        <p:nvSpPr>
          <p:cNvPr id="1939" name="Google Shape;1939;g155e12607ee_0_546"/>
          <p:cNvSpPr/>
          <p:nvPr/>
        </p:nvSpPr>
        <p:spPr>
          <a:xfrm>
            <a:off x="582700" y="3248298"/>
            <a:ext cx="109500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400" b="1" i="0" u="none" strike="noStrike" cap="none">
              <a:solidFill>
                <a:schemeClr val="lt1"/>
              </a:solidFill>
              <a:latin typeface="Calibri"/>
              <a:ea typeface="Calibri"/>
              <a:cs typeface="Calibri"/>
              <a:sym typeface="Calibri"/>
            </a:endParaRPr>
          </a:p>
        </p:txBody>
      </p:sp>
      <p:sp>
        <p:nvSpPr>
          <p:cNvPr id="1940" name="Google Shape;1940;g155e12607ee_0_546"/>
          <p:cNvSpPr txBox="1"/>
          <p:nvPr/>
        </p:nvSpPr>
        <p:spPr>
          <a:xfrm>
            <a:off x="621822" y="3197925"/>
            <a:ext cx="10900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Mobile ID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Implementazione del protocollo di autenticazione FIDO sull’applicazione CieID</a:t>
            </a:r>
            <a:endParaRPr sz="1600" b="0" i="0" u="none" strike="noStrike" cap="none">
              <a:solidFill>
                <a:srgbClr val="5A6772"/>
              </a:solidFill>
              <a:latin typeface="Titillium Web"/>
              <a:ea typeface="Titillium Web"/>
              <a:cs typeface="Titillium Web"/>
              <a:sym typeface="Titillium Web"/>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g155e12607ee_0_562"/>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500" b="1" i="0" u="none" strike="noStrike" cap="none">
                <a:solidFill>
                  <a:srgbClr val="0066CC"/>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L’Identità Digitale di Domani</a:t>
            </a:r>
            <a:endParaRPr sz="3500" b="1" i="0" u="none" strike="noStrike" cap="none">
              <a:solidFill>
                <a:srgbClr val="0066CC"/>
              </a:solidFill>
              <a:latin typeface="Titillium Web"/>
              <a:ea typeface="Titillium Web"/>
              <a:cs typeface="Titillium Web"/>
              <a:sym typeface="Titillium Web"/>
            </a:endParaRPr>
          </a:p>
        </p:txBody>
      </p:sp>
      <p:sp>
        <p:nvSpPr>
          <p:cNvPr id="1946" name="Google Shape;1946;g155e12607ee_0_562"/>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L’IDENTITA’ DIGITALE DI DOMANI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47" name="Google Shape;1947;g155e12607ee_0_562"/>
          <p:cNvSpPr txBox="1"/>
          <p:nvPr/>
        </p:nvSpPr>
        <p:spPr>
          <a:xfrm>
            <a:off x="406400" y="1117600"/>
            <a:ext cx="11121300" cy="12315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L’Italia è impegnata nei tavoli di lavoro per il </a:t>
            </a:r>
            <a:r>
              <a:rPr lang="it" sz="1600" b="1" i="0" u="none" strike="noStrike" cap="none">
                <a:solidFill>
                  <a:srgbClr val="585858"/>
                </a:solidFill>
                <a:latin typeface="Titillium Web"/>
                <a:ea typeface="Titillium Web"/>
                <a:cs typeface="Titillium Web"/>
                <a:sym typeface="Titillium Web"/>
              </a:rPr>
              <a:t>nuovo regolamento europeo sull’identità digitale</a:t>
            </a:r>
            <a:r>
              <a:rPr lang="it" sz="1600" b="0" i="0" u="none" strike="noStrike" cap="none">
                <a:solidFill>
                  <a:srgbClr val="585858"/>
                </a:solidFill>
                <a:latin typeface="Titillium Web"/>
                <a:ea typeface="Titillium Web"/>
                <a:cs typeface="Titillium Web"/>
                <a:sym typeface="Titillium Web"/>
              </a:rPr>
              <a:t>. Regolamento che punta all’adozione di </a:t>
            </a:r>
            <a:r>
              <a:rPr lang="it" sz="1600" b="1" i="0" u="none" strike="noStrike" cap="none">
                <a:solidFill>
                  <a:srgbClr val="585858"/>
                </a:solidFill>
                <a:latin typeface="Titillium Web"/>
                <a:ea typeface="Titillium Web"/>
                <a:cs typeface="Titillium Web"/>
                <a:sym typeface="Titillium Web"/>
              </a:rPr>
              <a:t>Wallet</a:t>
            </a:r>
            <a:r>
              <a:rPr lang="it" sz="1600" b="0" i="0" u="none" strike="noStrike" cap="none">
                <a:solidFill>
                  <a:srgbClr val="585858"/>
                </a:solidFill>
                <a:latin typeface="Titillium Web"/>
                <a:ea typeface="Titillium Web"/>
                <a:cs typeface="Titillium Web"/>
                <a:sym typeface="Titillium Web"/>
              </a:rPr>
              <a:t> digitali utilizzabili sia in ambito nazionale che transfrontaliero secondo il principio del </a:t>
            </a:r>
            <a:r>
              <a:rPr lang="it" sz="1600" b="1" i="0" u="none" strike="noStrike" cap="none">
                <a:solidFill>
                  <a:srgbClr val="585858"/>
                </a:solidFill>
                <a:latin typeface="Titillium Web"/>
                <a:ea typeface="Titillium Web"/>
                <a:cs typeface="Titillium Web"/>
                <a:sym typeface="Titillium Web"/>
              </a:rPr>
              <a:t>Self-Sovereign-Identity</a:t>
            </a:r>
            <a:r>
              <a:rPr lang="it" sz="1600" b="0" i="0" u="none" strike="noStrike" cap="none">
                <a:solidFill>
                  <a:srgbClr val="585858"/>
                </a:solidFill>
                <a:latin typeface="Titillium Web"/>
                <a:ea typeface="Titillium Web"/>
                <a:cs typeface="Titillium Web"/>
                <a:sym typeface="Titillium Web"/>
              </a:rPr>
              <a:t>, affinché il cittadino possa essere messo al centro del sistema con il massimo livello di sicurezza, privacy e consapevolezza.</a:t>
            </a:r>
            <a:endParaRPr sz="1600" b="0" i="0" u="none" strike="noStrike" cap="none">
              <a:solidFill>
                <a:srgbClr val="585858"/>
              </a:solidFill>
              <a:latin typeface="Titillium Web"/>
              <a:ea typeface="Titillium Web"/>
              <a:cs typeface="Titillium Web"/>
              <a:sym typeface="Titillium Web"/>
            </a:endParaRPr>
          </a:p>
        </p:txBody>
      </p:sp>
      <p:pic>
        <p:nvPicPr>
          <p:cNvPr id="1948" name="Google Shape;1948;g155e12607ee_0_562" descr="MediaFire is a simple to use free service that lets you put all your  photos, documents, music, and video in a single place so … | Phone template,  Iphone mockup, Png"/>
          <p:cNvPicPr preferRelativeResize="0"/>
          <p:nvPr/>
        </p:nvPicPr>
        <p:blipFill rotWithShape="1">
          <a:blip r:embed="rId3">
            <a:alphaModFix/>
          </a:blip>
          <a:srcRect/>
          <a:stretch/>
        </p:blipFill>
        <p:spPr>
          <a:xfrm>
            <a:off x="4330063" y="2979031"/>
            <a:ext cx="2065574" cy="3088363"/>
          </a:xfrm>
          <a:prstGeom prst="rect">
            <a:avLst/>
          </a:prstGeom>
          <a:noFill/>
          <a:ln>
            <a:noFill/>
          </a:ln>
        </p:spPr>
      </p:pic>
      <p:sp>
        <p:nvSpPr>
          <p:cNvPr id="1949" name="Google Shape;1949;g155e12607ee_0_562"/>
          <p:cNvSpPr/>
          <p:nvPr/>
        </p:nvSpPr>
        <p:spPr>
          <a:xfrm>
            <a:off x="492157" y="2474151"/>
            <a:ext cx="18012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Issuer di certificati</a:t>
            </a:r>
            <a:endParaRPr sz="1100" b="1" i="0" u="none" strike="noStrike" cap="none">
              <a:solidFill>
                <a:srgbClr val="000000"/>
              </a:solidFill>
              <a:latin typeface="Titillium Web"/>
              <a:ea typeface="Titillium Web"/>
              <a:cs typeface="Titillium Web"/>
              <a:sym typeface="Titillium Web"/>
            </a:endParaRPr>
          </a:p>
        </p:txBody>
      </p:sp>
      <p:sp>
        <p:nvSpPr>
          <p:cNvPr id="1950" name="Google Shape;1950;g155e12607ee_0_562"/>
          <p:cNvSpPr/>
          <p:nvPr/>
        </p:nvSpPr>
        <p:spPr>
          <a:xfrm>
            <a:off x="4099071" y="2463733"/>
            <a:ext cx="25797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Attributi e Credenziali</a:t>
            </a:r>
            <a:endParaRPr sz="1500" b="1" i="0" u="none" strike="noStrike" cap="none">
              <a:solidFill>
                <a:srgbClr val="FFFFFF"/>
              </a:solidFill>
              <a:latin typeface="Titillium Web"/>
              <a:ea typeface="Titillium Web"/>
              <a:cs typeface="Titillium Web"/>
              <a:sym typeface="Titillium Web"/>
            </a:endParaRPr>
          </a:p>
        </p:txBody>
      </p:sp>
      <p:sp>
        <p:nvSpPr>
          <p:cNvPr id="1951" name="Google Shape;1951;g155e12607ee_0_562"/>
          <p:cNvSpPr/>
          <p:nvPr/>
        </p:nvSpPr>
        <p:spPr>
          <a:xfrm>
            <a:off x="7525800" y="2454593"/>
            <a:ext cx="39003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Casi d’uso </a:t>
            </a:r>
            <a:endParaRPr sz="1500" b="1" i="0" u="none" strike="noStrike" cap="none">
              <a:solidFill>
                <a:srgbClr val="FFFFFF"/>
              </a:solidFill>
              <a:latin typeface="Titillium Web"/>
              <a:ea typeface="Titillium Web"/>
              <a:cs typeface="Titillium Web"/>
              <a:sym typeface="Titillium Web"/>
            </a:endParaRPr>
          </a:p>
        </p:txBody>
      </p:sp>
      <p:pic>
        <p:nvPicPr>
          <p:cNvPr id="1952" name="Google Shape;1952;g155e12607ee_0_562" descr="State Icons - Download Free Vector Icons | Noun Project"/>
          <p:cNvPicPr preferRelativeResize="0"/>
          <p:nvPr/>
        </p:nvPicPr>
        <p:blipFill rotWithShape="1">
          <a:blip r:embed="rId4">
            <a:alphaModFix/>
          </a:blip>
          <a:srcRect/>
          <a:stretch/>
        </p:blipFill>
        <p:spPr>
          <a:xfrm>
            <a:off x="978221" y="5281233"/>
            <a:ext cx="738767" cy="738767"/>
          </a:xfrm>
          <a:prstGeom prst="rect">
            <a:avLst/>
          </a:prstGeom>
          <a:noFill/>
          <a:ln>
            <a:noFill/>
          </a:ln>
        </p:spPr>
      </p:pic>
      <p:sp>
        <p:nvSpPr>
          <p:cNvPr id="1953" name="Google Shape;1953;g155e12607ee_0_562"/>
          <p:cNvSpPr/>
          <p:nvPr/>
        </p:nvSpPr>
        <p:spPr>
          <a:xfrm>
            <a:off x="333357" y="3671143"/>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National eID</a:t>
            </a:r>
            <a:endParaRPr sz="1500" b="0" i="0" u="none" strike="noStrike" cap="none">
              <a:solidFill>
                <a:srgbClr val="000000"/>
              </a:solidFill>
              <a:latin typeface="Calibri"/>
              <a:ea typeface="Calibri"/>
              <a:cs typeface="Calibri"/>
              <a:sym typeface="Calibri"/>
            </a:endParaRPr>
          </a:p>
        </p:txBody>
      </p:sp>
      <p:sp>
        <p:nvSpPr>
          <p:cNvPr id="1954" name="Google Shape;1954;g155e12607ee_0_562"/>
          <p:cNvSpPr/>
          <p:nvPr/>
        </p:nvSpPr>
        <p:spPr>
          <a:xfrm>
            <a:off x="333357" y="5965795"/>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Issuer XX</a:t>
            </a:r>
            <a:endParaRPr sz="1100" b="0" i="0" u="none" strike="noStrike" cap="none">
              <a:solidFill>
                <a:srgbClr val="000000"/>
              </a:solidFill>
              <a:latin typeface="Arial"/>
              <a:ea typeface="Arial"/>
              <a:cs typeface="Arial"/>
              <a:sym typeface="Arial"/>
            </a:endParaRPr>
          </a:p>
        </p:txBody>
      </p:sp>
      <p:sp>
        <p:nvSpPr>
          <p:cNvPr id="1955" name="Google Shape;1955;g155e12607ee_0_562"/>
          <p:cNvSpPr/>
          <p:nvPr/>
        </p:nvSpPr>
        <p:spPr>
          <a:xfrm>
            <a:off x="333357" y="4716867"/>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Tax register</a:t>
            </a:r>
            <a:endParaRPr sz="1100" b="0" i="0" u="none" strike="noStrike" cap="none">
              <a:solidFill>
                <a:srgbClr val="000000"/>
              </a:solidFill>
              <a:latin typeface="Arial"/>
              <a:ea typeface="Arial"/>
              <a:cs typeface="Arial"/>
              <a:sym typeface="Arial"/>
            </a:endParaRPr>
          </a:p>
        </p:txBody>
      </p:sp>
      <p:grpSp>
        <p:nvGrpSpPr>
          <p:cNvPr id="1956" name="Google Shape;1956;g155e12607ee_0_562"/>
          <p:cNvGrpSpPr/>
          <p:nvPr/>
        </p:nvGrpSpPr>
        <p:grpSpPr>
          <a:xfrm>
            <a:off x="4673752" y="3160135"/>
            <a:ext cx="1374189" cy="2229648"/>
            <a:chOff x="3617370" y="2244482"/>
            <a:chExt cx="1894911" cy="2229648"/>
          </a:xfrm>
        </p:grpSpPr>
        <p:grpSp>
          <p:nvGrpSpPr>
            <p:cNvPr id="1957" name="Google Shape;1957;g155e12607ee_0_562"/>
            <p:cNvGrpSpPr/>
            <p:nvPr/>
          </p:nvGrpSpPr>
          <p:grpSpPr>
            <a:xfrm>
              <a:off x="3684981" y="2244482"/>
              <a:ext cx="1827300" cy="239685"/>
              <a:chOff x="11932694" y="818711"/>
              <a:chExt cx="1827300" cy="239685"/>
            </a:xfrm>
          </p:grpSpPr>
          <p:sp>
            <p:nvSpPr>
              <p:cNvPr id="1958" name="Google Shape;1958;g155e12607ee_0_562"/>
              <p:cNvSpPr/>
              <p:nvPr/>
            </p:nvSpPr>
            <p:spPr>
              <a:xfrm>
                <a:off x="11932694" y="842996"/>
                <a:ext cx="1827300" cy="215400"/>
              </a:xfrm>
              <a:prstGeom prst="rect">
                <a:avLst/>
              </a:prstGeom>
              <a:solidFill>
                <a:srgbClr val="FFA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cxnSp>
            <p:nvCxnSpPr>
              <p:cNvPr id="1959" name="Google Shape;1959;g155e12607ee_0_562"/>
              <p:cNvCxnSpPr/>
              <p:nvPr/>
            </p:nvCxnSpPr>
            <p:spPr>
              <a:xfrm>
                <a:off x="13575147" y="883678"/>
                <a:ext cx="97500" cy="0"/>
              </a:xfrm>
              <a:prstGeom prst="straightConnector1">
                <a:avLst/>
              </a:prstGeom>
              <a:noFill/>
              <a:ln w="12700" cap="flat" cmpd="sng">
                <a:solidFill>
                  <a:srgbClr val="FFFFFF"/>
                </a:solidFill>
                <a:prstDash val="solid"/>
                <a:miter lim="800000"/>
                <a:headEnd type="none" w="sm" len="sm"/>
                <a:tailEnd type="none" w="sm" len="sm"/>
              </a:ln>
            </p:spPr>
          </p:cxnSp>
          <p:cxnSp>
            <p:nvCxnSpPr>
              <p:cNvPr id="1960" name="Google Shape;1960;g155e12607ee_0_562"/>
              <p:cNvCxnSpPr/>
              <p:nvPr/>
            </p:nvCxnSpPr>
            <p:spPr>
              <a:xfrm>
                <a:off x="13575147" y="919249"/>
                <a:ext cx="97500" cy="0"/>
              </a:xfrm>
              <a:prstGeom prst="straightConnector1">
                <a:avLst/>
              </a:prstGeom>
              <a:noFill/>
              <a:ln w="12700" cap="flat" cmpd="sng">
                <a:solidFill>
                  <a:srgbClr val="FFFFFF"/>
                </a:solidFill>
                <a:prstDash val="solid"/>
                <a:miter lim="800000"/>
                <a:headEnd type="none" w="sm" len="sm"/>
                <a:tailEnd type="none" w="sm" len="sm"/>
              </a:ln>
            </p:spPr>
          </p:cxnSp>
          <p:cxnSp>
            <p:nvCxnSpPr>
              <p:cNvPr id="1961" name="Google Shape;1961;g155e12607ee_0_562"/>
              <p:cNvCxnSpPr/>
              <p:nvPr/>
            </p:nvCxnSpPr>
            <p:spPr>
              <a:xfrm>
                <a:off x="13575147" y="954820"/>
                <a:ext cx="97500" cy="0"/>
              </a:xfrm>
              <a:prstGeom prst="straightConnector1">
                <a:avLst/>
              </a:prstGeom>
              <a:noFill/>
              <a:ln w="12700" cap="flat" cmpd="sng">
                <a:solidFill>
                  <a:srgbClr val="FFFFFF"/>
                </a:solidFill>
                <a:prstDash val="solid"/>
                <a:miter lim="800000"/>
                <a:headEnd type="none" w="sm" len="sm"/>
                <a:tailEnd type="none" w="sm" len="sm"/>
              </a:ln>
            </p:spPr>
          </p:cxnSp>
          <p:sp>
            <p:nvSpPr>
              <p:cNvPr id="1962" name="Google Shape;1962;g155e12607ee_0_562"/>
              <p:cNvSpPr txBox="1"/>
              <p:nvPr/>
            </p:nvSpPr>
            <p:spPr>
              <a:xfrm>
                <a:off x="11960256" y="818711"/>
                <a:ext cx="1382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 sz="800" b="1" i="0" u="none" strike="noStrike" cap="none">
                    <a:solidFill>
                      <a:srgbClr val="FFFFFF"/>
                    </a:solidFill>
                    <a:latin typeface="Arial"/>
                    <a:ea typeface="Arial"/>
                    <a:cs typeface="Arial"/>
                    <a:sym typeface="Arial"/>
                  </a:rPr>
                  <a:t>EU Digital Wallet</a:t>
                </a:r>
                <a:endParaRPr sz="1500" b="0" i="0" u="none" strike="noStrike" cap="none">
                  <a:solidFill>
                    <a:srgbClr val="000000"/>
                  </a:solidFill>
                  <a:latin typeface="Arial"/>
                  <a:ea typeface="Arial"/>
                  <a:cs typeface="Arial"/>
                  <a:sym typeface="Arial"/>
                </a:endParaRPr>
              </a:p>
            </p:txBody>
          </p:sp>
        </p:grpSp>
        <p:sp>
          <p:nvSpPr>
            <p:cNvPr id="1963" name="Google Shape;1963;g155e12607ee_0_562"/>
            <p:cNvSpPr txBox="1"/>
            <p:nvPr/>
          </p:nvSpPr>
          <p:spPr>
            <a:xfrm>
              <a:off x="4334855" y="2566546"/>
              <a:ext cx="1079100" cy="53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Welcome</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 sz="1100" b="1" i="0" u="none" strike="noStrike" cap="none">
                  <a:solidFill>
                    <a:srgbClr val="000000"/>
                  </a:solidFill>
                  <a:latin typeface="Arial"/>
                  <a:ea typeface="Arial"/>
                  <a:cs typeface="Arial"/>
                  <a:sym typeface="Arial"/>
                </a:rPr>
                <a:t>Robert S.</a:t>
              </a:r>
              <a:endParaRPr sz="1500" b="0" i="0" u="none" strike="noStrike" cap="none">
                <a:solidFill>
                  <a:srgbClr val="000000"/>
                </a:solidFill>
                <a:latin typeface="Arial"/>
                <a:ea typeface="Arial"/>
                <a:cs typeface="Arial"/>
                <a:sym typeface="Arial"/>
              </a:endParaRPr>
            </a:p>
          </p:txBody>
        </p:sp>
        <p:sp>
          <p:nvSpPr>
            <p:cNvPr id="1964" name="Google Shape;1964;g155e12607ee_0_562"/>
            <p:cNvSpPr txBox="1"/>
            <p:nvPr/>
          </p:nvSpPr>
          <p:spPr>
            <a:xfrm>
              <a:off x="3617370" y="3022983"/>
              <a:ext cx="1894800" cy="20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78909C"/>
                  </a:solidFill>
                  <a:latin typeface="Arial"/>
                  <a:ea typeface="Arial"/>
                  <a:cs typeface="Arial"/>
                  <a:sym typeface="Arial"/>
                </a:rPr>
                <a:t>Click to share/present your:</a:t>
              </a:r>
              <a:endParaRPr sz="1100" b="1" i="0" u="none" strike="noStrike" cap="none">
                <a:solidFill>
                  <a:srgbClr val="78909C"/>
                </a:solidFill>
                <a:latin typeface="Arial"/>
                <a:ea typeface="Arial"/>
                <a:cs typeface="Arial"/>
                <a:sym typeface="Arial"/>
              </a:endParaRPr>
            </a:p>
          </p:txBody>
        </p:sp>
        <p:sp>
          <p:nvSpPr>
            <p:cNvPr id="1965" name="Google Shape;1965;g155e12607ee_0_562"/>
            <p:cNvSpPr/>
            <p:nvPr/>
          </p:nvSpPr>
          <p:spPr>
            <a:xfrm>
              <a:off x="3772954" y="3241430"/>
              <a:ext cx="1608900" cy="12327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sp>
          <p:nvSpPr>
            <p:cNvPr id="1966" name="Google Shape;1966;g155e12607ee_0_562"/>
            <p:cNvSpPr txBox="1"/>
            <p:nvPr/>
          </p:nvSpPr>
          <p:spPr>
            <a:xfrm>
              <a:off x="3835339" y="3311092"/>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French National ID</a:t>
              </a:r>
              <a:endParaRPr sz="1500" b="0" i="0" u="none" strike="noStrike" cap="none">
                <a:solidFill>
                  <a:srgbClr val="000000"/>
                </a:solidFill>
                <a:latin typeface="Arial"/>
                <a:ea typeface="Arial"/>
                <a:cs typeface="Arial"/>
                <a:sym typeface="Arial"/>
              </a:endParaRPr>
            </a:p>
          </p:txBody>
        </p:sp>
        <p:sp>
          <p:nvSpPr>
            <p:cNvPr id="1967" name="Google Shape;1967;g155e12607ee_0_562"/>
            <p:cNvSpPr txBox="1"/>
            <p:nvPr/>
          </p:nvSpPr>
          <p:spPr>
            <a:xfrm>
              <a:off x="3835339" y="3598958"/>
              <a:ext cx="1484100" cy="3387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Dutch Driving license</a:t>
              </a:r>
              <a:endParaRPr sz="1500" b="0" i="0" u="none" strike="noStrike" cap="none">
                <a:solidFill>
                  <a:srgbClr val="000000"/>
                </a:solidFill>
                <a:latin typeface="Arial"/>
                <a:ea typeface="Arial"/>
                <a:cs typeface="Arial"/>
                <a:sym typeface="Arial"/>
              </a:endParaRPr>
            </a:p>
          </p:txBody>
        </p:sp>
        <p:sp>
          <p:nvSpPr>
            <p:cNvPr id="1968" name="Google Shape;1968;g155e12607ee_0_562"/>
            <p:cNvSpPr txBox="1"/>
            <p:nvPr/>
          </p:nvSpPr>
          <p:spPr>
            <a:xfrm>
              <a:off x="3835339" y="3886824"/>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French Passport</a:t>
              </a:r>
              <a:endParaRPr sz="1500" b="0" i="0" u="none" strike="noStrike" cap="none">
                <a:solidFill>
                  <a:srgbClr val="000000"/>
                </a:solidFill>
                <a:latin typeface="Arial"/>
                <a:ea typeface="Arial"/>
                <a:cs typeface="Arial"/>
                <a:sym typeface="Arial"/>
              </a:endParaRPr>
            </a:p>
          </p:txBody>
        </p:sp>
        <p:sp>
          <p:nvSpPr>
            <p:cNvPr id="1969" name="Google Shape;1969;g155e12607ee_0_562"/>
            <p:cNvSpPr txBox="1"/>
            <p:nvPr/>
          </p:nvSpPr>
          <p:spPr>
            <a:xfrm>
              <a:off x="3835339" y="4174690"/>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Danish Diploma</a:t>
              </a:r>
              <a:endParaRPr sz="1500" b="0" i="0" u="none" strike="noStrike" cap="none">
                <a:solidFill>
                  <a:srgbClr val="000000"/>
                </a:solidFill>
                <a:latin typeface="Arial"/>
                <a:ea typeface="Arial"/>
                <a:cs typeface="Arial"/>
                <a:sym typeface="Arial"/>
              </a:endParaRPr>
            </a:p>
          </p:txBody>
        </p:sp>
      </p:grpSp>
      <p:pic>
        <p:nvPicPr>
          <p:cNvPr id="1970" name="Google Shape;1970;g155e12607ee_0_562"/>
          <p:cNvPicPr preferRelativeResize="0"/>
          <p:nvPr/>
        </p:nvPicPr>
        <p:blipFill rotWithShape="1">
          <a:blip r:embed="rId5">
            <a:alphaModFix/>
          </a:blip>
          <a:srcRect/>
          <a:stretch/>
        </p:blipFill>
        <p:spPr>
          <a:xfrm>
            <a:off x="4851099" y="3472172"/>
            <a:ext cx="371100" cy="385200"/>
          </a:xfrm>
          <a:prstGeom prst="ellipse">
            <a:avLst/>
          </a:prstGeom>
          <a:noFill/>
          <a:ln>
            <a:noFill/>
          </a:ln>
        </p:spPr>
      </p:pic>
      <p:pic>
        <p:nvPicPr>
          <p:cNvPr id="1971" name="Google Shape;1971;g155e12607ee_0_562" descr="🇫🇷 France National symbols: National Animal, National Flower."/>
          <p:cNvPicPr preferRelativeResize="0"/>
          <p:nvPr/>
        </p:nvPicPr>
        <p:blipFill rotWithShape="1">
          <a:blip r:embed="rId6">
            <a:alphaModFix/>
          </a:blip>
          <a:srcRect/>
          <a:stretch/>
        </p:blipFill>
        <p:spPr>
          <a:xfrm>
            <a:off x="4850845" y="4264085"/>
            <a:ext cx="164592" cy="164592"/>
          </a:xfrm>
          <a:prstGeom prst="rect">
            <a:avLst/>
          </a:prstGeom>
          <a:noFill/>
          <a:ln>
            <a:noFill/>
          </a:ln>
        </p:spPr>
      </p:pic>
      <p:pic>
        <p:nvPicPr>
          <p:cNvPr id="1972" name="Google Shape;1972;g155e12607ee_0_562" descr="🇫🇷 France National symbols: National Animal, National Flower."/>
          <p:cNvPicPr preferRelativeResize="0"/>
          <p:nvPr/>
        </p:nvPicPr>
        <p:blipFill rotWithShape="1">
          <a:blip r:embed="rId6">
            <a:alphaModFix/>
          </a:blip>
          <a:srcRect/>
          <a:stretch/>
        </p:blipFill>
        <p:spPr>
          <a:xfrm>
            <a:off x="4850845" y="4826700"/>
            <a:ext cx="164592" cy="164592"/>
          </a:xfrm>
          <a:prstGeom prst="rect">
            <a:avLst/>
          </a:prstGeom>
          <a:noFill/>
          <a:ln>
            <a:noFill/>
          </a:ln>
        </p:spPr>
      </p:pic>
      <p:pic>
        <p:nvPicPr>
          <p:cNvPr id="1973" name="Google Shape;1973;g155e12607ee_0_562"/>
          <p:cNvPicPr preferRelativeResize="0"/>
          <p:nvPr/>
        </p:nvPicPr>
        <p:blipFill rotWithShape="1">
          <a:blip r:embed="rId7">
            <a:alphaModFix/>
          </a:blip>
          <a:srcRect/>
          <a:stretch/>
        </p:blipFill>
        <p:spPr>
          <a:xfrm>
            <a:off x="5095808" y="5459539"/>
            <a:ext cx="547901" cy="365125"/>
          </a:xfrm>
          <a:prstGeom prst="rect">
            <a:avLst/>
          </a:prstGeom>
          <a:noFill/>
          <a:ln>
            <a:noFill/>
          </a:ln>
        </p:spPr>
      </p:pic>
      <p:pic>
        <p:nvPicPr>
          <p:cNvPr id="1974" name="Google Shape;1974;g155e12607ee_0_562" descr="The Netherlands flag icon - Country flags"/>
          <p:cNvPicPr preferRelativeResize="0"/>
          <p:nvPr/>
        </p:nvPicPr>
        <p:blipFill rotWithShape="1">
          <a:blip r:embed="rId8">
            <a:alphaModFix/>
          </a:blip>
          <a:srcRect/>
          <a:stretch/>
        </p:blipFill>
        <p:spPr>
          <a:xfrm>
            <a:off x="4850845" y="4543479"/>
            <a:ext cx="164592" cy="164592"/>
          </a:xfrm>
          <a:prstGeom prst="rect">
            <a:avLst/>
          </a:prstGeom>
          <a:noFill/>
          <a:ln>
            <a:noFill/>
          </a:ln>
        </p:spPr>
      </p:pic>
      <p:pic>
        <p:nvPicPr>
          <p:cNvPr id="1975" name="Google Shape;1975;g155e12607ee_0_562" descr="Vector Country Flag of Denmark - Circle | Vector World Flags"/>
          <p:cNvPicPr preferRelativeResize="0"/>
          <p:nvPr/>
        </p:nvPicPr>
        <p:blipFill rotWithShape="1">
          <a:blip r:embed="rId9">
            <a:alphaModFix/>
          </a:blip>
          <a:srcRect/>
          <a:stretch/>
        </p:blipFill>
        <p:spPr>
          <a:xfrm>
            <a:off x="4850845" y="5115769"/>
            <a:ext cx="164592" cy="164592"/>
          </a:xfrm>
          <a:prstGeom prst="rect">
            <a:avLst/>
          </a:prstGeom>
          <a:noFill/>
          <a:ln>
            <a:noFill/>
          </a:ln>
        </p:spPr>
      </p:pic>
      <p:sp>
        <p:nvSpPr>
          <p:cNvPr id="1976" name="Google Shape;1976;g155e12607ee_0_562"/>
          <p:cNvSpPr/>
          <p:nvPr/>
        </p:nvSpPr>
        <p:spPr>
          <a:xfrm>
            <a:off x="1947941" y="4270189"/>
            <a:ext cx="4500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77" name="Google Shape;1977;g155e12607ee_0_562"/>
          <p:cNvSpPr/>
          <p:nvPr/>
        </p:nvSpPr>
        <p:spPr>
          <a:xfrm>
            <a:off x="6588867" y="4270189"/>
            <a:ext cx="5076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78" name="Google Shape;1978;g155e12607ee_0_562"/>
          <p:cNvSpPr/>
          <p:nvPr/>
        </p:nvSpPr>
        <p:spPr>
          <a:xfrm>
            <a:off x="4172667" y="6073400"/>
            <a:ext cx="2579700" cy="5337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585858"/>
                </a:solidFill>
                <a:latin typeface="Titillium Web"/>
                <a:ea typeface="Titillium Web"/>
                <a:cs typeface="Titillium Web"/>
                <a:sym typeface="Titillium Web"/>
              </a:rPr>
              <a:t>Il Wallet è collegato ad una eID notificata (SPID e CIE per l Italia)</a:t>
            </a:r>
            <a:endParaRPr sz="1300" b="0" i="0" u="none" strike="noStrike" cap="none">
              <a:solidFill>
                <a:srgbClr val="585858"/>
              </a:solidFill>
              <a:latin typeface="Titillium Web"/>
              <a:ea typeface="Titillium Web"/>
              <a:cs typeface="Titillium Web"/>
              <a:sym typeface="Titillium Web"/>
            </a:endParaRPr>
          </a:p>
        </p:txBody>
      </p:sp>
      <p:grpSp>
        <p:nvGrpSpPr>
          <p:cNvPr id="1979" name="Google Shape;1979;g155e12607ee_0_562"/>
          <p:cNvGrpSpPr/>
          <p:nvPr/>
        </p:nvGrpSpPr>
        <p:grpSpPr>
          <a:xfrm>
            <a:off x="2748010" y="3080016"/>
            <a:ext cx="641654" cy="692433"/>
            <a:chOff x="2244214" y="1943882"/>
            <a:chExt cx="546600" cy="546600"/>
          </a:xfrm>
        </p:grpSpPr>
        <p:sp>
          <p:nvSpPr>
            <p:cNvPr id="1980" name="Google Shape;1980;g155e12607ee_0_562"/>
            <p:cNvSpPr/>
            <p:nvPr/>
          </p:nvSpPr>
          <p:spPr>
            <a:xfrm>
              <a:off x="2244214" y="1943882"/>
              <a:ext cx="546600" cy="546600"/>
            </a:xfrm>
            <a:prstGeom prst="ellipse">
              <a:avLst/>
            </a:prstGeom>
            <a:solidFill>
              <a:srgbClr val="59595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81" name="Google Shape;1981;g155e12607ee_0_562"/>
            <p:cNvGrpSpPr/>
            <p:nvPr/>
          </p:nvGrpSpPr>
          <p:grpSpPr>
            <a:xfrm>
              <a:off x="2368239" y="2058824"/>
              <a:ext cx="346139" cy="332299"/>
              <a:chOff x="8215292" y="1331827"/>
              <a:chExt cx="519260" cy="498498"/>
            </a:xfrm>
          </p:grpSpPr>
          <p:sp>
            <p:nvSpPr>
              <p:cNvPr id="1982" name="Google Shape;1982;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3" name="Google Shape;1983;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4" name="Google Shape;1984;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grpSp>
        <p:nvGrpSpPr>
          <p:cNvPr id="1985" name="Google Shape;1985;g155e12607ee_0_562"/>
          <p:cNvGrpSpPr/>
          <p:nvPr/>
        </p:nvGrpSpPr>
        <p:grpSpPr>
          <a:xfrm>
            <a:off x="2748062" y="4280553"/>
            <a:ext cx="738785" cy="738949"/>
            <a:chOff x="2244214" y="1943882"/>
            <a:chExt cx="546600" cy="546600"/>
          </a:xfrm>
        </p:grpSpPr>
        <p:sp>
          <p:nvSpPr>
            <p:cNvPr id="1986" name="Google Shape;1986;g155e12607ee_0_562"/>
            <p:cNvSpPr/>
            <p:nvPr/>
          </p:nvSpPr>
          <p:spPr>
            <a:xfrm>
              <a:off x="2244214" y="1943882"/>
              <a:ext cx="546600" cy="546600"/>
            </a:xfrm>
            <a:prstGeom prst="ellipse">
              <a:avLst/>
            </a:prstGeom>
            <a:solidFill>
              <a:srgbClr val="FFAB4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87" name="Google Shape;1987;g155e12607ee_0_562"/>
            <p:cNvGrpSpPr/>
            <p:nvPr/>
          </p:nvGrpSpPr>
          <p:grpSpPr>
            <a:xfrm>
              <a:off x="2368239" y="2058824"/>
              <a:ext cx="346139" cy="332299"/>
              <a:chOff x="8215292" y="1331827"/>
              <a:chExt cx="519260" cy="498498"/>
            </a:xfrm>
          </p:grpSpPr>
          <p:sp>
            <p:nvSpPr>
              <p:cNvPr id="1988" name="Google Shape;1988;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9" name="Google Shape;1989;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0" name="Google Shape;1990;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grpSp>
        <p:nvGrpSpPr>
          <p:cNvPr id="1991" name="Google Shape;1991;g155e12607ee_0_562"/>
          <p:cNvGrpSpPr/>
          <p:nvPr/>
        </p:nvGrpSpPr>
        <p:grpSpPr>
          <a:xfrm>
            <a:off x="2748062" y="5324469"/>
            <a:ext cx="738785" cy="738949"/>
            <a:chOff x="2244214" y="1943882"/>
            <a:chExt cx="546600" cy="546600"/>
          </a:xfrm>
        </p:grpSpPr>
        <p:sp>
          <p:nvSpPr>
            <p:cNvPr id="1992" name="Google Shape;1992;g155e12607ee_0_562"/>
            <p:cNvSpPr/>
            <p:nvPr/>
          </p:nvSpPr>
          <p:spPr>
            <a:xfrm>
              <a:off x="2244214" y="1943882"/>
              <a:ext cx="546600" cy="546600"/>
            </a:xfrm>
            <a:prstGeom prst="ellipse">
              <a:avLst/>
            </a:prstGeom>
            <a:solidFill>
              <a:srgbClr val="78909C"/>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93" name="Google Shape;1993;g155e12607ee_0_562"/>
            <p:cNvGrpSpPr/>
            <p:nvPr/>
          </p:nvGrpSpPr>
          <p:grpSpPr>
            <a:xfrm>
              <a:off x="2368239" y="2058824"/>
              <a:ext cx="346139" cy="332299"/>
              <a:chOff x="8215292" y="1331827"/>
              <a:chExt cx="519260" cy="498498"/>
            </a:xfrm>
          </p:grpSpPr>
          <p:sp>
            <p:nvSpPr>
              <p:cNvPr id="1994" name="Google Shape;1994;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5" name="Google Shape;1995;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6" name="Google Shape;1996;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sp>
        <p:nvSpPr>
          <p:cNvPr id="1997" name="Google Shape;1997;g155e12607ee_0_562"/>
          <p:cNvSpPr/>
          <p:nvPr/>
        </p:nvSpPr>
        <p:spPr>
          <a:xfrm>
            <a:off x="3730136" y="4270189"/>
            <a:ext cx="4500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98" name="Google Shape;1998;g155e12607ee_0_562"/>
          <p:cNvSpPr/>
          <p:nvPr/>
        </p:nvSpPr>
        <p:spPr>
          <a:xfrm>
            <a:off x="2388533" y="3736900"/>
            <a:ext cx="14568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Dati identificativi</a:t>
            </a:r>
            <a:endParaRPr sz="1300" b="0" i="0" u="none" strike="noStrike" cap="none">
              <a:solidFill>
                <a:srgbClr val="000000"/>
              </a:solidFill>
              <a:latin typeface="Calibri"/>
              <a:ea typeface="Calibri"/>
              <a:cs typeface="Calibri"/>
              <a:sym typeface="Calibri"/>
            </a:endParaRPr>
          </a:p>
        </p:txBody>
      </p:sp>
      <p:sp>
        <p:nvSpPr>
          <p:cNvPr id="1999" name="Google Shape;1999;g155e12607ee_0_562"/>
          <p:cNvSpPr/>
          <p:nvPr/>
        </p:nvSpPr>
        <p:spPr>
          <a:xfrm>
            <a:off x="2195967" y="4984033"/>
            <a:ext cx="17736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Certificato Digitale  A</a:t>
            </a:r>
            <a:endParaRPr sz="1300" b="0" i="0" u="none" strike="noStrike" cap="none">
              <a:solidFill>
                <a:srgbClr val="000000"/>
              </a:solidFill>
              <a:latin typeface="Calibri"/>
              <a:ea typeface="Calibri"/>
              <a:cs typeface="Calibri"/>
              <a:sym typeface="Calibri"/>
            </a:endParaRPr>
          </a:p>
        </p:txBody>
      </p:sp>
      <p:sp>
        <p:nvSpPr>
          <p:cNvPr id="2000" name="Google Shape;2000;g155e12607ee_0_562"/>
          <p:cNvSpPr/>
          <p:nvPr/>
        </p:nvSpPr>
        <p:spPr>
          <a:xfrm>
            <a:off x="2286933" y="6132233"/>
            <a:ext cx="17133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Certificato Digitale B</a:t>
            </a:r>
            <a:endParaRPr sz="1300" b="0" i="0" u="none" strike="noStrike" cap="none">
              <a:solidFill>
                <a:srgbClr val="000000"/>
              </a:solidFill>
              <a:latin typeface="Calibri"/>
              <a:ea typeface="Calibri"/>
              <a:cs typeface="Calibri"/>
              <a:sym typeface="Calibri"/>
            </a:endParaRPr>
          </a:p>
        </p:txBody>
      </p:sp>
      <p:sp>
        <p:nvSpPr>
          <p:cNvPr id="2001" name="Google Shape;2001;g155e12607ee_0_562"/>
          <p:cNvSpPr txBox="1"/>
          <p:nvPr/>
        </p:nvSpPr>
        <p:spPr>
          <a:xfrm>
            <a:off x="7332600" y="2941367"/>
            <a:ext cx="4363200" cy="3397800"/>
          </a:xfrm>
          <a:prstGeom prst="rect">
            <a:avLst/>
          </a:prstGeom>
          <a:noFill/>
          <a:ln>
            <a:noFill/>
          </a:ln>
        </p:spPr>
        <p:txBody>
          <a:bodyPr spcFirstLastPara="1" wrap="square" lIns="121900" tIns="121900" rIns="121900" bIns="121900" anchor="t" anchorCtr="0">
            <a:spAutoFit/>
          </a:bodyPr>
          <a:lstStyle/>
          <a:p>
            <a:pPr marL="609600" marR="0" lvl="0" indent="-400050" algn="l" rtl="0">
              <a:lnSpc>
                <a:spcPct val="115000"/>
              </a:lnSpc>
              <a:spcBef>
                <a:spcPts val="0"/>
              </a:spcBef>
              <a:spcAft>
                <a:spcPts val="0"/>
              </a:spcAft>
              <a:buClr>
                <a:srgbClr val="000000"/>
              </a:buClr>
              <a:buSzPts val="1500"/>
              <a:buFont typeface="Titillium Web"/>
              <a:buChar char="●"/>
            </a:pPr>
            <a:r>
              <a:rPr lang="it" sz="1500" b="1" i="0" u="none" strike="noStrike" cap="none">
                <a:solidFill>
                  <a:srgbClr val="000000"/>
                </a:solidFill>
                <a:latin typeface="Titillium Web"/>
                <a:ea typeface="Titillium Web"/>
                <a:cs typeface="Titillium Web"/>
                <a:sym typeface="Titillium Web"/>
              </a:rPr>
              <a:t>accesso</a:t>
            </a:r>
            <a:r>
              <a:rPr lang="it" sz="1500" b="0" i="0" u="none" strike="noStrike" cap="none">
                <a:solidFill>
                  <a:srgbClr val="000000"/>
                </a:solidFill>
                <a:latin typeface="Titillium Web"/>
                <a:ea typeface="Titillium Web"/>
                <a:cs typeface="Titillium Web"/>
                <a:sym typeface="Titillium Web"/>
              </a:rPr>
              <a:t> ai servizi digitali pubblici e privati</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condivisione della </a:t>
            </a:r>
            <a:r>
              <a:rPr lang="it" sz="1500" b="1" i="0" u="none" strike="noStrike" cap="none">
                <a:solidFill>
                  <a:srgbClr val="000000"/>
                </a:solidFill>
                <a:latin typeface="Titillium Web"/>
                <a:ea typeface="Titillium Web"/>
                <a:cs typeface="Titillium Web"/>
                <a:sym typeface="Titillium Web"/>
              </a:rPr>
              <a:t>patente digitale </a:t>
            </a:r>
            <a:r>
              <a:rPr lang="it" sz="1500" b="0" i="0" u="none" strike="noStrike" cap="none">
                <a:solidFill>
                  <a:srgbClr val="000000"/>
                </a:solidFill>
                <a:latin typeface="Titillium Web"/>
                <a:ea typeface="Titillium Web"/>
                <a:cs typeface="Titillium Web"/>
                <a:sym typeface="Titillium Web"/>
              </a:rPr>
              <a:t>per i controlli da parte delle autorità e/o onboarding servizi </a:t>
            </a:r>
            <a:r>
              <a:rPr lang="it" sz="1500" b="1" i="0" u="none" strike="noStrike" cap="none">
                <a:solidFill>
                  <a:srgbClr val="000000"/>
                </a:solidFill>
                <a:latin typeface="Titillium Web"/>
                <a:ea typeface="Titillium Web"/>
                <a:cs typeface="Titillium Web"/>
                <a:sym typeface="Titillium Web"/>
              </a:rPr>
              <a:t>sharing economy</a:t>
            </a:r>
            <a:r>
              <a:rPr lang="it" sz="1500" b="0" i="0" u="none" strike="noStrike" cap="none">
                <a:solidFill>
                  <a:srgbClr val="000000"/>
                </a:solidFill>
                <a:latin typeface="Titillium Web"/>
                <a:ea typeface="Titillium Web"/>
                <a:cs typeface="Titillium Web"/>
                <a:sym typeface="Titillium Web"/>
              </a:rPr>
              <a:t>;</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i casi d’uso relativi all’utilizzo di </a:t>
            </a:r>
            <a:r>
              <a:rPr lang="it" sz="1500" b="1" i="0" u="none" strike="noStrike" cap="none">
                <a:solidFill>
                  <a:srgbClr val="000000"/>
                </a:solidFill>
                <a:latin typeface="Titillium Web"/>
                <a:ea typeface="Titillium Web"/>
                <a:cs typeface="Titillium Web"/>
                <a:sym typeface="Titillium Web"/>
              </a:rPr>
              <a:t>dati e certificati i sanitari </a:t>
            </a:r>
            <a:r>
              <a:rPr lang="it" sz="1500" b="0" i="0" u="none" strike="noStrike" cap="none">
                <a:solidFill>
                  <a:srgbClr val="000000"/>
                </a:solidFill>
                <a:latin typeface="Titillium Web"/>
                <a:ea typeface="Titillium Web"/>
                <a:cs typeface="Titillium Web"/>
                <a:sym typeface="Titillium Web"/>
              </a:rPr>
              <a:t>(es Digital Green Certificate)</a:t>
            </a:r>
            <a:endParaRPr sz="1500" b="0" i="0" u="none" strike="noStrike" cap="none">
              <a:solidFill>
                <a:srgbClr val="000000"/>
              </a:solidFill>
              <a:latin typeface="Titillium Web"/>
              <a:ea typeface="Titillium Web"/>
              <a:cs typeface="Titillium Web"/>
              <a:sym typeface="Titillium Web"/>
            </a:endParaRPr>
          </a:p>
          <a:p>
            <a:pPr marL="609600" marR="0" lvl="0" indent="-400050" algn="just"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titoli scolastici o professionali per </a:t>
            </a:r>
            <a:r>
              <a:rPr lang="it" sz="1500" b="1" i="0" u="none" strike="noStrike" cap="none">
                <a:solidFill>
                  <a:srgbClr val="000000"/>
                </a:solidFill>
                <a:latin typeface="Titillium Web"/>
                <a:ea typeface="Titillium Web"/>
                <a:cs typeface="Titillium Web"/>
                <a:sym typeface="Titillium Web"/>
              </a:rPr>
              <a:t>iscrizione  università, corsi professionali </a:t>
            </a:r>
            <a:r>
              <a:rPr lang="it" sz="1500" b="0" i="0" u="none" strike="noStrike" cap="none">
                <a:solidFill>
                  <a:srgbClr val="000000"/>
                </a:solidFill>
                <a:latin typeface="Titillium Web"/>
                <a:ea typeface="Titillium Web"/>
                <a:cs typeface="Titillium Web"/>
                <a:sym typeface="Titillium Web"/>
              </a:rPr>
              <a:t>o </a:t>
            </a:r>
            <a:r>
              <a:rPr lang="it" sz="1500" b="1" i="0" u="none" strike="noStrike" cap="none">
                <a:solidFill>
                  <a:srgbClr val="000000"/>
                </a:solidFill>
                <a:latin typeface="Titillium Web"/>
                <a:ea typeface="Titillium Web"/>
                <a:cs typeface="Titillium Web"/>
                <a:sym typeface="Titillium Web"/>
              </a:rPr>
              <a:t>job applications</a:t>
            </a:r>
            <a:r>
              <a:rPr lang="it" sz="1500" b="0" i="0" u="none" strike="noStrike" cap="none">
                <a:solidFill>
                  <a:srgbClr val="000000"/>
                </a:solidFill>
                <a:latin typeface="Titillium Web"/>
                <a:ea typeface="Titillium Web"/>
                <a:cs typeface="Titillium Web"/>
                <a:sym typeface="Titillium Web"/>
              </a:rPr>
              <a:t>; </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1" i="0" u="none" strike="noStrike" cap="none">
                <a:solidFill>
                  <a:srgbClr val="000000"/>
                </a:solidFill>
                <a:latin typeface="Titillium Web"/>
                <a:ea typeface="Titillium Web"/>
                <a:cs typeface="Titillium Web"/>
                <a:sym typeface="Titillium Web"/>
              </a:rPr>
              <a:t>effettuare pagamenti digital</a:t>
            </a:r>
            <a:r>
              <a:rPr lang="it" sz="1500" b="0" i="0" u="none" strike="noStrike" cap="none">
                <a:solidFill>
                  <a:srgbClr val="000000"/>
                </a:solidFill>
                <a:latin typeface="Titillium Web"/>
                <a:ea typeface="Titillium Web"/>
                <a:cs typeface="Titillium Web"/>
                <a:sym typeface="Titillium Web"/>
              </a:rPr>
              <a:t>i (es proof of age)</a:t>
            </a:r>
            <a:endParaRPr sz="1900" b="0" i="0" u="none" strike="noStrike" cap="none">
              <a:solidFill>
                <a:srgbClr val="000000"/>
              </a:solidFill>
              <a:latin typeface="Arial"/>
              <a:ea typeface="Arial"/>
              <a:cs typeface="Arial"/>
              <a:sym typeface="Arial"/>
            </a:endParaRPr>
          </a:p>
        </p:txBody>
      </p:sp>
      <p:pic>
        <p:nvPicPr>
          <p:cNvPr id="2002" name="Google Shape;2002;g155e12607ee_0_562" descr="State Icons - Download Free Vector Icons | Noun Project"/>
          <p:cNvPicPr preferRelativeResize="0"/>
          <p:nvPr/>
        </p:nvPicPr>
        <p:blipFill rotWithShape="1">
          <a:blip r:embed="rId4">
            <a:alphaModFix/>
          </a:blip>
          <a:srcRect/>
          <a:stretch/>
        </p:blipFill>
        <p:spPr>
          <a:xfrm>
            <a:off x="978221" y="4062033"/>
            <a:ext cx="738767" cy="738767"/>
          </a:xfrm>
          <a:prstGeom prst="rect">
            <a:avLst/>
          </a:prstGeom>
          <a:noFill/>
          <a:ln>
            <a:noFill/>
          </a:ln>
        </p:spPr>
      </p:pic>
      <p:pic>
        <p:nvPicPr>
          <p:cNvPr id="2003" name="Google Shape;2003;g155e12607ee_0_562" descr="State Icons - Download Free Vector Icons | Noun Project"/>
          <p:cNvPicPr preferRelativeResize="0"/>
          <p:nvPr/>
        </p:nvPicPr>
        <p:blipFill rotWithShape="1">
          <a:blip r:embed="rId4">
            <a:alphaModFix/>
          </a:blip>
          <a:srcRect/>
          <a:stretch/>
        </p:blipFill>
        <p:spPr>
          <a:xfrm>
            <a:off x="978221" y="3046033"/>
            <a:ext cx="738767" cy="73876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p:nvPr/>
        </p:nvSpPr>
        <p:spPr>
          <a:xfrm>
            <a:off x="6096000" y="0"/>
            <a:ext cx="6102327" cy="6875145"/>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110" name="Google Shape;110;p2"/>
          <p:cNvSpPr/>
          <p:nvPr/>
        </p:nvSpPr>
        <p:spPr>
          <a:xfrm>
            <a:off x="9172956" y="3409238"/>
            <a:ext cx="40300" cy="4198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13" name="Google Shape;113;p2"/>
          <p:cNvSpPr txBox="1"/>
          <p:nvPr/>
        </p:nvSpPr>
        <p:spPr>
          <a:xfrm>
            <a:off x="1262252" y="582124"/>
            <a:ext cx="2560320" cy="58477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PNRR </a:t>
            </a: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 Piano Nazionale di</a:t>
            </a:r>
            <a:r>
              <a:rPr lang="it-IT"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rPr>
              <a:t> </a:t>
            </a: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Ripresa e Resilienza</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4" name="Google Shape;114;p2"/>
          <p:cNvSpPr txBox="1"/>
          <p:nvPr/>
        </p:nvSpPr>
        <p:spPr>
          <a:xfrm>
            <a:off x="1881377" y="1500426"/>
            <a:ext cx="3142500" cy="8646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MISSIONE 1</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Digitalizzazione, innovazione,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549275" algn="l" rtl="0">
              <a:lnSpc>
                <a:spcPct val="100000"/>
              </a:lnSpc>
              <a:spcBef>
                <a:spcPts val="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competitività, cultura e turismo</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5" name="Google Shape;115;p2"/>
          <p:cNvSpPr txBox="1"/>
          <p:nvPr/>
        </p:nvSpPr>
        <p:spPr>
          <a:xfrm>
            <a:off x="2441201" y="3795600"/>
            <a:ext cx="2700000" cy="861774"/>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INVESTIMENTO 1.4</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Servizi e Cittadinanza Digitale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6" name="Google Shape;116;p2"/>
          <p:cNvSpPr/>
          <p:nvPr/>
        </p:nvSpPr>
        <p:spPr>
          <a:xfrm>
            <a:off x="6823441" y="3554013"/>
            <a:ext cx="135890" cy="137160"/>
          </a:xfrm>
          <a:custGeom>
            <a:avLst/>
            <a:gdLst/>
            <a:ahLst/>
            <a:cxnLst/>
            <a:rect l="l" t="t" r="r" b="b"/>
            <a:pathLst>
              <a:path w="135890" h="137160" extrusionOk="0">
                <a:moveTo>
                  <a:pt x="65120" y="0"/>
                </a:moveTo>
                <a:lnTo>
                  <a:pt x="28288" y="13148"/>
                </a:lnTo>
                <a:lnTo>
                  <a:pt x="4776" y="46478"/>
                </a:lnTo>
                <a:lnTo>
                  <a:pt x="0" y="77849"/>
                </a:lnTo>
                <a:lnTo>
                  <a:pt x="3371" y="91675"/>
                </a:lnTo>
                <a:lnTo>
                  <a:pt x="28053" y="124343"/>
                </a:lnTo>
                <a:lnTo>
                  <a:pt x="67932" y="137136"/>
                </a:lnTo>
                <a:lnTo>
                  <a:pt x="72560" y="136981"/>
                </a:lnTo>
                <a:lnTo>
                  <a:pt x="108419" y="123127"/>
                </a:lnTo>
                <a:lnTo>
                  <a:pt x="125644" y="102043"/>
                </a:lnTo>
                <a:lnTo>
                  <a:pt x="60691" y="102043"/>
                </a:lnTo>
                <a:lnTo>
                  <a:pt x="50028" y="97251"/>
                </a:lnTo>
                <a:lnTo>
                  <a:pt x="41737" y="88134"/>
                </a:lnTo>
                <a:lnTo>
                  <a:pt x="36663" y="74703"/>
                </a:lnTo>
                <a:lnTo>
                  <a:pt x="35712" y="56872"/>
                </a:lnTo>
                <a:lnTo>
                  <a:pt x="42823" y="45189"/>
                </a:lnTo>
                <a:lnTo>
                  <a:pt x="54006" y="37189"/>
                </a:lnTo>
                <a:lnTo>
                  <a:pt x="67932" y="34241"/>
                </a:lnTo>
                <a:lnTo>
                  <a:pt x="126943" y="34241"/>
                </a:lnTo>
                <a:lnTo>
                  <a:pt x="125594" y="31622"/>
                </a:lnTo>
                <a:lnTo>
                  <a:pt x="117042" y="21016"/>
                </a:lnTo>
                <a:lnTo>
                  <a:pt x="106456" y="12253"/>
                </a:lnTo>
                <a:lnTo>
                  <a:pt x="94099" y="5630"/>
                </a:lnTo>
                <a:lnTo>
                  <a:pt x="80233" y="1446"/>
                </a:lnTo>
                <a:lnTo>
                  <a:pt x="65120" y="0"/>
                </a:lnTo>
                <a:close/>
              </a:path>
              <a:path w="135890" h="137160" extrusionOk="0">
                <a:moveTo>
                  <a:pt x="126943" y="34241"/>
                </a:moveTo>
                <a:lnTo>
                  <a:pt x="67932" y="34241"/>
                </a:lnTo>
                <a:lnTo>
                  <a:pt x="68473" y="34245"/>
                </a:lnTo>
                <a:lnTo>
                  <a:pt x="81678" y="37189"/>
                </a:lnTo>
                <a:lnTo>
                  <a:pt x="92323" y="44938"/>
                </a:lnTo>
                <a:lnTo>
                  <a:pt x="99483" y="56872"/>
                </a:lnTo>
                <a:lnTo>
                  <a:pt x="102015" y="72215"/>
                </a:lnTo>
                <a:lnTo>
                  <a:pt x="98212" y="84241"/>
                </a:lnTo>
                <a:lnTo>
                  <a:pt x="89826" y="93861"/>
                </a:lnTo>
                <a:lnTo>
                  <a:pt x="77204" y="100116"/>
                </a:lnTo>
                <a:lnTo>
                  <a:pt x="60691" y="102043"/>
                </a:lnTo>
                <a:lnTo>
                  <a:pt x="125644" y="102043"/>
                </a:lnTo>
                <a:lnTo>
                  <a:pt x="131109" y="89226"/>
                </a:lnTo>
                <a:lnTo>
                  <a:pt x="134419" y="74703"/>
                </a:lnTo>
                <a:lnTo>
                  <a:pt x="134674" y="72215"/>
                </a:lnTo>
                <a:lnTo>
                  <a:pt x="135469" y="56872"/>
                </a:lnTo>
                <a:lnTo>
                  <a:pt x="131851" y="43770"/>
                </a:lnTo>
                <a:lnTo>
                  <a:pt x="126943" y="3424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17" name="Google Shape;117;p2"/>
          <p:cNvSpPr/>
          <p:nvPr/>
        </p:nvSpPr>
        <p:spPr>
          <a:xfrm>
            <a:off x="6540010" y="2868213"/>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20" name="Google Shape;120;p2"/>
          <p:cNvSpPr txBox="1"/>
          <p:nvPr/>
        </p:nvSpPr>
        <p:spPr>
          <a:xfrm>
            <a:off x="1652015" y="2595498"/>
            <a:ext cx="3842100" cy="957000"/>
          </a:xfrm>
          <a:prstGeom prst="rect">
            <a:avLst/>
          </a:prstGeom>
          <a:noFill/>
          <a:ln>
            <a:noFill/>
          </a:ln>
        </p:spPr>
        <p:txBody>
          <a:bodyPr spcFirstLastPara="1" wrap="square" lIns="91425" tIns="45700" rIns="91425" bIns="45700" anchor="t" anchorCtr="0">
            <a:spAutoFit/>
          </a:bodyPr>
          <a:lstStyle/>
          <a:p>
            <a:pPr marL="56134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COMPONENTE 1</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Digitalizzazione, innovazione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0" algn="l" rtl="0">
              <a:lnSpc>
                <a:spcPct val="100000"/>
              </a:lnSpc>
              <a:spcBef>
                <a:spcPts val="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e sicurezza nella PA</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121" name="Google Shape;121;p2"/>
          <p:cNvPicPr preferRelativeResize="0"/>
          <p:nvPr/>
        </p:nvPicPr>
        <p:blipFill rotWithShape="1">
          <a:blip r:embed="rId4">
            <a:alphaModFix/>
          </a:blip>
          <a:srcRect/>
          <a:stretch/>
        </p:blipFill>
        <p:spPr>
          <a:xfrm>
            <a:off x="440833" y="1340619"/>
            <a:ext cx="1097644" cy="1072117"/>
          </a:xfrm>
          <a:prstGeom prst="rect">
            <a:avLst/>
          </a:prstGeom>
          <a:noFill/>
          <a:ln>
            <a:noFill/>
          </a:ln>
        </p:spPr>
      </p:pic>
      <p:pic>
        <p:nvPicPr>
          <p:cNvPr id="122" name="Google Shape;122;p2"/>
          <p:cNvPicPr preferRelativeResize="0"/>
          <p:nvPr/>
        </p:nvPicPr>
        <p:blipFill rotWithShape="1">
          <a:blip r:embed="rId5">
            <a:alphaModFix/>
          </a:blip>
          <a:srcRect/>
          <a:stretch/>
        </p:blipFill>
        <p:spPr>
          <a:xfrm>
            <a:off x="1429936" y="3800158"/>
            <a:ext cx="580221" cy="580221"/>
          </a:xfrm>
          <a:prstGeom prst="rect">
            <a:avLst/>
          </a:prstGeom>
          <a:noFill/>
          <a:ln>
            <a:noFill/>
          </a:ln>
        </p:spPr>
      </p:pic>
      <p:cxnSp>
        <p:nvCxnSpPr>
          <p:cNvPr id="123" name="Google Shape;123;p2"/>
          <p:cNvCxnSpPr>
            <a:endCxn id="113" idx="3"/>
          </p:cNvCxnSpPr>
          <p:nvPr/>
        </p:nvCxnSpPr>
        <p:spPr>
          <a:xfrm>
            <a:off x="1122572" y="874512"/>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124" name="Google Shape;124;p2"/>
          <p:cNvCxnSpPr/>
          <p:nvPr/>
        </p:nvCxnSpPr>
        <p:spPr>
          <a:xfrm>
            <a:off x="1700794" y="1807304"/>
            <a:ext cx="2700000" cy="0"/>
          </a:xfrm>
          <a:prstGeom prst="straightConnector1">
            <a:avLst/>
          </a:prstGeom>
          <a:noFill/>
          <a:ln w="19050" cap="flat" cmpd="sng">
            <a:solidFill>
              <a:schemeClr val="accent1"/>
            </a:solidFill>
            <a:prstDash val="solid"/>
            <a:miter lim="800000"/>
            <a:headEnd type="none" w="sm" len="sm"/>
            <a:tailEnd type="none" w="sm" len="sm"/>
          </a:ln>
        </p:spPr>
      </p:cxnSp>
      <p:pic>
        <p:nvPicPr>
          <p:cNvPr id="125" name="Google Shape;125;p2"/>
          <p:cNvPicPr preferRelativeResize="0"/>
          <p:nvPr/>
        </p:nvPicPr>
        <p:blipFill rotWithShape="1">
          <a:blip r:embed="rId6">
            <a:alphaModFix/>
          </a:blip>
          <a:srcRect/>
          <a:stretch/>
        </p:blipFill>
        <p:spPr>
          <a:xfrm>
            <a:off x="0" y="289107"/>
            <a:ext cx="1198684" cy="1170808"/>
          </a:xfrm>
          <a:prstGeom prst="rect">
            <a:avLst/>
          </a:prstGeom>
          <a:noFill/>
          <a:ln>
            <a:noFill/>
          </a:ln>
        </p:spPr>
      </p:pic>
      <p:pic>
        <p:nvPicPr>
          <p:cNvPr id="126" name="Google Shape;126;p2"/>
          <p:cNvPicPr preferRelativeResize="0"/>
          <p:nvPr/>
        </p:nvPicPr>
        <p:blipFill rotWithShape="1">
          <a:blip r:embed="rId7">
            <a:alphaModFix/>
          </a:blip>
          <a:srcRect/>
          <a:stretch/>
        </p:blipFill>
        <p:spPr>
          <a:xfrm>
            <a:off x="976675" y="2677506"/>
            <a:ext cx="834261" cy="834261"/>
          </a:xfrm>
          <a:prstGeom prst="rect">
            <a:avLst/>
          </a:prstGeom>
          <a:noFill/>
          <a:ln>
            <a:noFill/>
          </a:ln>
        </p:spPr>
      </p:pic>
      <p:cxnSp>
        <p:nvCxnSpPr>
          <p:cNvPr id="127" name="Google Shape;127;p2"/>
          <p:cNvCxnSpPr/>
          <p:nvPr/>
        </p:nvCxnSpPr>
        <p:spPr>
          <a:xfrm>
            <a:off x="2095392" y="2934539"/>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128" name="Google Shape;128;p2"/>
          <p:cNvCxnSpPr/>
          <p:nvPr/>
        </p:nvCxnSpPr>
        <p:spPr>
          <a:xfrm>
            <a:off x="2176800" y="4084890"/>
            <a:ext cx="2700000" cy="0"/>
          </a:xfrm>
          <a:prstGeom prst="straightConnector1">
            <a:avLst/>
          </a:prstGeom>
          <a:noFill/>
          <a:ln w="19050" cap="flat" cmpd="sng">
            <a:solidFill>
              <a:schemeClr val="accent1"/>
            </a:solidFill>
            <a:prstDash val="solid"/>
            <a:miter lim="800000"/>
            <a:headEnd type="none" w="sm" len="sm"/>
            <a:tailEnd type="none" w="sm" len="sm"/>
          </a:ln>
        </p:spPr>
      </p:cxnSp>
      <p:sp>
        <p:nvSpPr>
          <p:cNvPr id="129" name="Google Shape;129;p2"/>
          <p:cNvSpPr txBox="1"/>
          <p:nvPr/>
        </p:nvSpPr>
        <p:spPr>
          <a:xfrm>
            <a:off x="6244175" y="3904750"/>
            <a:ext cx="5871600" cy="22159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La misura mira a promuovere l'adozione e la diffusione di piattaforme nazionali di identità digitale (Sistema Pubblico di Identità Digitale, SPID e Carta d'Identità Elettronica, CIE).</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 </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1.6M per allestimento del sistema nel 2022</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3.1M per il mantenimento annuo del sistema a partire dal 2023</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p:txBody>
      </p:sp>
      <p:sp>
        <p:nvSpPr>
          <p:cNvPr id="130" name="Google Shape;130;p2"/>
          <p:cNvSpPr txBox="1"/>
          <p:nvPr/>
        </p:nvSpPr>
        <p:spPr>
          <a:xfrm>
            <a:off x="6320383" y="154495"/>
            <a:ext cx="5202600" cy="580800"/>
          </a:xfrm>
          <a:prstGeom prst="rect">
            <a:avLst/>
          </a:prstGeom>
          <a:noFill/>
          <a:ln>
            <a:noFill/>
          </a:ln>
        </p:spPr>
        <p:txBody>
          <a:bodyPr spcFirstLastPara="1" wrap="square" lIns="0" tIns="0" rIns="0" bIns="0" anchor="t" anchorCtr="0">
            <a:spAutoFit/>
          </a:bodyPr>
          <a:lstStyle/>
          <a:p>
            <a:pPr marL="12700" marR="0" lvl="0" indent="0" algn="l" rtl="0">
              <a:lnSpc>
                <a:spcPct val="102027"/>
              </a:lnSpc>
              <a:spcBef>
                <a:spcPts val="0"/>
              </a:spcBef>
              <a:spcAft>
                <a:spcPts val="0"/>
              </a:spcAft>
              <a:buClr>
                <a:srgbClr val="000000"/>
              </a:buClr>
              <a:buSzPts val="3700"/>
              <a:buFont typeface="Arial"/>
              <a:buNone/>
            </a:pPr>
            <a:r>
              <a:rPr lang="it-IT" sz="3700" b="0" i="0" u="none" strike="noStrike" cap="none">
                <a:solidFill>
                  <a:srgbClr val="FFFFFF"/>
                </a:solidFill>
                <a:latin typeface="Calibri" panose="020F0502020204030204" pitchFamily="34" charset="0"/>
                <a:ea typeface="Titillium Web"/>
                <a:cs typeface="Calibri" panose="020F0502020204030204" pitchFamily="34" charset="0"/>
                <a:sym typeface="Titillium Web"/>
              </a:rPr>
              <a:t>PNRR: </a:t>
            </a:r>
            <a:r>
              <a:rPr lang="it-IT" sz="3700" b="0" i="0" u="none" strike="noStrike" cap="none">
                <a:solidFill>
                  <a:schemeClr val="lt1"/>
                </a:solidFill>
                <a:latin typeface="Calibri" panose="020F0502020204030204" pitchFamily="34" charset="0"/>
                <a:ea typeface="Titillium Web"/>
                <a:cs typeface="Calibri" panose="020F0502020204030204" pitchFamily="34" charset="0"/>
                <a:sym typeface="Titillium Web"/>
              </a:rPr>
              <a:t>1.4.4A - eID</a:t>
            </a:r>
            <a:endParaRPr sz="3700" b="0" i="0" u="none" strike="noStrike" cap="none">
              <a:solidFill>
                <a:schemeClr val="lt1"/>
              </a:solidFill>
              <a:latin typeface="Calibri" panose="020F0502020204030204" pitchFamily="34" charset="0"/>
              <a:ea typeface="Titillium Web"/>
              <a:cs typeface="Calibri" panose="020F0502020204030204" pitchFamily="34" charset="0"/>
              <a:sym typeface="Titillium Web"/>
            </a:endParaRPr>
          </a:p>
        </p:txBody>
      </p:sp>
      <p:cxnSp>
        <p:nvCxnSpPr>
          <p:cNvPr id="131" name="Google Shape;131;p2"/>
          <p:cNvCxnSpPr/>
          <p:nvPr/>
        </p:nvCxnSpPr>
        <p:spPr>
          <a:xfrm rot="10800000" flipH="1">
            <a:off x="2329125" y="5081175"/>
            <a:ext cx="3368700" cy="29100"/>
          </a:xfrm>
          <a:prstGeom prst="straightConnector1">
            <a:avLst/>
          </a:prstGeom>
          <a:noFill/>
          <a:ln w="19050" cap="flat" cmpd="sng">
            <a:solidFill>
              <a:schemeClr val="accent1"/>
            </a:solidFill>
            <a:prstDash val="solid"/>
            <a:miter lim="800000"/>
            <a:headEnd type="none" w="sm" len="sm"/>
            <a:tailEnd type="none" w="sm" len="sm"/>
          </a:ln>
        </p:spPr>
      </p:cxnSp>
      <p:sp>
        <p:nvSpPr>
          <p:cNvPr id="132" name="Google Shape;132;p2"/>
          <p:cNvSpPr txBox="1"/>
          <p:nvPr/>
        </p:nvSpPr>
        <p:spPr>
          <a:xfrm>
            <a:off x="2384000" y="4798275"/>
            <a:ext cx="3711900" cy="147732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SUB -INVESTIMENTO 1.4.4</a:t>
            </a:r>
            <a:endParaRPr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0"/>
              </a:spcBef>
              <a:spcAft>
                <a:spcPts val="0"/>
              </a:spcAft>
              <a:buClr>
                <a:srgbClr val="000000"/>
              </a:buClr>
              <a:buSzPts val="400"/>
              <a:buFont typeface="Arial"/>
              <a:buNone/>
            </a:pPr>
            <a:endParaRPr sz="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Estensione dell'utilizzo delle piattaforme nazionali di Identità Digitale (SPID, CIE) e dell'anagrafe nazionale digitale (ANPR) </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33" name="Google Shape;133;p2"/>
          <p:cNvSpPr txBox="1"/>
          <p:nvPr/>
        </p:nvSpPr>
        <p:spPr>
          <a:xfrm>
            <a:off x="7687600" y="3114350"/>
            <a:ext cx="349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chemeClr val="lt1"/>
                </a:solidFill>
                <a:latin typeface="Calibri" panose="020F0502020204030204" pitchFamily="34" charset="0"/>
                <a:ea typeface="Titillium Web"/>
                <a:cs typeface="Calibri" panose="020F0502020204030204" pitchFamily="34" charset="0"/>
                <a:sym typeface="Titillium Web"/>
              </a:rPr>
              <a:t>OBIETTIVI</a:t>
            </a:r>
            <a:endParaRPr sz="2400" b="1" i="0" u="none" strike="noStrike" cap="none">
              <a:solidFill>
                <a:schemeClr val="lt1"/>
              </a:solidFill>
              <a:latin typeface="Calibri" panose="020F0502020204030204" pitchFamily="34" charset="0"/>
              <a:ea typeface="Titillium Web"/>
              <a:cs typeface="Calibri" panose="020F0502020204030204" pitchFamily="34" charset="0"/>
              <a:sym typeface="Titillium Web"/>
            </a:endParaRPr>
          </a:p>
        </p:txBody>
      </p:sp>
      <p:pic>
        <p:nvPicPr>
          <p:cNvPr id="134" name="Google Shape;134;p2"/>
          <p:cNvPicPr preferRelativeResize="0"/>
          <p:nvPr/>
        </p:nvPicPr>
        <p:blipFill rotWithShape="1">
          <a:blip r:embed="rId8">
            <a:alphaModFix/>
          </a:blip>
          <a:srcRect/>
          <a:stretch/>
        </p:blipFill>
        <p:spPr>
          <a:xfrm>
            <a:off x="1676400" y="4761375"/>
            <a:ext cx="569575" cy="569575"/>
          </a:xfrm>
          <a:prstGeom prst="rect">
            <a:avLst/>
          </a:prstGeom>
          <a:noFill/>
          <a:ln>
            <a:noFill/>
          </a:ln>
        </p:spPr>
      </p:pic>
      <p:graphicFrame>
        <p:nvGraphicFramePr>
          <p:cNvPr id="135" name="Google Shape;135;p2"/>
          <p:cNvGraphicFramePr/>
          <p:nvPr/>
        </p:nvGraphicFramePr>
        <p:xfrm>
          <a:off x="6320375" y="896325"/>
          <a:ext cx="3289500" cy="1645830"/>
        </p:xfrm>
        <a:graphic>
          <a:graphicData uri="http://schemas.openxmlformats.org/drawingml/2006/table">
            <a:tbl>
              <a:tblPr>
                <a:noFill/>
              </a:tblPr>
              <a:tblGrid>
                <a:gridCol w="1590350">
                  <a:extLst>
                    <a:ext uri="{9D8B030D-6E8A-4147-A177-3AD203B41FA5}">
                      <a16:colId xmlns:a16="http://schemas.microsoft.com/office/drawing/2014/main" val="20000"/>
                    </a:ext>
                  </a:extLst>
                </a:gridCol>
                <a:gridCol w="602650">
                  <a:extLst>
                    <a:ext uri="{9D8B030D-6E8A-4147-A177-3AD203B41FA5}">
                      <a16:colId xmlns:a16="http://schemas.microsoft.com/office/drawing/2014/main" val="20001"/>
                    </a:ext>
                  </a:extLst>
                </a:gridCol>
                <a:gridCol w="1096500">
                  <a:extLst>
                    <a:ext uri="{9D8B030D-6E8A-4147-A177-3AD203B41FA5}">
                      <a16:colId xmlns:a16="http://schemas.microsoft.com/office/drawing/2014/main" val="20002"/>
                    </a:ext>
                  </a:extLst>
                </a:gridCol>
              </a:tblGrid>
              <a:tr h="381000">
                <a:tc gridSpan="3">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FINANZIAMENTI</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PNRR </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255M</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Altri fondi </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4,7M*</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6" name="Google Shape;136;p2"/>
          <p:cNvSpPr/>
          <p:nvPr/>
        </p:nvSpPr>
        <p:spPr>
          <a:xfrm>
            <a:off x="8955893" y="1016514"/>
            <a:ext cx="369570" cy="316229"/>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232438db28_0_1"/>
          <p:cNvSpPr/>
          <p:nvPr/>
        </p:nvSpPr>
        <p:spPr>
          <a:xfrm>
            <a:off x="6593275" y="3101833"/>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2" name="Google Shape;142;g1232438db28_0_1"/>
          <p:cNvSpPr/>
          <p:nvPr/>
        </p:nvSpPr>
        <p:spPr>
          <a:xfrm>
            <a:off x="7213117" y="3584943"/>
            <a:ext cx="8100" cy="8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3" name="Google Shape;143;g1232438db28_0_1"/>
          <p:cNvSpPr/>
          <p:nvPr/>
        </p:nvSpPr>
        <p:spPr>
          <a:xfrm>
            <a:off x="6297755" y="3165844"/>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4" name="Google Shape;144;g1232438db28_0_1"/>
          <p:cNvSpPr/>
          <p:nvPr/>
        </p:nvSpPr>
        <p:spPr>
          <a:xfrm>
            <a:off x="6297755" y="3165844"/>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6" name="Google Shape;146;g1232438db28_0_1"/>
          <p:cNvSpPr txBox="1"/>
          <p:nvPr/>
        </p:nvSpPr>
        <p:spPr>
          <a:xfrm>
            <a:off x="335354" y="66400"/>
            <a:ext cx="664740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PNRR – 1.4.4A eID: Stakeholder coinvolti</a:t>
            </a:r>
            <a:endParaRPr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47" name="Google Shape;147;g1232438db28_0_1"/>
          <p:cNvSpPr/>
          <p:nvPr/>
        </p:nvSpPr>
        <p:spPr>
          <a:xfrm>
            <a:off x="677675" y="3088513"/>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8" name="Google Shape;148;g1232438db28_0_1"/>
          <p:cNvSpPr/>
          <p:nvPr/>
        </p:nvSpPr>
        <p:spPr>
          <a:xfrm>
            <a:off x="434167" y="3146170"/>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9" name="Google Shape;149;g1232438db28_0_1"/>
          <p:cNvSpPr/>
          <p:nvPr/>
        </p:nvSpPr>
        <p:spPr>
          <a:xfrm>
            <a:off x="434167" y="3146170"/>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0" name="Google Shape;150;g1232438db28_0_1"/>
          <p:cNvSpPr/>
          <p:nvPr/>
        </p:nvSpPr>
        <p:spPr>
          <a:xfrm>
            <a:off x="6557800" y="4239333"/>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1" name="Google Shape;151;g1232438db28_0_1"/>
          <p:cNvSpPr/>
          <p:nvPr/>
        </p:nvSpPr>
        <p:spPr>
          <a:xfrm>
            <a:off x="13075842" y="5050510"/>
            <a:ext cx="8100" cy="8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tillium Web"/>
              <a:ea typeface="Titillium Web"/>
              <a:cs typeface="Titillium Web"/>
              <a:sym typeface="Titillium Web"/>
            </a:endParaRPr>
          </a:p>
        </p:txBody>
      </p:sp>
      <p:sp>
        <p:nvSpPr>
          <p:cNvPr id="152" name="Google Shape;152;g1232438db28_0_1"/>
          <p:cNvSpPr/>
          <p:nvPr/>
        </p:nvSpPr>
        <p:spPr>
          <a:xfrm>
            <a:off x="6297755" y="4321619"/>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3" name="Google Shape;153;g1232438db28_0_1"/>
          <p:cNvSpPr/>
          <p:nvPr/>
        </p:nvSpPr>
        <p:spPr>
          <a:xfrm>
            <a:off x="6297755" y="4321619"/>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4" name="Google Shape;154;g1232438db28_0_1"/>
          <p:cNvSpPr txBox="1"/>
          <p:nvPr/>
        </p:nvSpPr>
        <p:spPr>
          <a:xfrm>
            <a:off x="3994175" y="3221701"/>
            <a:ext cx="197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Amministrazione titolare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55" name="Google Shape;155;g1232438db28_0_1"/>
          <p:cNvCxnSpPr/>
          <p:nvPr/>
        </p:nvCxnSpPr>
        <p:spPr>
          <a:xfrm>
            <a:off x="3349375" y="3500350"/>
            <a:ext cx="530400" cy="0"/>
          </a:xfrm>
          <a:prstGeom prst="straightConnector1">
            <a:avLst/>
          </a:prstGeom>
          <a:noFill/>
          <a:ln w="9525" cap="flat" cmpd="sng">
            <a:solidFill>
              <a:srgbClr val="0070C0"/>
            </a:solidFill>
            <a:prstDash val="solid"/>
            <a:round/>
            <a:headEnd type="none" w="sm" len="sm"/>
            <a:tailEnd type="triangle" w="med" len="med"/>
          </a:ln>
        </p:spPr>
      </p:cxnSp>
      <p:cxnSp>
        <p:nvCxnSpPr>
          <p:cNvPr id="156" name="Google Shape;156;g1232438db28_0_1"/>
          <p:cNvCxnSpPr/>
          <p:nvPr/>
        </p:nvCxnSpPr>
        <p:spPr>
          <a:xfrm>
            <a:off x="9212975" y="4667408"/>
            <a:ext cx="530400" cy="0"/>
          </a:xfrm>
          <a:prstGeom prst="straightConnector1">
            <a:avLst/>
          </a:prstGeom>
          <a:noFill/>
          <a:ln w="9525" cap="flat" cmpd="sng">
            <a:solidFill>
              <a:srgbClr val="0070C0"/>
            </a:solidFill>
            <a:prstDash val="solid"/>
            <a:round/>
            <a:headEnd type="none" w="sm" len="sm"/>
            <a:tailEnd type="triangle" w="med" len="med"/>
          </a:ln>
        </p:spPr>
      </p:cxnSp>
      <p:pic>
        <p:nvPicPr>
          <p:cNvPr id="157" name="Google Shape;157;g1232438db28_0_1"/>
          <p:cNvPicPr preferRelativeResize="0"/>
          <p:nvPr/>
        </p:nvPicPr>
        <p:blipFill rotWithShape="1">
          <a:blip r:embed="rId4">
            <a:alphaModFix/>
          </a:blip>
          <a:srcRect/>
          <a:stretch/>
        </p:blipFill>
        <p:spPr>
          <a:xfrm>
            <a:off x="1046375" y="3362921"/>
            <a:ext cx="1978801" cy="364045"/>
          </a:xfrm>
          <a:prstGeom prst="rect">
            <a:avLst/>
          </a:prstGeom>
          <a:noFill/>
          <a:ln>
            <a:noFill/>
          </a:ln>
        </p:spPr>
      </p:pic>
      <p:sp>
        <p:nvSpPr>
          <p:cNvPr id="158" name="Google Shape;158;g1232438db28_0_1"/>
          <p:cNvSpPr txBox="1"/>
          <p:nvPr/>
        </p:nvSpPr>
        <p:spPr>
          <a:xfrm>
            <a:off x="9857774" y="4308172"/>
            <a:ext cx="211589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r>
              <a:rPr lang="it-IT"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Convenzione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159" name="Google Shape;159;g1232438db28_0_1"/>
          <p:cNvPicPr preferRelativeResize="0"/>
          <p:nvPr/>
        </p:nvPicPr>
        <p:blipFill rotWithShape="1">
          <a:blip r:embed="rId5">
            <a:alphaModFix/>
          </a:blip>
          <a:srcRect/>
          <a:stretch/>
        </p:blipFill>
        <p:spPr>
          <a:xfrm>
            <a:off x="6476313" y="4338669"/>
            <a:ext cx="3450870" cy="770700"/>
          </a:xfrm>
          <a:prstGeom prst="rect">
            <a:avLst/>
          </a:prstGeom>
          <a:noFill/>
          <a:ln>
            <a:noFill/>
          </a:ln>
        </p:spPr>
      </p:pic>
      <p:sp>
        <p:nvSpPr>
          <p:cNvPr id="160" name="Google Shape;160;g1232438db28_0_1"/>
          <p:cNvSpPr txBox="1"/>
          <p:nvPr/>
        </p:nvSpPr>
        <p:spPr>
          <a:xfrm>
            <a:off x="9895149" y="3170259"/>
            <a:ext cx="214894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r>
              <a:rPr lang="it-IT"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OIDC per CIE e MobileID</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61" name="Google Shape;161;g1232438db28_0_1"/>
          <p:cNvCxnSpPr/>
          <p:nvPr/>
        </p:nvCxnSpPr>
        <p:spPr>
          <a:xfrm>
            <a:off x="9115350" y="3568208"/>
            <a:ext cx="530400" cy="0"/>
          </a:xfrm>
          <a:prstGeom prst="straightConnector1">
            <a:avLst/>
          </a:prstGeom>
          <a:noFill/>
          <a:ln w="9525" cap="flat" cmpd="sng">
            <a:solidFill>
              <a:srgbClr val="0070C0"/>
            </a:solidFill>
            <a:prstDash val="solid"/>
            <a:round/>
            <a:headEnd type="none" w="sm" len="sm"/>
            <a:tailEnd type="triangle" w="med" len="med"/>
          </a:ln>
        </p:spPr>
      </p:cxnSp>
      <p:pic>
        <p:nvPicPr>
          <p:cNvPr id="162" name="Google Shape;162;g1232438db28_0_1"/>
          <p:cNvPicPr preferRelativeResize="0"/>
          <p:nvPr/>
        </p:nvPicPr>
        <p:blipFill rotWithShape="1">
          <a:blip r:embed="rId6">
            <a:alphaModFix/>
          </a:blip>
          <a:srcRect/>
          <a:stretch/>
        </p:blipFill>
        <p:spPr>
          <a:xfrm>
            <a:off x="6558325" y="3172533"/>
            <a:ext cx="2021200" cy="776856"/>
          </a:xfrm>
          <a:prstGeom prst="rect">
            <a:avLst/>
          </a:prstGeom>
          <a:noFill/>
          <a:ln>
            <a:noFill/>
          </a:ln>
        </p:spPr>
      </p:pic>
      <p:sp>
        <p:nvSpPr>
          <p:cNvPr id="163" name="Google Shape;163;g1232438db28_0_1"/>
          <p:cNvSpPr txBox="1"/>
          <p:nvPr/>
        </p:nvSpPr>
        <p:spPr>
          <a:xfrm>
            <a:off x="10563627" y="3747458"/>
            <a:ext cx="11475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1,58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64" name="Google Shape;164;g1232438db28_0_1"/>
          <p:cNvSpPr/>
          <p:nvPr/>
        </p:nvSpPr>
        <p:spPr>
          <a:xfrm>
            <a:off x="10033563" y="3768993"/>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5" name="Google Shape;165;g1232438db28_0_1"/>
          <p:cNvSpPr txBox="1"/>
          <p:nvPr/>
        </p:nvSpPr>
        <p:spPr>
          <a:xfrm>
            <a:off x="10485625" y="4865783"/>
            <a:ext cx="12366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30,00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66" name="Google Shape;166;g1232438db28_0_1"/>
          <p:cNvSpPr/>
          <p:nvPr/>
        </p:nvSpPr>
        <p:spPr>
          <a:xfrm>
            <a:off x="10033563" y="4887305"/>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7" name="Google Shape;167;g1232438db28_0_1"/>
          <p:cNvSpPr/>
          <p:nvPr/>
        </p:nvSpPr>
        <p:spPr>
          <a:xfrm>
            <a:off x="670304" y="4248899"/>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8" name="Google Shape;168;g1232438db28_0_1"/>
          <p:cNvSpPr/>
          <p:nvPr/>
        </p:nvSpPr>
        <p:spPr>
          <a:xfrm>
            <a:off x="397881" y="440738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9" name="Google Shape;169;g1232438db28_0_1"/>
          <p:cNvSpPr/>
          <p:nvPr/>
        </p:nvSpPr>
        <p:spPr>
          <a:xfrm>
            <a:off x="397881" y="4407385"/>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0" name="Google Shape;170;g1232438db28_0_1"/>
          <p:cNvSpPr txBox="1"/>
          <p:nvPr/>
        </p:nvSpPr>
        <p:spPr>
          <a:xfrm>
            <a:off x="4083855" y="4413325"/>
            <a:ext cx="20995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71" name="Google Shape;171;g1232438db28_0_1"/>
          <p:cNvCxnSpPr/>
          <p:nvPr/>
        </p:nvCxnSpPr>
        <p:spPr>
          <a:xfrm>
            <a:off x="3227855" y="4735074"/>
            <a:ext cx="530400" cy="0"/>
          </a:xfrm>
          <a:prstGeom prst="straightConnector1">
            <a:avLst/>
          </a:prstGeom>
          <a:noFill/>
          <a:ln w="9525" cap="flat" cmpd="sng">
            <a:solidFill>
              <a:srgbClr val="0070C0"/>
            </a:solidFill>
            <a:prstDash val="solid"/>
            <a:round/>
            <a:headEnd type="none" w="sm" len="sm"/>
            <a:tailEnd type="triangle" w="med" len="med"/>
          </a:ln>
        </p:spPr>
      </p:cxnSp>
      <p:sp>
        <p:nvSpPr>
          <p:cNvPr id="172" name="Google Shape;172;g1232438db28_0_1"/>
          <p:cNvSpPr txBox="1"/>
          <p:nvPr/>
        </p:nvSpPr>
        <p:spPr>
          <a:xfrm>
            <a:off x="4745032" y="4771323"/>
            <a:ext cx="1147500" cy="279948"/>
          </a:xfrm>
          <a:prstGeom prst="rect">
            <a:avLst/>
          </a:prstGeom>
          <a:noFill/>
          <a:ln>
            <a:noFill/>
          </a:ln>
        </p:spPr>
        <p:txBody>
          <a:bodyPr spcFirstLastPara="1" wrap="square" lIns="0" tIns="0" rIns="0" bIns="0" anchor="t" anchorCtr="0">
            <a:spAutoFit/>
          </a:bodyPr>
          <a:lstStyle/>
          <a:p>
            <a:pPr marL="12700" marR="0" lvl="0" indent="0" algn="l"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100,00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73" name="Google Shape;173;g1232438db28_0_1"/>
          <p:cNvSpPr/>
          <p:nvPr/>
        </p:nvSpPr>
        <p:spPr>
          <a:xfrm>
            <a:off x="4253968" y="4792858"/>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4" name="Google Shape;174;g1232438db28_0_1"/>
          <p:cNvSpPr txBox="1"/>
          <p:nvPr/>
        </p:nvSpPr>
        <p:spPr>
          <a:xfrm>
            <a:off x="883455" y="4413325"/>
            <a:ext cx="19788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Comuni italiani</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l" rtl="0">
              <a:lnSpc>
                <a:spcPct val="100000"/>
              </a:lnSpc>
              <a:spcBef>
                <a:spcPts val="0"/>
              </a:spcBef>
              <a:spcAft>
                <a:spcPts val="0"/>
              </a:spcAft>
              <a:buClr>
                <a:srgbClr val="000000"/>
              </a:buClr>
              <a:buSzPts val="1800"/>
              <a:buFont typeface="Arial"/>
              <a:buNone/>
            </a:pPr>
            <a:r>
              <a:rPr lang="it-IT" sz="11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Avviso 1.4.4.A - Comuni</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75" name="Google Shape;175;g1232438db28_0_1"/>
          <p:cNvSpPr/>
          <p:nvPr/>
        </p:nvSpPr>
        <p:spPr>
          <a:xfrm>
            <a:off x="670304" y="5391899"/>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6" name="Google Shape;176;g1232438db28_0_1"/>
          <p:cNvSpPr/>
          <p:nvPr/>
        </p:nvSpPr>
        <p:spPr>
          <a:xfrm>
            <a:off x="397881" y="555038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7" name="Google Shape;177;g1232438db28_0_1"/>
          <p:cNvSpPr/>
          <p:nvPr/>
        </p:nvSpPr>
        <p:spPr>
          <a:xfrm>
            <a:off x="397881" y="5550385"/>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8" name="Google Shape;178;g1232438db28_0_1"/>
          <p:cNvSpPr txBox="1"/>
          <p:nvPr/>
        </p:nvSpPr>
        <p:spPr>
          <a:xfrm>
            <a:off x="4083855" y="5530001"/>
            <a:ext cx="2056304"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79" name="Google Shape;179;g1232438db28_0_1"/>
          <p:cNvCxnSpPr/>
          <p:nvPr/>
        </p:nvCxnSpPr>
        <p:spPr>
          <a:xfrm>
            <a:off x="3227855" y="5878074"/>
            <a:ext cx="530400" cy="0"/>
          </a:xfrm>
          <a:prstGeom prst="straightConnector1">
            <a:avLst/>
          </a:prstGeom>
          <a:noFill/>
          <a:ln w="9525" cap="flat" cmpd="sng">
            <a:solidFill>
              <a:srgbClr val="0070C0"/>
            </a:solidFill>
            <a:prstDash val="solid"/>
            <a:round/>
            <a:headEnd type="none" w="sm" len="sm"/>
            <a:tailEnd type="triangle" w="med" len="med"/>
          </a:ln>
        </p:spPr>
      </p:cxnSp>
      <p:sp>
        <p:nvSpPr>
          <p:cNvPr id="180" name="Google Shape;180;g1232438db28_0_1"/>
          <p:cNvSpPr txBox="1"/>
          <p:nvPr/>
        </p:nvSpPr>
        <p:spPr>
          <a:xfrm>
            <a:off x="883467" y="5556325"/>
            <a:ext cx="27162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Altre amministrazioni</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l" rtl="0">
              <a:lnSpc>
                <a:spcPct val="100000"/>
              </a:lnSpc>
              <a:spcBef>
                <a:spcPts val="0"/>
              </a:spcBef>
              <a:spcAft>
                <a:spcPts val="0"/>
              </a:spcAft>
              <a:buClr>
                <a:srgbClr val="000000"/>
              </a:buClr>
              <a:buSzPts val="1800"/>
              <a:buFont typeface="Arial"/>
              <a:buNone/>
            </a:pPr>
            <a:r>
              <a:rPr lang="it-IT" sz="11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Avviso 1.4.4.A - Diverse da comuni e scuole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1" name="Google Shape;181;g1232438db28_0_1"/>
          <p:cNvSpPr txBox="1"/>
          <p:nvPr/>
        </p:nvSpPr>
        <p:spPr>
          <a:xfrm>
            <a:off x="4668832" y="5875530"/>
            <a:ext cx="11475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30,00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82" name="Google Shape;182;g1232438db28_0_1"/>
          <p:cNvSpPr/>
          <p:nvPr/>
        </p:nvSpPr>
        <p:spPr>
          <a:xfrm>
            <a:off x="4253968" y="5897065"/>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83" name="Google Shape;183;g1232438db28_0_1"/>
          <p:cNvSpPr/>
          <p:nvPr/>
        </p:nvSpPr>
        <p:spPr>
          <a:xfrm>
            <a:off x="588042" y="1134300"/>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4" name="Google Shape;184;g1232438db28_0_1"/>
          <p:cNvSpPr/>
          <p:nvPr/>
        </p:nvSpPr>
        <p:spPr>
          <a:xfrm>
            <a:off x="6379250" y="1134300"/>
            <a:ext cx="5604485"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5" name="Google Shape;185;g1232438db28_0_1"/>
          <p:cNvSpPr/>
          <p:nvPr/>
        </p:nvSpPr>
        <p:spPr>
          <a:xfrm>
            <a:off x="6556195" y="1302992"/>
            <a:ext cx="1929300" cy="661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6" name="Google Shape;186;g1232438db28_0_1"/>
          <p:cNvSpPr txBox="1"/>
          <p:nvPr/>
        </p:nvSpPr>
        <p:spPr>
          <a:xfrm>
            <a:off x="3941093" y="1424525"/>
            <a:ext cx="1735200" cy="6156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Cabina di regia PNRR</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8" name="Google Shape;188;g1232438db28_0_1"/>
          <p:cNvSpPr/>
          <p:nvPr/>
        </p:nvSpPr>
        <p:spPr>
          <a:xfrm rot="5400000">
            <a:off x="5996765" y="185076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cxnSp>
        <p:nvCxnSpPr>
          <p:cNvPr id="189" name="Google Shape;189;g1232438db28_0_1"/>
          <p:cNvCxnSpPr/>
          <p:nvPr/>
        </p:nvCxnSpPr>
        <p:spPr>
          <a:xfrm>
            <a:off x="2985792" y="1658100"/>
            <a:ext cx="530400" cy="0"/>
          </a:xfrm>
          <a:prstGeom prst="straightConnector1">
            <a:avLst/>
          </a:prstGeom>
          <a:noFill/>
          <a:ln w="9525" cap="flat" cmpd="sng">
            <a:solidFill>
              <a:srgbClr val="0070C0"/>
            </a:solidFill>
            <a:prstDash val="solid"/>
            <a:round/>
            <a:headEnd type="none" w="sm" len="sm"/>
            <a:tailEnd type="triangle" w="med" len="med"/>
          </a:ln>
        </p:spPr>
      </p:cxnSp>
      <p:pic>
        <p:nvPicPr>
          <p:cNvPr id="190" name="Google Shape;190;g1232438db28_0_1"/>
          <p:cNvPicPr preferRelativeResize="0"/>
          <p:nvPr/>
        </p:nvPicPr>
        <p:blipFill rotWithShape="1">
          <a:blip r:embed="rId8">
            <a:alphaModFix/>
          </a:blip>
          <a:srcRect/>
          <a:stretch/>
        </p:blipFill>
        <p:spPr>
          <a:xfrm>
            <a:off x="695074" y="1242550"/>
            <a:ext cx="1147500" cy="682006"/>
          </a:xfrm>
          <a:prstGeom prst="rect">
            <a:avLst/>
          </a:prstGeom>
          <a:noFill/>
          <a:ln>
            <a:noFill/>
          </a:ln>
        </p:spPr>
      </p:pic>
      <p:sp>
        <p:nvSpPr>
          <p:cNvPr id="191" name="Google Shape;191;g1232438db28_0_1"/>
          <p:cNvSpPr txBox="1"/>
          <p:nvPr/>
        </p:nvSpPr>
        <p:spPr>
          <a:xfrm>
            <a:off x="2216703" y="1504200"/>
            <a:ext cx="864300" cy="307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PCDM</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92" name="Google Shape;192;g1232438db28_0_1"/>
          <p:cNvSpPr txBox="1"/>
          <p:nvPr/>
        </p:nvSpPr>
        <p:spPr>
          <a:xfrm>
            <a:off x="9808500" y="1348325"/>
            <a:ext cx="1735200" cy="112338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3000"/>
              </a:spcAft>
              <a:buClr>
                <a:srgbClr val="000000"/>
              </a:buClr>
              <a:buSzPts val="11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Monitoraggio e rendicontazione</a:t>
            </a:r>
            <a:endParaRPr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93" name="Google Shape;193;g1232438db28_0_1"/>
          <p:cNvCxnSpPr/>
          <p:nvPr/>
        </p:nvCxnSpPr>
        <p:spPr>
          <a:xfrm>
            <a:off x="8853192" y="1658100"/>
            <a:ext cx="530400" cy="0"/>
          </a:xfrm>
          <a:prstGeom prst="straightConnector1">
            <a:avLst/>
          </a:prstGeom>
          <a:noFill/>
          <a:ln w="9525" cap="flat" cmpd="sng">
            <a:solidFill>
              <a:srgbClr val="0070C0"/>
            </a:solidFill>
            <a:prstDash val="solid"/>
            <a:round/>
            <a:headEnd type="none" w="sm" len="sm"/>
            <a:tailEnd type="triangle" w="med" len="med"/>
          </a:ln>
        </p:spPr>
      </p:cxnSp>
      <p:sp>
        <p:nvSpPr>
          <p:cNvPr id="194" name="Google Shape;194;g1232438db28_0_1"/>
          <p:cNvSpPr txBox="1"/>
          <p:nvPr/>
        </p:nvSpPr>
        <p:spPr>
          <a:xfrm>
            <a:off x="499735" y="640747"/>
            <a:ext cx="11484000" cy="456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t-IT"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rPr>
              <a:t>Presidio e Coordinamento</a:t>
            </a:r>
            <a:endParaRPr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endParaRPr>
          </a:p>
        </p:txBody>
      </p:sp>
      <p:sp>
        <p:nvSpPr>
          <p:cNvPr id="195" name="Google Shape;195;g1232438db28_0_1"/>
          <p:cNvSpPr txBox="1"/>
          <p:nvPr/>
        </p:nvSpPr>
        <p:spPr>
          <a:xfrm>
            <a:off x="359450" y="2351800"/>
            <a:ext cx="11484000" cy="456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t-IT"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rPr>
              <a:t>Attuazione</a:t>
            </a:r>
            <a:endParaRPr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3e3f50a5d0_1_5"/>
          <p:cNvSpPr/>
          <p:nvPr/>
        </p:nvSpPr>
        <p:spPr>
          <a:xfrm>
            <a:off x="698875" y="206745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1" name="Google Shape;201;g13e3f50a5d0_1_5"/>
          <p:cNvSpPr/>
          <p:nvPr/>
        </p:nvSpPr>
        <p:spPr>
          <a:xfrm>
            <a:off x="401693" y="213754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2" name="Google Shape;202;g13e3f50a5d0_1_5"/>
          <p:cNvSpPr/>
          <p:nvPr/>
        </p:nvSpPr>
        <p:spPr>
          <a:xfrm>
            <a:off x="401693" y="2137545"/>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5" name="Google Shape;205;g13e3f50a5d0_1_5"/>
          <p:cNvSpPr txBox="1"/>
          <p:nvPr/>
        </p:nvSpPr>
        <p:spPr>
          <a:xfrm>
            <a:off x="335360" y="66400"/>
            <a:ext cx="1109464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eID: Stakeholder coinvolti</a:t>
            </a:r>
            <a:endParaRPr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06" name="Google Shape;206;g13e3f50a5d0_1_5"/>
          <p:cNvSpPr/>
          <p:nvPr/>
        </p:nvSpPr>
        <p:spPr>
          <a:xfrm>
            <a:off x="698875" y="315000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7" name="Google Shape;207;g13e3f50a5d0_1_5"/>
          <p:cNvSpPr/>
          <p:nvPr/>
        </p:nvSpPr>
        <p:spPr>
          <a:xfrm>
            <a:off x="401693" y="323228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8" name="Google Shape;208;g13e3f50a5d0_1_5"/>
          <p:cNvSpPr/>
          <p:nvPr/>
        </p:nvSpPr>
        <p:spPr>
          <a:xfrm>
            <a:off x="401693" y="3232286"/>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cxnSp>
        <p:nvCxnSpPr>
          <p:cNvPr id="209" name="Google Shape;209;g13e3f50a5d0_1_5"/>
          <p:cNvCxnSpPr/>
          <p:nvPr/>
        </p:nvCxnSpPr>
        <p:spPr>
          <a:xfrm>
            <a:off x="3256425" y="2553625"/>
            <a:ext cx="530400" cy="0"/>
          </a:xfrm>
          <a:prstGeom prst="straightConnector1">
            <a:avLst/>
          </a:prstGeom>
          <a:noFill/>
          <a:ln w="9525" cap="flat" cmpd="sng">
            <a:solidFill>
              <a:srgbClr val="0070C0"/>
            </a:solidFill>
            <a:prstDash val="solid"/>
            <a:round/>
            <a:headEnd type="none" w="sm" len="sm"/>
            <a:tailEnd type="triangle" w="med" len="med"/>
          </a:ln>
        </p:spPr>
      </p:cxnSp>
      <p:cxnSp>
        <p:nvCxnSpPr>
          <p:cNvPr id="210" name="Google Shape;210;g13e3f50a5d0_1_5"/>
          <p:cNvCxnSpPr/>
          <p:nvPr/>
        </p:nvCxnSpPr>
        <p:spPr>
          <a:xfrm>
            <a:off x="3354050" y="3578075"/>
            <a:ext cx="530400" cy="0"/>
          </a:xfrm>
          <a:prstGeom prst="straightConnector1">
            <a:avLst/>
          </a:prstGeom>
          <a:noFill/>
          <a:ln w="9525" cap="flat" cmpd="sng">
            <a:solidFill>
              <a:srgbClr val="0070C0"/>
            </a:solidFill>
            <a:prstDash val="solid"/>
            <a:round/>
            <a:headEnd type="none" w="sm" len="sm"/>
            <a:tailEnd type="triangle" w="med" len="med"/>
          </a:ln>
        </p:spPr>
      </p:cxnSp>
      <p:pic>
        <p:nvPicPr>
          <p:cNvPr id="211" name="Google Shape;211;g13e3f50a5d0_1_5"/>
          <p:cNvPicPr preferRelativeResize="0"/>
          <p:nvPr/>
        </p:nvPicPr>
        <p:blipFill rotWithShape="1">
          <a:blip r:embed="rId3">
            <a:alphaModFix/>
          </a:blip>
          <a:srcRect/>
          <a:stretch/>
        </p:blipFill>
        <p:spPr>
          <a:xfrm>
            <a:off x="699400" y="2157950"/>
            <a:ext cx="2021200" cy="776856"/>
          </a:xfrm>
          <a:prstGeom prst="rect">
            <a:avLst/>
          </a:prstGeom>
          <a:noFill/>
          <a:ln>
            <a:noFill/>
          </a:ln>
        </p:spPr>
      </p:pic>
      <p:pic>
        <p:nvPicPr>
          <p:cNvPr id="212" name="Google Shape;212;g13e3f50a5d0_1_5"/>
          <p:cNvPicPr preferRelativeResize="0"/>
          <p:nvPr/>
        </p:nvPicPr>
        <p:blipFill rotWithShape="1">
          <a:blip r:embed="rId4">
            <a:alphaModFix/>
          </a:blip>
          <a:srcRect/>
          <a:stretch/>
        </p:blipFill>
        <p:spPr>
          <a:xfrm>
            <a:off x="866425" y="3254075"/>
            <a:ext cx="2271250" cy="563385"/>
          </a:xfrm>
          <a:prstGeom prst="rect">
            <a:avLst/>
          </a:prstGeom>
          <a:noFill/>
          <a:ln>
            <a:noFill/>
          </a:ln>
        </p:spPr>
      </p:pic>
      <p:sp>
        <p:nvSpPr>
          <p:cNvPr id="213" name="Google Shape;213;g13e3f50a5d0_1_5"/>
          <p:cNvSpPr txBox="1"/>
          <p:nvPr/>
        </p:nvSpPr>
        <p:spPr>
          <a:xfrm>
            <a:off x="3998850" y="3371239"/>
            <a:ext cx="197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eID SPID</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14" name="Google Shape;214;g13e3f50a5d0_1_5"/>
          <p:cNvSpPr txBox="1"/>
          <p:nvPr/>
        </p:nvSpPr>
        <p:spPr>
          <a:xfrm>
            <a:off x="4038600" y="2286000"/>
            <a:ext cx="202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eID CIE</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15" name="Google Shape;215;g13e3f50a5d0_1_5"/>
          <p:cNvSpPr/>
          <p:nvPr/>
        </p:nvSpPr>
        <p:spPr>
          <a:xfrm>
            <a:off x="692200" y="983638"/>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6" name="Google Shape;216;g13e3f50a5d0_1_5"/>
          <p:cNvSpPr/>
          <p:nvPr/>
        </p:nvSpPr>
        <p:spPr>
          <a:xfrm>
            <a:off x="411555" y="104129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7" name="Google Shape;217;g13e3f50a5d0_1_5"/>
          <p:cNvSpPr/>
          <p:nvPr/>
        </p:nvSpPr>
        <p:spPr>
          <a:xfrm>
            <a:off x="411555" y="1041295"/>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8" name="Google Shape;218;g13e3f50a5d0_1_5"/>
          <p:cNvSpPr txBox="1"/>
          <p:nvPr/>
        </p:nvSpPr>
        <p:spPr>
          <a:xfrm>
            <a:off x="4008700" y="1116826"/>
            <a:ext cx="197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Amministrazione titolare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219" name="Google Shape;219;g13e3f50a5d0_1_5"/>
          <p:cNvCxnSpPr/>
          <p:nvPr/>
        </p:nvCxnSpPr>
        <p:spPr>
          <a:xfrm>
            <a:off x="3363900" y="1395475"/>
            <a:ext cx="530400" cy="0"/>
          </a:xfrm>
          <a:prstGeom prst="straightConnector1">
            <a:avLst/>
          </a:prstGeom>
          <a:noFill/>
          <a:ln w="9525" cap="flat" cmpd="sng">
            <a:solidFill>
              <a:srgbClr val="0070C0"/>
            </a:solidFill>
            <a:prstDash val="solid"/>
            <a:round/>
            <a:headEnd type="none" w="sm" len="sm"/>
            <a:tailEnd type="triangle" w="med" len="med"/>
          </a:ln>
        </p:spPr>
      </p:cxnSp>
      <p:pic>
        <p:nvPicPr>
          <p:cNvPr id="220" name="Google Shape;220;g13e3f50a5d0_1_5"/>
          <p:cNvPicPr preferRelativeResize="0"/>
          <p:nvPr/>
        </p:nvPicPr>
        <p:blipFill rotWithShape="1">
          <a:blip r:embed="rId5">
            <a:alphaModFix/>
          </a:blip>
          <a:srcRect/>
          <a:stretch/>
        </p:blipFill>
        <p:spPr>
          <a:xfrm>
            <a:off x="1060900" y="1258046"/>
            <a:ext cx="1978801" cy="364045"/>
          </a:xfrm>
          <a:prstGeom prst="rect">
            <a:avLst/>
          </a:prstGeom>
          <a:noFill/>
          <a:ln>
            <a:noFill/>
          </a:ln>
        </p:spPr>
      </p:pic>
      <p:sp>
        <p:nvSpPr>
          <p:cNvPr id="221" name="Google Shape;221;g13e3f50a5d0_1_5"/>
          <p:cNvSpPr/>
          <p:nvPr/>
        </p:nvSpPr>
        <p:spPr>
          <a:xfrm>
            <a:off x="698875" y="421680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22" name="Google Shape;222;g13e3f50a5d0_1_5"/>
          <p:cNvSpPr/>
          <p:nvPr/>
        </p:nvSpPr>
        <p:spPr>
          <a:xfrm>
            <a:off x="401693" y="429908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23" name="Google Shape;223;g13e3f50a5d0_1_5"/>
          <p:cNvSpPr/>
          <p:nvPr/>
        </p:nvSpPr>
        <p:spPr>
          <a:xfrm>
            <a:off x="401693" y="4299086"/>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cxnSp>
        <p:nvCxnSpPr>
          <p:cNvPr id="224" name="Google Shape;224;g13e3f50a5d0_1_5"/>
          <p:cNvCxnSpPr/>
          <p:nvPr/>
        </p:nvCxnSpPr>
        <p:spPr>
          <a:xfrm>
            <a:off x="3354050" y="4644875"/>
            <a:ext cx="530400" cy="0"/>
          </a:xfrm>
          <a:prstGeom prst="straightConnector1">
            <a:avLst/>
          </a:prstGeom>
          <a:noFill/>
          <a:ln w="9525" cap="flat" cmpd="sng">
            <a:solidFill>
              <a:srgbClr val="0070C0"/>
            </a:solidFill>
            <a:prstDash val="solid"/>
            <a:round/>
            <a:headEnd type="none" w="sm" len="sm"/>
            <a:tailEnd type="triangle" w="med" len="med"/>
          </a:ln>
        </p:spPr>
      </p:cxnSp>
      <p:sp>
        <p:nvSpPr>
          <p:cNvPr id="225" name="Google Shape;225;g13e3f50a5d0_1_5"/>
          <p:cNvSpPr txBox="1"/>
          <p:nvPr/>
        </p:nvSpPr>
        <p:spPr>
          <a:xfrm>
            <a:off x="3998850" y="4438039"/>
            <a:ext cx="197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App IO</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226" name="Google Shape;226;g13e3f50a5d0_1_5"/>
          <p:cNvPicPr preferRelativeResize="0"/>
          <p:nvPr/>
        </p:nvPicPr>
        <p:blipFill rotWithShape="1">
          <a:blip r:embed="rId6">
            <a:alphaModFix/>
          </a:blip>
          <a:srcRect/>
          <a:stretch/>
        </p:blipFill>
        <p:spPr>
          <a:xfrm>
            <a:off x="866425" y="4212923"/>
            <a:ext cx="937250" cy="9372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
          <p:cNvSpPr txBox="1"/>
          <p:nvPr/>
        </p:nvSpPr>
        <p:spPr>
          <a:xfrm>
            <a:off x="335360" y="66400"/>
            <a:ext cx="1099050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Contesto del progetto - PRJ 1.4.4A eID</a:t>
            </a:r>
            <a:endParaRPr sz="19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graphicFrame>
        <p:nvGraphicFramePr>
          <p:cNvPr id="295" name="Google Shape;295;p1"/>
          <p:cNvGraphicFramePr/>
          <p:nvPr>
            <p:extLst>
              <p:ext uri="{D42A27DB-BD31-4B8C-83A1-F6EECF244321}">
                <p14:modId xmlns:p14="http://schemas.microsoft.com/office/powerpoint/2010/main" val="3452541470"/>
              </p:ext>
            </p:extLst>
          </p:nvPr>
        </p:nvGraphicFramePr>
        <p:xfrm>
          <a:off x="6139757" y="1997184"/>
          <a:ext cx="5745950" cy="1582990"/>
        </p:xfrm>
        <a:graphic>
          <a:graphicData uri="http://schemas.openxmlformats.org/drawingml/2006/table">
            <a:tbl>
              <a:tblPr>
                <a:noFill/>
              </a:tblPr>
              <a:tblGrid>
                <a:gridCol w="2281375">
                  <a:extLst>
                    <a:ext uri="{9D8B030D-6E8A-4147-A177-3AD203B41FA5}">
                      <a16:colId xmlns:a16="http://schemas.microsoft.com/office/drawing/2014/main" val="20000"/>
                    </a:ext>
                  </a:extLst>
                </a:gridCol>
                <a:gridCol w="3464575">
                  <a:extLst>
                    <a:ext uri="{9D8B030D-6E8A-4147-A177-3AD203B41FA5}">
                      <a16:colId xmlns:a16="http://schemas.microsoft.com/office/drawing/2014/main" val="20001"/>
                    </a:ext>
                  </a:extLst>
                </a:gridCol>
              </a:tblGrid>
              <a:tr h="302025">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Num. PA Coinvolte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lnB w="12700" cap="flat" cmpd="sng">
                      <a:solidFill>
                        <a:schemeClr val="dk1"/>
                      </a:solidFill>
                      <a:prstDash val="solid"/>
                      <a:round/>
                      <a:headEnd type="none" w="sm" len="sm"/>
                      <a:tailEnd type="none" w="sm" len="sm"/>
                    </a:lnB>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Tipologia di PA coinvolte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410475">
                <a:tc>
                  <a:txBody>
                    <a:bodyPr/>
                    <a:lstStyle/>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16.500</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PA centrali</a:t>
                      </a:r>
                      <a:endParaRPr sz="1100" u="none" strike="noStrike" cap="none">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PA locali (Scuole, Comuni, Enti sanitari)</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0475">
                <a:tc>
                  <a:txBody>
                    <a:bodyPr/>
                    <a:lstStyle/>
                    <a:p>
                      <a:pPr marL="0" marR="0" lvl="0" indent="0" algn="ctr" rtl="0">
                        <a:lnSpc>
                          <a:spcPct val="100000"/>
                        </a:lnSpc>
                        <a:spcBef>
                          <a:spcPts val="0"/>
                        </a:spcBef>
                        <a:spcAft>
                          <a:spcPts val="0"/>
                        </a:spcAft>
                        <a:buClr>
                          <a:srgbClr val="000000"/>
                        </a:buClr>
                        <a:buSzPts val="1100"/>
                        <a:buFont typeface="Arial"/>
                        <a:buNone/>
                      </a:pPr>
                      <a:r>
                        <a:rPr lang="it-IT" sz="1100" u="none" strike="noStrike" cap="none">
                          <a:latin typeface="Titillium Web"/>
                          <a:ea typeface="Titillium Web"/>
                          <a:cs typeface="Titillium Web"/>
                          <a:sym typeface="Titillium Web"/>
                        </a:rPr>
                        <a:t>42,3 Milioni</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it-IT" sz="1100" u="none" strike="noStrike" cap="none">
                          <a:latin typeface="Titillium Web"/>
                          <a:ea typeface="Titillium Web"/>
                          <a:cs typeface="Titillium Web"/>
                          <a:sym typeface="Titillium Web"/>
                        </a:rPr>
                        <a:t>Di cittadini dotati di Identità Digitale</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0475">
                <a:tc gridSpan="2">
                  <a:txBody>
                    <a:bodyPr/>
                    <a:lstStyle/>
                    <a:p>
                      <a:pPr marL="0" marR="0" lvl="0" indent="0" algn="ctr" rtl="0">
                        <a:lnSpc>
                          <a:spcPct val="100000"/>
                        </a:lnSpc>
                        <a:spcBef>
                          <a:spcPts val="0"/>
                        </a:spcBef>
                        <a:spcAft>
                          <a:spcPts val="0"/>
                        </a:spcAft>
                        <a:buClr>
                          <a:srgbClr val="000000"/>
                        </a:buClr>
                        <a:buSzPts val="800"/>
                        <a:buFont typeface="Arial"/>
                        <a:buNone/>
                      </a:pPr>
                      <a:r>
                        <a:rPr lang="it-IT" sz="1100" b="0" i="0" u="none" strike="noStrike" cap="none">
                          <a:solidFill>
                            <a:srgbClr val="000000"/>
                          </a:solidFill>
                          <a:latin typeface="Titillium Web"/>
                          <a:ea typeface="Titillium Web"/>
                          <a:cs typeface="Titillium Web"/>
                          <a:sym typeface="Titillium Web"/>
                        </a:rPr>
                        <a:t>Progetto attuativo in collaborazione con AgID, Identity Provider, IPZS, PagoPA</a:t>
                      </a:r>
                      <a:endParaRPr sz="18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1" name="Google Shape;301;p1"/>
          <p:cNvSpPr txBox="1"/>
          <p:nvPr/>
        </p:nvSpPr>
        <p:spPr>
          <a:xfrm>
            <a:off x="6213372" y="1366306"/>
            <a:ext cx="266040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Cardinalità</a:t>
            </a:r>
            <a:endParaRPr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03" name="Google Shape;303;p1"/>
          <p:cNvSpPr txBox="1"/>
          <p:nvPr/>
        </p:nvSpPr>
        <p:spPr>
          <a:xfrm>
            <a:off x="475327" y="1366304"/>
            <a:ext cx="482820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Normativa e procedure di riferimento</a:t>
            </a:r>
            <a:endParaRPr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graphicFrame>
        <p:nvGraphicFramePr>
          <p:cNvPr id="305" name="Google Shape;305;p1"/>
          <p:cNvGraphicFramePr/>
          <p:nvPr>
            <p:extLst>
              <p:ext uri="{D42A27DB-BD31-4B8C-83A1-F6EECF244321}">
                <p14:modId xmlns:p14="http://schemas.microsoft.com/office/powerpoint/2010/main" val="2662519472"/>
              </p:ext>
            </p:extLst>
          </p:nvPr>
        </p:nvGraphicFramePr>
        <p:xfrm>
          <a:off x="347277" y="1997218"/>
          <a:ext cx="5226250" cy="3421995"/>
        </p:xfrm>
        <a:graphic>
          <a:graphicData uri="http://schemas.openxmlformats.org/drawingml/2006/table">
            <a:tbl>
              <a:tblPr>
                <a:noFill/>
              </a:tblPr>
              <a:tblGrid>
                <a:gridCol w="977431">
                  <a:extLst>
                    <a:ext uri="{9D8B030D-6E8A-4147-A177-3AD203B41FA5}">
                      <a16:colId xmlns:a16="http://schemas.microsoft.com/office/drawing/2014/main" val="20000"/>
                    </a:ext>
                  </a:extLst>
                </a:gridCol>
                <a:gridCol w="2434869">
                  <a:extLst>
                    <a:ext uri="{9D8B030D-6E8A-4147-A177-3AD203B41FA5}">
                      <a16:colId xmlns:a16="http://schemas.microsoft.com/office/drawing/2014/main" val="20001"/>
                    </a:ext>
                  </a:extLst>
                </a:gridCol>
                <a:gridCol w="864225">
                  <a:extLst>
                    <a:ext uri="{9D8B030D-6E8A-4147-A177-3AD203B41FA5}">
                      <a16:colId xmlns:a16="http://schemas.microsoft.com/office/drawing/2014/main" val="20002"/>
                    </a:ext>
                  </a:extLst>
                </a:gridCol>
                <a:gridCol w="949725">
                  <a:extLst>
                    <a:ext uri="{9D8B030D-6E8A-4147-A177-3AD203B41FA5}">
                      <a16:colId xmlns:a16="http://schemas.microsoft.com/office/drawing/2014/main" val="20003"/>
                    </a:ext>
                  </a:extLst>
                </a:gridCol>
              </a:tblGrid>
              <a:tr h="457225">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Tipologia norma</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Descrizione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Stato</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Data</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extLst>
                  <a:ext uri="{0D108BD9-81ED-4DB2-BD59-A6C34878D82A}">
                    <a16:rowId xmlns:a16="http://schemas.microsoft.com/office/drawing/2014/main" val="10000"/>
                  </a:ext>
                </a:extLst>
              </a:tr>
              <a:tr h="410475">
                <a:tc>
                  <a:txBody>
                    <a:bodyPr/>
                    <a:lstStyle/>
                    <a:p>
                      <a:pPr marL="0" marR="0" lvl="0" indent="0" algn="ctr" rtl="0">
                        <a:lnSpc>
                          <a:spcPct val="100000"/>
                        </a:lnSpc>
                        <a:spcBef>
                          <a:spcPts val="0"/>
                        </a:spcBef>
                        <a:spcAft>
                          <a:spcPts val="0"/>
                        </a:spcAft>
                        <a:buClr>
                          <a:srgbClr val="000000"/>
                        </a:buClr>
                        <a:buSzPts val="11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100"/>
                        <a:buFont typeface="Arial"/>
                        <a:buNone/>
                      </a:pPr>
                      <a:r>
                        <a:rPr lang="it-IT" sz="900" u="none" strike="noStrike" cap="none">
                          <a:latin typeface="Titillium Web"/>
                          <a:ea typeface="Titillium Web"/>
                          <a:cs typeface="Titillium Web"/>
                          <a:sym typeface="Titillium Web"/>
                        </a:rPr>
                        <a:t>Linee Guida Attribute Authority</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14/06/2021</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1"/>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per OpenID Connect in SPID</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02/12/2021</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2"/>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chemeClr val="dk1"/>
                        </a:buClr>
                        <a:buSzPts val="1100"/>
                        <a:buFont typeface="Arial"/>
                        <a:buNone/>
                      </a:pPr>
                      <a:r>
                        <a:rPr lang="it-IT" sz="900" u="none" strike="noStrike" cap="none">
                          <a:latin typeface="Titillium Web"/>
                          <a:ea typeface="Titillium Web"/>
                          <a:cs typeface="Titillium Web"/>
                          <a:sym typeface="Titillium Web"/>
                        </a:rPr>
                        <a:t>Linee Guida SPID Minori</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03/03/2022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3"/>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SPID Minori - Aggiornamento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16/05/2022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4"/>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recanti le regole tecniche dei gestori di attributi qualificati </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18/07/2022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5"/>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 OIDC Core e Federation</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14/09/2022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6"/>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Decreto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Decreto interministeriale CIE Servizi</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05/10/2022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65"/>
          <p:cNvPicPr preferRelativeResize="0"/>
          <p:nvPr/>
        </p:nvPicPr>
        <p:blipFill rotWithShape="1">
          <a:blip r:embed="rId3">
            <a:alphaModFix/>
          </a:blip>
          <a:srcRect l="35100" t="9804" r="14899" b="3351"/>
          <a:stretch/>
        </p:blipFill>
        <p:spPr>
          <a:xfrm>
            <a:off x="6096001" y="0"/>
            <a:ext cx="6096001" cy="6858000"/>
          </a:xfrm>
          <a:prstGeom prst="rect">
            <a:avLst/>
          </a:prstGeom>
          <a:noFill/>
          <a:ln>
            <a:noFill/>
          </a:ln>
        </p:spPr>
      </p:pic>
      <p:sp>
        <p:nvSpPr>
          <p:cNvPr id="1308" name="Google Shape;1308;p6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9" name="Google Shape;1309;p6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Ruolo del TTD/DTD</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p:txBody>
      </p:sp>
      <p:sp>
        <p:nvSpPr>
          <p:cNvPr id="1310" name="Google Shape;1310;p65"/>
          <p:cNvSpPr txBox="1"/>
          <p:nvPr/>
        </p:nvSpPr>
        <p:spPr>
          <a:xfrm>
            <a:off x="350139" y="1665974"/>
            <a:ext cx="5477600" cy="1556197"/>
          </a:xfrm>
          <a:prstGeom prst="rect">
            <a:avLst/>
          </a:prstGeom>
          <a:noFill/>
          <a:ln>
            <a:noFill/>
          </a:ln>
        </p:spPr>
        <p:txBody>
          <a:bodyPr spcFirstLastPara="1" wrap="square" lIns="117825" tIns="117825" rIns="117825" bIns="1178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0" i="0" u="none" strike="noStrike" kern="1200" cap="none" spc="0" normalizeH="0" baseline="0" noProof="0">
                <a:ln>
                  <a:noFill/>
                </a:ln>
                <a:solidFill>
                  <a:srgbClr val="5A6772"/>
                </a:solidFill>
                <a:effectLst/>
                <a:uLnTx/>
                <a:uFillTx/>
                <a:latin typeface="Calibri"/>
                <a:ea typeface="Calibri"/>
                <a:cs typeface="Calibri"/>
                <a:sym typeface="Calibri"/>
              </a:rPr>
              <a:t>Un rapporto iniziato con la firma dei contratti IX, X e XI fin dal 3 Agosto 2017 e proseguito con la firma del XII e del XIII contratto per il 2018-2019, del XIV contratto scaduto ad aprile 2021 e del XV contratto attualmente in corso.</a:t>
            </a:r>
            <a:endParaRPr kumimoji="0" sz="1800" b="1" i="1"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11" name="Google Shape;1311;p65"/>
          <p:cNvSpPr txBox="1"/>
          <p:nvPr/>
        </p:nvSpPr>
        <p:spPr>
          <a:xfrm>
            <a:off x="350139" y="3255980"/>
            <a:ext cx="5477600" cy="2462000"/>
          </a:xfrm>
          <a:prstGeom prst="rect">
            <a:avLst/>
          </a:pr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Program Office del progetto con, in carico, attività di:</a:t>
            </a:r>
            <a:endParaRPr kumimoji="0" sz="1800"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coordinamento e gestione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revisione tecnica, supporto normativo e procedurale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stimolo ai comuni e formazione svolte in maniera congiunta presso le prefetture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12" name="Google Shape;1312;p65"/>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65"/>
          <p:cNvSpPr txBox="1"/>
          <p:nvPr/>
        </p:nvSpPr>
        <p:spPr>
          <a:xfrm>
            <a:off x="1730829" y="4093029"/>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pic>
        <p:nvPicPr>
          <p:cNvPr id="2134" name="Google Shape;2134;p112"/>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135" name="Google Shape;2135;p112"/>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136" name="Google Shape;2136;p112"/>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a:solidFill>
                  <a:srgbClr val="FFFFFF"/>
                </a:solidFill>
                <a:latin typeface="Calibri"/>
                <a:ea typeface="Calibri"/>
                <a:cs typeface="Calibri"/>
                <a:sym typeface="Calibri"/>
              </a:rPr>
              <a:t>AppIO</a:t>
            </a:r>
            <a:endParaRPr sz="4000" b="1">
              <a:solidFill>
                <a:srgbClr val="FFFFF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1" name="Google Shape;2141;p113" descr="Google Shape;99;p25"/>
          <p:cNvPicPr preferRelativeResize="0"/>
          <p:nvPr/>
        </p:nvPicPr>
        <p:blipFill rotWithShape="1">
          <a:blip r:embed="rId3">
            <a:alphaModFix/>
          </a:blip>
          <a:srcRect/>
          <a:stretch/>
        </p:blipFill>
        <p:spPr>
          <a:xfrm>
            <a:off x="1" y="3550"/>
            <a:ext cx="12192001" cy="6850895"/>
          </a:xfrm>
          <a:prstGeom prst="rect">
            <a:avLst/>
          </a:prstGeom>
          <a:noFill/>
          <a:ln>
            <a:noFill/>
          </a:ln>
        </p:spPr>
      </p:pic>
      <p:sp>
        <p:nvSpPr>
          <p:cNvPr id="2142" name="Google Shape;2142;p113"/>
          <p:cNvSpPr txBox="1"/>
          <p:nvPr/>
        </p:nvSpPr>
        <p:spPr>
          <a:xfrm>
            <a:off x="447833" y="1895700"/>
            <a:ext cx="10992000" cy="1620401"/>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None/>
            </a:pPr>
            <a:r>
              <a:rPr lang="it" sz="4000">
                <a:solidFill>
                  <a:srgbClr val="FFFFFF"/>
                </a:solidFill>
                <a:latin typeface="Calibri"/>
                <a:ea typeface="Calibri"/>
                <a:cs typeface="Calibri"/>
                <a:sym typeface="Calibri"/>
              </a:rPr>
              <a:t>Il progetto IO,</a:t>
            </a:r>
            <a:endParaRPr/>
          </a:p>
          <a:p>
            <a:pPr marL="0" marR="0" lvl="0" indent="0" algn="l" rtl="0">
              <a:lnSpc>
                <a:spcPct val="115000"/>
              </a:lnSpc>
              <a:spcBef>
                <a:spcPts val="0"/>
              </a:spcBef>
              <a:spcAft>
                <a:spcPts val="0"/>
              </a:spcAft>
              <a:buNone/>
            </a:pPr>
            <a:r>
              <a:rPr lang="it" sz="4000">
                <a:solidFill>
                  <a:srgbClr val="FFFFFF"/>
                </a:solidFill>
                <a:latin typeface="Calibri"/>
                <a:ea typeface="Calibri"/>
                <a:cs typeface="Calibri"/>
                <a:sym typeface="Calibri"/>
              </a:rPr>
              <a:t>l’app dei servizi pubblici</a:t>
            </a:r>
            <a:endParaRPr sz="4000">
              <a:solidFill>
                <a:schemeClr val="dk1"/>
              </a:solidFill>
              <a:latin typeface="Calibri"/>
              <a:ea typeface="Calibri"/>
              <a:cs typeface="Calibri"/>
              <a:sym typeface="Calibri"/>
            </a:endParaRPr>
          </a:p>
        </p:txBody>
      </p:sp>
      <p:sp>
        <p:nvSpPr>
          <p:cNvPr id="2143" name="Google Shape;2143;p113"/>
          <p:cNvSpPr txBox="1"/>
          <p:nvPr/>
        </p:nvSpPr>
        <p:spPr>
          <a:xfrm>
            <a:off x="447833" y="3565765"/>
            <a:ext cx="4598800" cy="1495432"/>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None/>
            </a:pPr>
            <a:r>
              <a:rPr lang="it" sz="2400" i="1">
                <a:solidFill>
                  <a:srgbClr val="FFFFFF"/>
                </a:solidFill>
                <a:latin typeface="Calibri"/>
                <a:ea typeface="Calibri"/>
                <a:cs typeface="Calibri"/>
                <a:sym typeface="Calibri"/>
              </a:rPr>
              <a:t>Raggiungere direttamente i cittadini, tutti.</a:t>
            </a:r>
            <a:endParaRPr/>
          </a:p>
          <a:p>
            <a:pPr marL="0" marR="0" lvl="0" indent="0" algn="l" rtl="0">
              <a:lnSpc>
                <a:spcPct val="115000"/>
              </a:lnSpc>
              <a:spcBef>
                <a:spcPts val="0"/>
              </a:spcBef>
              <a:spcAft>
                <a:spcPts val="0"/>
              </a:spcAft>
              <a:buNone/>
            </a:pPr>
            <a:r>
              <a:rPr lang="it" sz="2400">
                <a:solidFill>
                  <a:srgbClr val="FFFFFF"/>
                </a:solidFill>
                <a:latin typeface="Calibri"/>
                <a:ea typeface="Calibri"/>
                <a:cs typeface="Calibri"/>
                <a:sym typeface="Calibri"/>
              </a:rPr>
              <a:t>https://io.italia.it</a:t>
            </a:r>
            <a:endParaRPr sz="2400">
              <a:solidFill>
                <a:schemeClr val="dk1"/>
              </a:solidFill>
              <a:latin typeface="Calibri"/>
              <a:ea typeface="Calibri"/>
              <a:cs typeface="Calibri"/>
              <a:sym typeface="Calibri"/>
            </a:endParaRPr>
          </a:p>
        </p:txBody>
      </p:sp>
      <p:pic>
        <p:nvPicPr>
          <p:cNvPr id="2144" name="Google Shape;2144;p113" descr="Google Shape;104;p25"/>
          <p:cNvPicPr preferRelativeResize="0"/>
          <p:nvPr/>
        </p:nvPicPr>
        <p:blipFill rotWithShape="1">
          <a:blip r:embed="rId4">
            <a:alphaModFix/>
          </a:blip>
          <a:srcRect b="12242"/>
          <a:stretch/>
        </p:blipFill>
        <p:spPr>
          <a:xfrm>
            <a:off x="6226333" y="228600"/>
            <a:ext cx="5524500" cy="66294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p114"/>
          <p:cNvSpPr txBox="1"/>
          <p:nvPr/>
        </p:nvSpPr>
        <p:spPr>
          <a:xfrm>
            <a:off x="578467" y="588433"/>
            <a:ext cx="20844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L’OBIETTIVO DEL PROGETTO</a:t>
            </a:r>
            <a:endParaRPr sz="1333">
              <a:solidFill>
                <a:srgbClr val="000000"/>
              </a:solidFill>
              <a:latin typeface="Calibri"/>
              <a:ea typeface="Calibri"/>
              <a:cs typeface="Calibri"/>
              <a:sym typeface="Calibri"/>
            </a:endParaRPr>
          </a:p>
        </p:txBody>
      </p:sp>
      <p:sp>
        <p:nvSpPr>
          <p:cNvPr id="2150" name="Google Shape;2150;p114"/>
          <p:cNvSpPr txBox="1">
            <a:spLocks noGrp="1"/>
          </p:cNvSpPr>
          <p:nvPr>
            <p:ph type="body" idx="1"/>
          </p:nvPr>
        </p:nvSpPr>
        <p:spPr>
          <a:xfrm>
            <a:off x="997299" y="1769364"/>
            <a:ext cx="10197600" cy="3005600"/>
          </a:xfrm>
          <a:prstGeom prst="rect">
            <a:avLst/>
          </a:prstGeom>
          <a:noFill/>
          <a:ln>
            <a:noFill/>
          </a:ln>
        </p:spPr>
        <p:txBody>
          <a:bodyPr spcFirstLastPara="1" wrap="square" lIns="0" tIns="62625" rIns="0" bIns="0" anchor="t" anchorCtr="0">
            <a:noAutofit/>
          </a:bodyPr>
          <a:lstStyle/>
          <a:p>
            <a:pPr marL="4926630" lvl="0" indent="0" algn="l" rtl="0">
              <a:lnSpc>
                <a:spcPct val="100000"/>
              </a:lnSpc>
              <a:spcBef>
                <a:spcPts val="0"/>
              </a:spcBef>
              <a:spcAft>
                <a:spcPts val="0"/>
              </a:spcAft>
              <a:buClr>
                <a:srgbClr val="00C1C7"/>
              </a:buClr>
              <a:buSzPts val="1400"/>
              <a:buNone/>
            </a:pPr>
            <a:r>
              <a:rPr lang="it" sz="1733">
                <a:solidFill>
                  <a:srgbClr val="00C1C7"/>
                </a:solidFill>
              </a:rPr>
              <a:t>➔	</a:t>
            </a:r>
            <a:r>
              <a:rPr lang="it" sz="1733"/>
              <a:t>Art 64-bis</a:t>
            </a:r>
            <a:endParaRPr sz="1733"/>
          </a:p>
          <a:p>
            <a:pPr marL="5472717" lvl="0" indent="0" algn="l" rtl="0">
              <a:lnSpc>
                <a:spcPct val="100000"/>
              </a:lnSpc>
              <a:spcBef>
                <a:spcPts val="360"/>
              </a:spcBef>
              <a:spcAft>
                <a:spcPts val="0"/>
              </a:spcAft>
              <a:buClr>
                <a:schemeClr val="dk1"/>
              </a:buClr>
              <a:buSzPts val="1400"/>
              <a:buNone/>
            </a:pPr>
            <a:r>
              <a:rPr lang="it" sz="1733"/>
              <a:t>del Codice dell’Amministrazione Digitale</a:t>
            </a:r>
            <a:endParaRPr sz="1733"/>
          </a:p>
          <a:p>
            <a:pPr marL="4909697" lvl="0" indent="0" algn="l" rtl="0">
              <a:lnSpc>
                <a:spcPct val="100000"/>
              </a:lnSpc>
              <a:spcBef>
                <a:spcPts val="67"/>
              </a:spcBef>
              <a:spcAft>
                <a:spcPts val="0"/>
              </a:spcAft>
              <a:buClr>
                <a:schemeClr val="dk1"/>
              </a:buClr>
              <a:buSzPts val="1400"/>
              <a:buNone/>
            </a:pPr>
            <a:endParaRPr sz="2067"/>
          </a:p>
          <a:p>
            <a:pPr marL="5472717" marR="6773" lvl="0" indent="0" algn="l" rtl="0">
              <a:lnSpc>
                <a:spcPct val="116100"/>
              </a:lnSpc>
              <a:spcBef>
                <a:spcPts val="0"/>
              </a:spcBef>
              <a:spcAft>
                <a:spcPts val="0"/>
              </a:spcAft>
              <a:buClr>
                <a:schemeClr val="dk1"/>
              </a:buClr>
              <a:buSzPts val="1400"/>
              <a:buNone/>
            </a:pPr>
            <a:r>
              <a:rPr lang="it" sz="1733"/>
              <a:t>“i soggetti [pubblici] […], rendono fruibili i propri servizi in rete, in conformità alle Linee guida, tramite il punto di accesso telematico attivato presso la Presidenza del Consiglio dei Ministri, senza nuovi o maggiori oneri per la finanza pubblica”</a:t>
            </a:r>
            <a:endParaRPr sz="1733"/>
          </a:p>
        </p:txBody>
      </p:sp>
      <p:sp>
        <p:nvSpPr>
          <p:cNvPr id="2151" name="Google Shape;2151;p114"/>
          <p:cNvSpPr txBox="1"/>
          <p:nvPr/>
        </p:nvSpPr>
        <p:spPr>
          <a:xfrm>
            <a:off x="578467" y="3267933"/>
            <a:ext cx="3809200" cy="694400"/>
          </a:xfrm>
          <a:prstGeom prst="rect">
            <a:avLst/>
          </a:prstGeom>
          <a:noFill/>
          <a:ln>
            <a:noFill/>
          </a:ln>
        </p:spPr>
        <p:txBody>
          <a:bodyPr spcFirstLastPara="1" wrap="square" lIns="0" tIns="16925" rIns="0" bIns="0" anchor="t" anchorCtr="0">
            <a:noAutofit/>
          </a:bodyPr>
          <a:lstStyle/>
          <a:p>
            <a:pPr marL="16933" marR="6773" lvl="0" indent="0" algn="l" rtl="0">
              <a:lnSpc>
                <a:spcPct val="116100"/>
              </a:lnSpc>
              <a:spcBef>
                <a:spcPts val="0"/>
              </a:spcBef>
              <a:spcAft>
                <a:spcPts val="0"/>
              </a:spcAft>
              <a:buNone/>
            </a:pPr>
            <a:r>
              <a:rPr lang="it" sz="1733">
                <a:solidFill>
                  <a:srgbClr val="5A6772"/>
                </a:solidFill>
                <a:latin typeface="Calibri"/>
                <a:ea typeface="Calibri"/>
                <a:cs typeface="Calibri"/>
                <a:sym typeface="Calibri"/>
              </a:rPr>
              <a:t>L’app IO offre un touch point unico e mobile per tutti i servizi digitali di Amministrazioni ed Enti pubblici</a:t>
            </a:r>
            <a:endParaRPr sz="1733">
              <a:solidFill>
                <a:srgbClr val="000000"/>
              </a:solidFill>
              <a:latin typeface="Calibri"/>
              <a:ea typeface="Calibri"/>
              <a:cs typeface="Calibri"/>
              <a:sym typeface="Calibri"/>
            </a:endParaRPr>
          </a:p>
        </p:txBody>
      </p:sp>
      <p:sp>
        <p:nvSpPr>
          <p:cNvPr id="2152" name="Google Shape;2152;p114"/>
          <p:cNvSpPr txBox="1">
            <a:spLocks noGrp="1"/>
          </p:cNvSpPr>
          <p:nvPr>
            <p:ph type="title"/>
          </p:nvPr>
        </p:nvSpPr>
        <p:spPr>
          <a:xfrm>
            <a:off x="578467" y="1978803"/>
            <a:ext cx="39700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Clr>
                <a:srgbClr val="0066CC"/>
              </a:buClr>
              <a:buSzPts val="1400"/>
              <a:buFont typeface="Calibri"/>
              <a:buNone/>
            </a:pPr>
            <a:r>
              <a:rPr lang="it" sz="3333">
                <a:solidFill>
                  <a:srgbClr val="0066CC"/>
                </a:solidFill>
                <a:latin typeface="Calibri"/>
                <a:ea typeface="Calibri"/>
                <a:cs typeface="Calibri"/>
                <a:sym typeface="Calibri"/>
              </a:rPr>
              <a:t>Il punto di accesso ai servizi digitali</a:t>
            </a:r>
            <a:endParaRPr sz="3333">
              <a:latin typeface="Calibri"/>
              <a:ea typeface="Calibri"/>
              <a:cs typeface="Calibri"/>
              <a:sym typeface="Calibri"/>
            </a:endParaRPr>
          </a:p>
        </p:txBody>
      </p:sp>
      <p:sp>
        <p:nvSpPr>
          <p:cNvPr id="2153" name="Google Shape;2153;p114"/>
          <p:cNvSpPr/>
          <p:nvPr/>
        </p:nvSpPr>
        <p:spPr>
          <a:xfrm>
            <a:off x="670233" y="1177533"/>
            <a:ext cx="700400" cy="700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54" name="Google Shape;2154;p114"/>
          <p:cNvSpPr txBox="1">
            <a:spLocks noGrp="1"/>
          </p:cNvSpPr>
          <p:nvPr>
            <p:ph type="title"/>
          </p:nvPr>
        </p:nvSpPr>
        <p:spPr>
          <a:xfrm>
            <a:off x="680067" y="5062433"/>
            <a:ext cx="10714400" cy="1215200"/>
          </a:xfrm>
          <a:prstGeom prst="rect">
            <a:avLst/>
          </a:prstGeom>
          <a:noFill/>
          <a:ln>
            <a:noFill/>
          </a:ln>
        </p:spPr>
        <p:txBody>
          <a:bodyPr spcFirstLastPara="1" wrap="square" lIns="0" tIns="16925" rIns="0" bIns="0" anchor="t" anchorCtr="0">
            <a:noAutofit/>
          </a:bodyPr>
          <a:lstStyle/>
          <a:p>
            <a:pPr marL="0" lvl="0" indent="0" algn="just" rtl="0">
              <a:lnSpc>
                <a:spcPct val="112000"/>
              </a:lnSpc>
              <a:spcBef>
                <a:spcPts val="0"/>
              </a:spcBef>
              <a:spcAft>
                <a:spcPts val="400"/>
              </a:spcAft>
              <a:buClr>
                <a:srgbClr val="5A6772"/>
              </a:buClr>
              <a:buSzPts val="1400"/>
              <a:buFont typeface="Calibri"/>
              <a:buNone/>
            </a:pPr>
            <a:r>
              <a:rPr lang="it" sz="1467">
                <a:solidFill>
                  <a:srgbClr val="5A6772"/>
                </a:solidFill>
                <a:latin typeface="Calibri"/>
                <a:ea typeface="Calibri"/>
                <a:cs typeface="Calibri"/>
                <a:sym typeface="Calibri"/>
              </a:rPr>
              <a:t>Il progetto IO (</a:t>
            </a:r>
            <a:r>
              <a:rPr lang="it" sz="1467">
                <a:solidFill>
                  <a:srgbClr val="0066CC"/>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io.italia.it</a:t>
            </a:r>
            <a:r>
              <a:rPr lang="it" sz="1467">
                <a:solidFill>
                  <a:srgbClr val="5A6772"/>
                </a:solidFill>
                <a:latin typeface="Calibri"/>
                <a:ea typeface="Calibri"/>
                <a:cs typeface="Calibri"/>
                <a:sym typeface="Calibri"/>
              </a:rPr>
              <a:t>) è un importante pilastro della visione di cittadinanza digitale del Governo italiano. Ideato e sviluppato dal </a:t>
            </a:r>
            <a:r>
              <a:rPr lang="it" sz="1467">
                <a:solidFill>
                  <a:srgbClr val="5A6772"/>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Team per la Trasformazione Digitale</a:t>
            </a:r>
            <a:r>
              <a:rPr lang="it" sz="1467">
                <a:solidFill>
                  <a:srgbClr val="5A6772"/>
                </a:solidFill>
                <a:latin typeface="Calibri"/>
                <a:ea typeface="Calibri"/>
                <a:cs typeface="Calibri"/>
                <a:sym typeface="Calibri"/>
              </a:rPr>
              <a:t> e oggi gestito da </a:t>
            </a:r>
            <a:r>
              <a:rPr lang="it" sz="1467">
                <a:solidFill>
                  <a:srgbClr val="5A6772"/>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PagoPA S.p.A.</a:t>
            </a:r>
            <a:r>
              <a:rPr lang="it" sz="1467">
                <a:solidFill>
                  <a:srgbClr val="5A6772"/>
                </a:solidFill>
                <a:latin typeface="Calibri"/>
                <a:ea typeface="Calibri"/>
                <a:cs typeface="Calibri"/>
                <a:sym typeface="Calibri"/>
              </a:rPr>
              <a:t>, ha l’obiettivo di rendere più semplice, rapido e comodo l’accesso dei cittadini a tutti i servizi digitali di pubblica utilità.</a:t>
            </a:r>
            <a:endParaRPr sz="1467">
              <a:solidFill>
                <a:srgbClr val="5A6772"/>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pic>
        <p:nvPicPr>
          <p:cNvPr id="2159" name="Google Shape;2159;p115" descr="Google Shape;128;p28"/>
          <p:cNvPicPr preferRelativeResize="0"/>
          <p:nvPr/>
        </p:nvPicPr>
        <p:blipFill rotWithShape="1">
          <a:blip r:embed="rId3">
            <a:alphaModFix/>
          </a:blip>
          <a:srcRect/>
          <a:stretch/>
        </p:blipFill>
        <p:spPr>
          <a:xfrm>
            <a:off x="1" y="-379428"/>
            <a:ext cx="12192004" cy="7616856"/>
          </a:xfrm>
          <a:prstGeom prst="rect">
            <a:avLst/>
          </a:prstGeom>
          <a:noFill/>
          <a:ln>
            <a:noFill/>
          </a:ln>
        </p:spPr>
      </p:pic>
      <p:sp>
        <p:nvSpPr>
          <p:cNvPr id="2160" name="Google Shape;2160;p115"/>
          <p:cNvSpPr txBox="1"/>
          <p:nvPr/>
        </p:nvSpPr>
        <p:spPr>
          <a:xfrm>
            <a:off x="7871021" y="5818330"/>
            <a:ext cx="4966801" cy="1070700"/>
          </a:xfrm>
          <a:prstGeom prst="rect">
            <a:avLst/>
          </a:prstGeom>
          <a:noFill/>
          <a:ln>
            <a:noFill/>
          </a:ln>
        </p:spPr>
        <p:txBody>
          <a:bodyPr spcFirstLastPara="1" wrap="square" lIns="121875" tIns="121875" rIns="121875" bIns="121875" anchor="ctr" anchorCtr="0">
            <a:spAutoFit/>
          </a:bodyPr>
          <a:lstStyle/>
          <a:p>
            <a:pPr marL="0" marR="76200" lvl="0" indent="0" algn="l" rtl="0">
              <a:lnSpc>
                <a:spcPct val="115000"/>
              </a:lnSpc>
              <a:spcBef>
                <a:spcPts val="0"/>
              </a:spcBef>
              <a:spcAft>
                <a:spcPts val="0"/>
              </a:spcAft>
              <a:buNone/>
            </a:pPr>
            <a:r>
              <a:rPr lang="it" sz="2400">
                <a:solidFill>
                  <a:srgbClr val="FFFFFF"/>
                </a:solidFill>
                <a:latin typeface="Calibri"/>
                <a:ea typeface="Calibri"/>
                <a:cs typeface="Calibri"/>
                <a:sym typeface="Calibri"/>
              </a:rPr>
              <a:t>Nascondere la complessità del sistema</a:t>
            </a:r>
            <a:endParaRPr sz="2400">
              <a:solidFill>
                <a:srgbClr val="FFFFFF"/>
              </a:solidFill>
              <a:latin typeface="Calibri"/>
              <a:ea typeface="Calibri"/>
              <a:cs typeface="Calibri"/>
              <a:sym typeface="Calibri"/>
            </a:endParaRPr>
          </a:p>
        </p:txBody>
      </p:sp>
      <p:sp>
        <p:nvSpPr>
          <p:cNvPr id="2161" name="Google Shape;2161;p115"/>
          <p:cNvSpPr txBox="1"/>
          <p:nvPr/>
        </p:nvSpPr>
        <p:spPr>
          <a:xfrm>
            <a:off x="331110" y="137825"/>
            <a:ext cx="11599633" cy="93208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 sz="4000" b="1" i="0" u="none" strike="noStrike" cap="none">
                <a:solidFill>
                  <a:schemeClr val="lt1"/>
                </a:solidFill>
                <a:latin typeface="Calibri"/>
                <a:ea typeface="Calibri"/>
                <a:cs typeface="Calibri"/>
                <a:sym typeface="Calibri"/>
              </a:rPr>
              <a:t>AppIO: Funzioni comuni</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116"/>
          <p:cNvSpPr txBox="1"/>
          <p:nvPr/>
        </p:nvSpPr>
        <p:spPr>
          <a:xfrm>
            <a:off x="7871021" y="5812784"/>
            <a:ext cx="4966801" cy="1081792"/>
          </a:xfrm>
          <a:prstGeom prst="rect">
            <a:avLst/>
          </a:prstGeom>
          <a:noFill/>
          <a:ln>
            <a:noFill/>
          </a:ln>
        </p:spPr>
        <p:txBody>
          <a:bodyPr spcFirstLastPara="1" wrap="square" lIns="121875" tIns="121875" rIns="121875" bIns="121875" anchor="ctr" anchorCtr="0">
            <a:spAutoFit/>
          </a:bodyPr>
          <a:lstStyle/>
          <a:p>
            <a:pPr marL="0" marR="76200" lvl="0" indent="0" algn="l" rtl="0">
              <a:lnSpc>
                <a:spcPct val="115000"/>
              </a:lnSpc>
              <a:spcBef>
                <a:spcPts val="0"/>
              </a:spcBef>
              <a:spcAft>
                <a:spcPts val="0"/>
              </a:spcAft>
              <a:buNone/>
            </a:pPr>
            <a:r>
              <a:rPr lang="it" sz="2400">
                <a:solidFill>
                  <a:srgbClr val="FFFFFF"/>
                </a:solidFill>
                <a:latin typeface="Titillium Web"/>
                <a:ea typeface="Titillium Web"/>
                <a:cs typeface="Titillium Web"/>
                <a:sym typeface="Titillium Web"/>
              </a:rPr>
              <a:t>Nascondere la complessità del sistema</a:t>
            </a:r>
            <a:endParaRPr/>
          </a:p>
        </p:txBody>
      </p:sp>
      <p:pic>
        <p:nvPicPr>
          <p:cNvPr id="2167" name="Google Shape;2167;p116" descr="Google Shape;130;p28"/>
          <p:cNvPicPr preferRelativeResize="0"/>
          <p:nvPr/>
        </p:nvPicPr>
        <p:blipFill rotWithShape="1">
          <a:blip r:embed="rId3">
            <a:alphaModFix/>
          </a:blip>
          <a:srcRect/>
          <a:stretch/>
        </p:blipFill>
        <p:spPr>
          <a:xfrm>
            <a:off x="549432" y="5972368"/>
            <a:ext cx="2434667" cy="505401"/>
          </a:xfrm>
          <a:prstGeom prst="rect">
            <a:avLst/>
          </a:prstGeom>
          <a:noFill/>
          <a:ln>
            <a:noFill/>
          </a:ln>
        </p:spPr>
      </p:pic>
      <p:sp>
        <p:nvSpPr>
          <p:cNvPr id="2168" name="Google Shape;2168;p116"/>
          <p:cNvSpPr txBox="1"/>
          <p:nvPr/>
        </p:nvSpPr>
        <p:spPr>
          <a:xfrm>
            <a:off x="481100" y="488091"/>
            <a:ext cx="5174800" cy="451300"/>
          </a:xfrm>
          <a:prstGeom prst="rect">
            <a:avLst/>
          </a:prstGeom>
          <a:noFill/>
          <a:ln>
            <a:noFill/>
          </a:ln>
        </p:spPr>
        <p:txBody>
          <a:bodyPr spcFirstLastPara="1" wrap="square" lIns="121875" tIns="121875" rIns="121875" bIns="121875" anchor="ctr" anchorCtr="0">
            <a:spAutoFit/>
          </a:bodyPr>
          <a:lstStyle/>
          <a:p>
            <a:pPr marL="0" marR="0" lvl="0" indent="0" algn="l" rtl="0">
              <a:spcBef>
                <a:spcPts val="0"/>
              </a:spcBef>
              <a:spcAft>
                <a:spcPts val="0"/>
              </a:spcAft>
              <a:buNone/>
            </a:pPr>
            <a:r>
              <a:rPr lang="it" sz="1333">
                <a:solidFill>
                  <a:srgbClr val="FFFFFF"/>
                </a:solidFill>
                <a:latin typeface="Titillium Web SemiBold"/>
                <a:ea typeface="Titillium Web SemiBold"/>
                <a:cs typeface="Titillium Web SemiBold"/>
                <a:sym typeface="Titillium Web SemiBold"/>
              </a:rPr>
              <a:t>FUNZIONI COMUNI</a:t>
            </a:r>
            <a:endParaRPr/>
          </a:p>
        </p:txBody>
      </p:sp>
      <p:pic>
        <p:nvPicPr>
          <p:cNvPr id="2169" name="Google Shape;2169;p116" descr="Screenshot 2021-06-18 at 12.29.29.png"/>
          <p:cNvPicPr preferRelativeResize="0"/>
          <p:nvPr/>
        </p:nvPicPr>
        <p:blipFill rotWithShape="1">
          <a:blip r:embed="rId4">
            <a:alphaModFix/>
          </a:blip>
          <a:srcRect t="22621"/>
          <a:stretch/>
        </p:blipFill>
        <p:spPr>
          <a:xfrm>
            <a:off x="994961" y="1069911"/>
            <a:ext cx="9875171" cy="5287092"/>
          </a:xfrm>
          <a:prstGeom prst="rect">
            <a:avLst/>
          </a:prstGeom>
          <a:noFill/>
          <a:ln>
            <a:noFill/>
          </a:ln>
        </p:spPr>
      </p:pic>
      <p:sp>
        <p:nvSpPr>
          <p:cNvPr id="2170" name="Google Shape;2170;p116"/>
          <p:cNvSpPr txBox="1"/>
          <p:nvPr/>
        </p:nvSpPr>
        <p:spPr>
          <a:xfrm>
            <a:off x="122767" y="153133"/>
            <a:ext cx="9464400" cy="778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667" b="1">
                <a:solidFill>
                  <a:srgbClr val="0066CC"/>
                </a:solidFill>
                <a:latin typeface="Calibri"/>
                <a:ea typeface="Calibri"/>
                <a:cs typeface="Calibri"/>
                <a:sym typeface="Calibri"/>
              </a:rPr>
              <a:t>Il cittadino al centro: una nuova relazione con i servizi pubblici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2174"/>
        <p:cNvGrpSpPr/>
        <p:nvPr/>
      </p:nvGrpSpPr>
      <p:grpSpPr>
        <a:xfrm>
          <a:off x="0" y="0"/>
          <a:ext cx="0" cy="0"/>
          <a:chOff x="0" y="0"/>
          <a:chExt cx="0" cy="0"/>
        </a:xfrm>
      </p:grpSpPr>
      <p:sp>
        <p:nvSpPr>
          <p:cNvPr id="2175" name="Google Shape;2175;p117"/>
          <p:cNvSpPr/>
          <p:nvPr/>
        </p:nvSpPr>
        <p:spPr>
          <a:xfrm>
            <a:off x="1202116" y="1587013"/>
            <a:ext cx="9715200" cy="3101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76" name="Google Shape;2176;p117"/>
          <p:cNvSpPr txBox="1">
            <a:spLocks noGrp="1"/>
          </p:cNvSpPr>
          <p:nvPr>
            <p:ph type="title"/>
          </p:nvPr>
        </p:nvSpPr>
        <p:spPr>
          <a:xfrm>
            <a:off x="3817300" y="740233"/>
            <a:ext cx="4635200" cy="694400"/>
          </a:xfrm>
          <a:prstGeom prst="rect">
            <a:avLst/>
          </a:prstGeom>
          <a:noFill/>
          <a:ln>
            <a:noFill/>
          </a:ln>
        </p:spPr>
        <p:txBody>
          <a:bodyPr spcFirstLastPara="1" wrap="square" lIns="0" tIns="16925" rIns="0" bIns="0" anchor="t" anchorCtr="0">
            <a:noAutofit/>
          </a:bodyPr>
          <a:lstStyle/>
          <a:p>
            <a:pPr marL="342045" marR="6773" lvl="0" indent="-325958" algn="ctr" rtl="0">
              <a:lnSpc>
                <a:spcPct val="116100"/>
              </a:lnSpc>
              <a:spcBef>
                <a:spcPts val="0"/>
              </a:spcBef>
              <a:spcAft>
                <a:spcPts val="0"/>
              </a:spcAft>
              <a:buSzPts val="1400"/>
              <a:buNone/>
            </a:pPr>
            <a:r>
              <a:rPr lang="it" sz="2133">
                <a:solidFill>
                  <a:srgbClr val="0066CC"/>
                </a:solidFill>
                <a:latin typeface="Calibri"/>
                <a:ea typeface="Calibri"/>
                <a:cs typeface="Calibri"/>
                <a:sym typeface="Calibri"/>
              </a:rPr>
              <a:t>I servizi pubblici, di tutti gli Enti, </a:t>
            </a:r>
            <a:endParaRPr sz="2133">
              <a:solidFill>
                <a:srgbClr val="0066CC"/>
              </a:solidFill>
              <a:latin typeface="Calibri"/>
              <a:ea typeface="Calibri"/>
              <a:cs typeface="Calibri"/>
              <a:sym typeface="Calibri"/>
            </a:endParaRPr>
          </a:p>
          <a:p>
            <a:pPr marL="342045" marR="6773" lvl="0" indent="-325958" algn="ctr" rtl="0">
              <a:lnSpc>
                <a:spcPct val="116100"/>
              </a:lnSpc>
              <a:spcBef>
                <a:spcPts val="0"/>
              </a:spcBef>
              <a:spcAft>
                <a:spcPts val="0"/>
              </a:spcAft>
              <a:buSzPts val="1400"/>
              <a:buNone/>
            </a:pPr>
            <a:r>
              <a:rPr lang="it" sz="2133">
                <a:solidFill>
                  <a:srgbClr val="0066CC"/>
                </a:solidFill>
                <a:latin typeface="Calibri"/>
                <a:ea typeface="Calibri"/>
                <a:cs typeface="Calibri"/>
                <a:sym typeface="Calibri"/>
              </a:rPr>
              <a:t>sempre a portata di mano</a:t>
            </a:r>
            <a:endParaRPr sz="2133">
              <a:latin typeface="Calibri"/>
              <a:ea typeface="Calibri"/>
              <a:cs typeface="Calibri"/>
              <a:sym typeface="Calibri"/>
            </a:endParaRPr>
          </a:p>
        </p:txBody>
      </p:sp>
      <p:sp>
        <p:nvSpPr>
          <p:cNvPr id="2177" name="Google Shape;2177;p117"/>
          <p:cNvSpPr txBox="1">
            <a:spLocks noGrp="1"/>
          </p:cNvSpPr>
          <p:nvPr>
            <p:ph type="title"/>
          </p:nvPr>
        </p:nvSpPr>
        <p:spPr>
          <a:xfrm>
            <a:off x="578467" y="4702633"/>
            <a:ext cx="10714400" cy="1215200"/>
          </a:xfrm>
          <a:prstGeom prst="rect">
            <a:avLst/>
          </a:prstGeom>
          <a:noFill/>
          <a:ln>
            <a:noFill/>
          </a:ln>
        </p:spPr>
        <p:txBody>
          <a:bodyPr spcFirstLastPara="1" wrap="square" lIns="0" tIns="16925" rIns="0" bIns="0" anchor="t" anchorCtr="0">
            <a:noAutofit/>
          </a:bodyPr>
          <a:lstStyle/>
          <a:p>
            <a:pPr marL="16086" marR="6773" lvl="0" indent="0" algn="just" rtl="0">
              <a:lnSpc>
                <a:spcPct val="116100"/>
              </a:lnSpc>
              <a:spcBef>
                <a:spcPts val="0"/>
              </a:spcBef>
              <a:spcAft>
                <a:spcPts val="0"/>
              </a:spcAft>
              <a:buSzPts val="1400"/>
              <a:buNone/>
            </a:pPr>
            <a:r>
              <a:rPr lang="it" sz="1467" b="0">
                <a:solidFill>
                  <a:srgbClr val="5A6772"/>
                </a:solidFill>
                <a:latin typeface="Calibri"/>
                <a:ea typeface="Calibri"/>
                <a:cs typeface="Calibri"/>
                <a:sym typeface="Calibri"/>
              </a:rPr>
              <a:t>Ogni Ente o azienda pubblica che desideri comunicare al cittadino attraverso l’app IO, può </a:t>
            </a:r>
            <a:r>
              <a:rPr lang="it" sz="1467">
                <a:solidFill>
                  <a:srgbClr val="5A6772"/>
                </a:solidFill>
                <a:latin typeface="Calibri"/>
                <a:ea typeface="Calibri"/>
                <a:cs typeface="Calibri"/>
                <a:sym typeface="Calibri"/>
              </a:rPr>
              <a:t>partire dalle notifiche e dai pagamenti che ha già digitalizzato</a:t>
            </a:r>
            <a:r>
              <a:rPr lang="it" sz="1467" b="0">
                <a:solidFill>
                  <a:srgbClr val="5A6772"/>
                </a:solidFill>
                <a:latin typeface="Calibri"/>
                <a:ea typeface="Calibri"/>
                <a:cs typeface="Calibri"/>
                <a:sym typeface="Calibri"/>
              </a:rPr>
              <a:t>. Tutti i messaggi che già oggi aggiornano il cittadino via mail o sms, possono confluire anche in IO come </a:t>
            </a:r>
            <a:r>
              <a:rPr lang="it" sz="1467">
                <a:solidFill>
                  <a:srgbClr val="5A6772"/>
                </a:solidFill>
                <a:latin typeface="Calibri"/>
                <a:ea typeface="Calibri"/>
                <a:cs typeface="Calibri"/>
                <a:sym typeface="Calibri"/>
              </a:rPr>
              <a:t>canale alternativo</a:t>
            </a:r>
            <a:r>
              <a:rPr lang="it" sz="1467" b="0">
                <a:solidFill>
                  <a:srgbClr val="5A6772"/>
                </a:solidFill>
                <a:latin typeface="Calibri"/>
                <a:ea typeface="Calibri"/>
                <a:cs typeface="Calibri"/>
                <a:sym typeface="Calibri"/>
              </a:rPr>
              <a:t> e tutti i pagamenti già gestiti tramite la piattaforma </a:t>
            </a:r>
            <a:r>
              <a:rPr lang="it" sz="1467">
                <a:solidFill>
                  <a:srgbClr val="5A6772"/>
                </a:solidFill>
                <a:latin typeface="Calibri"/>
                <a:ea typeface="Calibri"/>
                <a:cs typeface="Calibri"/>
                <a:sym typeface="Calibri"/>
              </a:rPr>
              <a:t>pagoPA</a:t>
            </a:r>
            <a:r>
              <a:rPr lang="it" sz="1467" b="0">
                <a:solidFill>
                  <a:srgbClr val="5A6772"/>
                </a:solidFill>
                <a:latin typeface="Calibri"/>
                <a:ea typeface="Calibri"/>
                <a:cs typeface="Calibri"/>
                <a:sym typeface="Calibri"/>
              </a:rPr>
              <a:t> sono pronti per essere integrati nell’app, trasversalmente a diverse tipologie di servizi (tributi, anagrafe, scuola, mobilità, edilizia e territorio...). </a:t>
            </a:r>
            <a:endParaRPr sz="1467" b="0">
              <a:solidFill>
                <a:srgbClr val="5A6772"/>
              </a:solidFill>
              <a:latin typeface="Calibri"/>
              <a:ea typeface="Calibri"/>
              <a:cs typeface="Calibri"/>
              <a:sym typeface="Calibri"/>
            </a:endParaRPr>
          </a:p>
        </p:txBody>
      </p:sp>
      <p:sp>
        <p:nvSpPr>
          <p:cNvPr id="2178" name="Google Shape;2178;p117"/>
          <p:cNvSpPr txBox="1"/>
          <p:nvPr/>
        </p:nvSpPr>
        <p:spPr>
          <a:xfrm>
            <a:off x="578467" y="588433"/>
            <a:ext cx="1449200" cy="1516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0066CC"/>
                </a:solidFill>
                <a:latin typeface="Calibri"/>
                <a:ea typeface="Calibri"/>
                <a:cs typeface="Calibri"/>
                <a:sym typeface="Calibri"/>
              </a:rPr>
              <a:t>FUNZIONI COMUNI</a:t>
            </a:r>
            <a:endParaRPr sz="1333">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182"/>
        <p:cNvGrpSpPr/>
        <p:nvPr/>
      </p:nvGrpSpPr>
      <p:grpSpPr>
        <a:xfrm>
          <a:off x="0" y="0"/>
          <a:ext cx="0" cy="0"/>
          <a:chOff x="0" y="0"/>
          <a:chExt cx="0" cy="0"/>
        </a:xfrm>
      </p:grpSpPr>
      <p:sp>
        <p:nvSpPr>
          <p:cNvPr id="2183" name="Google Shape;2183;p118"/>
          <p:cNvSpPr txBox="1">
            <a:spLocks noGrp="1"/>
          </p:cNvSpPr>
          <p:nvPr>
            <p:ph type="title"/>
          </p:nvPr>
        </p:nvSpPr>
        <p:spPr>
          <a:xfrm>
            <a:off x="578467" y="1959433"/>
            <a:ext cx="22228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SCUOLA</a:t>
            </a:r>
            <a:endParaRPr sz="1600" b="0">
              <a:solidFill>
                <a:srgbClr val="00C1C7"/>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Pagamenti</a:t>
            </a:r>
            <a:r>
              <a:rPr lang="it" sz="1333" b="0">
                <a:solidFill>
                  <a:schemeClr val="dk1"/>
                </a:solidFill>
                <a:latin typeface="Calibri"/>
                <a:ea typeface="Calibri"/>
                <a:cs typeface="Calibri"/>
                <a:sym typeface="Calibri"/>
              </a:rPr>
              <a:t> relativi a: servizio di </a:t>
            </a:r>
            <a:r>
              <a:rPr lang="it" sz="1333">
                <a:solidFill>
                  <a:schemeClr val="dk1"/>
                </a:solidFill>
                <a:latin typeface="Calibri"/>
                <a:ea typeface="Calibri"/>
                <a:cs typeface="Calibri"/>
                <a:sym typeface="Calibri"/>
              </a:rPr>
              <a:t>trasporto, mensa, centri estivi</a:t>
            </a:r>
            <a:r>
              <a:rPr lang="it" sz="1333" b="0">
                <a:solidFill>
                  <a:schemeClr val="dk1"/>
                </a:solidFill>
                <a:latin typeface="Calibri"/>
                <a:ea typeface="Calibri"/>
                <a:cs typeface="Calibri"/>
                <a:sym typeface="Calibri"/>
              </a:rPr>
              <a:t>, </a:t>
            </a:r>
            <a:r>
              <a:rPr lang="it" sz="1333">
                <a:solidFill>
                  <a:schemeClr val="dk1"/>
                </a:solidFill>
                <a:latin typeface="Calibri"/>
                <a:ea typeface="Calibri"/>
                <a:cs typeface="Calibri"/>
                <a:sym typeface="Calibri"/>
              </a:rPr>
              <a:t>rette </a:t>
            </a:r>
            <a:r>
              <a:rPr lang="it" sz="1333" b="0">
                <a:solidFill>
                  <a:schemeClr val="dk1"/>
                </a:solidFill>
                <a:latin typeface="Calibri"/>
                <a:ea typeface="Calibri"/>
                <a:cs typeface="Calibri"/>
                <a:sym typeface="Calibri"/>
              </a:rPr>
              <a:t>di iscrizione</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a:t>
            </a:r>
            <a:r>
              <a:rPr lang="it" sz="1333" b="0">
                <a:solidFill>
                  <a:schemeClr val="dk1"/>
                </a:solidFill>
                <a:latin typeface="Calibri"/>
                <a:ea typeface="Calibri"/>
                <a:cs typeface="Calibri"/>
                <a:sym typeface="Calibri"/>
              </a:rPr>
              <a:t> relativi a: apertura delle </a:t>
            </a:r>
            <a:r>
              <a:rPr lang="it" sz="1333">
                <a:solidFill>
                  <a:schemeClr val="dk1"/>
                </a:solidFill>
                <a:latin typeface="Calibri"/>
                <a:ea typeface="Calibri"/>
                <a:cs typeface="Calibri"/>
                <a:sym typeface="Calibri"/>
              </a:rPr>
              <a:t>iscrizioni agli asili nidi</a:t>
            </a:r>
            <a:r>
              <a:rPr lang="it" sz="1333" b="0">
                <a:solidFill>
                  <a:schemeClr val="dk1"/>
                </a:solidFill>
                <a:latin typeface="Calibri"/>
                <a:ea typeface="Calibri"/>
                <a:cs typeface="Calibri"/>
                <a:sym typeface="Calibri"/>
              </a:rPr>
              <a:t>, pubblicazione delle </a:t>
            </a:r>
            <a:r>
              <a:rPr lang="it" sz="1333">
                <a:solidFill>
                  <a:schemeClr val="dk1"/>
                </a:solidFill>
                <a:latin typeface="Calibri"/>
                <a:ea typeface="Calibri"/>
                <a:cs typeface="Calibri"/>
                <a:sym typeface="Calibri"/>
              </a:rPr>
              <a:t>graduatorie</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a:t>
            </a:r>
            <a:r>
              <a:rPr lang="it" sz="1333">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Messaggi </a:t>
            </a:r>
            <a:r>
              <a:rPr lang="it" sz="1333" b="0">
                <a:solidFill>
                  <a:schemeClr val="dk1"/>
                </a:solidFill>
                <a:latin typeface="Calibri"/>
                <a:ea typeface="Calibri"/>
                <a:cs typeface="Calibri"/>
                <a:sym typeface="Calibri"/>
              </a:rPr>
              <a:t>di notifica relativi a: </a:t>
            </a:r>
            <a:r>
              <a:rPr lang="it" sz="1333">
                <a:solidFill>
                  <a:schemeClr val="dk1"/>
                </a:solidFill>
                <a:latin typeface="Calibri"/>
                <a:ea typeface="Calibri"/>
                <a:cs typeface="Calibri"/>
                <a:sym typeface="Calibri"/>
              </a:rPr>
              <a:t>assenza/presenza</a:t>
            </a:r>
            <a:r>
              <a:rPr lang="it" sz="1333" b="0">
                <a:solidFill>
                  <a:schemeClr val="dk1"/>
                </a:solidFill>
                <a:latin typeface="Calibri"/>
                <a:ea typeface="Calibri"/>
                <a:cs typeface="Calibri"/>
                <a:sym typeface="Calibri"/>
              </a:rPr>
              <a:t> dello studente alla mensa</a:t>
            </a:r>
            <a:endParaRPr sz="1333" b="0">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4" name="Google Shape;2184;p118"/>
          <p:cNvSpPr txBox="1">
            <a:spLocks noGrp="1"/>
          </p:cNvSpPr>
          <p:nvPr>
            <p:ph type="title"/>
          </p:nvPr>
        </p:nvSpPr>
        <p:spPr>
          <a:xfrm>
            <a:off x="3524867" y="19594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ANAGRAFE</a:t>
            </a:r>
            <a:endParaRPr sz="1600"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a:t>
            </a:r>
            <a:r>
              <a:rPr lang="it" sz="1333" b="0">
                <a:solidFill>
                  <a:schemeClr val="dk1"/>
                </a:solidFill>
                <a:latin typeface="Calibri"/>
                <a:ea typeface="Calibri"/>
                <a:cs typeface="Calibri"/>
                <a:sym typeface="Calibri"/>
              </a:rPr>
              <a:t> su: </a:t>
            </a:r>
            <a:r>
              <a:rPr lang="it" sz="1333">
                <a:solidFill>
                  <a:schemeClr val="dk1"/>
                </a:solidFill>
                <a:latin typeface="Calibri"/>
                <a:ea typeface="Calibri"/>
                <a:cs typeface="Calibri"/>
                <a:sym typeface="Calibri"/>
              </a:rPr>
              <a:t>scadenza documenti</a:t>
            </a:r>
            <a:r>
              <a:rPr lang="it" sz="1333" b="0">
                <a:solidFill>
                  <a:schemeClr val="dk1"/>
                </a:solidFill>
                <a:latin typeface="Calibri"/>
                <a:ea typeface="Calibri"/>
                <a:cs typeface="Calibri"/>
                <a:sym typeface="Calibri"/>
              </a:rPr>
              <a:t> (Carta d’Identità, Permesso di soggiorno), </a:t>
            </a:r>
            <a:r>
              <a:rPr lang="it" sz="1333">
                <a:solidFill>
                  <a:schemeClr val="dk1"/>
                </a:solidFill>
                <a:latin typeface="Calibri"/>
                <a:ea typeface="Calibri"/>
                <a:cs typeface="Calibri"/>
                <a:sym typeface="Calibri"/>
              </a:rPr>
              <a:t>appuntamenti </a:t>
            </a:r>
            <a:r>
              <a:rPr lang="it" sz="1333" b="0">
                <a:solidFill>
                  <a:schemeClr val="dk1"/>
                </a:solidFill>
                <a:latin typeface="Calibri"/>
                <a:ea typeface="Calibri"/>
                <a:cs typeface="Calibri"/>
                <a:sym typeface="Calibri"/>
              </a:rPr>
              <a:t>presso gli uffici comunali</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Notifiche relativi ad </a:t>
            </a:r>
            <a:r>
              <a:rPr lang="it" sz="1333">
                <a:solidFill>
                  <a:schemeClr val="dk1"/>
                </a:solidFill>
                <a:latin typeface="Calibri"/>
                <a:ea typeface="Calibri"/>
                <a:cs typeface="Calibri"/>
                <a:sym typeface="Calibri"/>
              </a:rPr>
              <a:t>aggiornamenti dello stato anagrafico</a:t>
            </a:r>
            <a:r>
              <a:rPr lang="it" sz="1333" b="0">
                <a:solidFill>
                  <a:schemeClr val="dk1"/>
                </a:solidFill>
                <a:latin typeface="Calibri"/>
                <a:ea typeface="Calibri"/>
                <a:cs typeface="Calibri"/>
                <a:sym typeface="Calibri"/>
              </a:rPr>
              <a:t> (es. cambio di residenza, cambio dello stato di famiglia, ecc.)</a:t>
            </a:r>
            <a:br>
              <a:rPr lang="it" sz="1467" b="0">
                <a:solidFill>
                  <a:schemeClr val="dk1"/>
                </a:solidFill>
                <a:latin typeface="Calibri"/>
                <a:ea typeface="Calibri"/>
                <a:cs typeface="Calibri"/>
                <a:sym typeface="Calibri"/>
              </a:rPr>
            </a:b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5" name="Google Shape;2185;p118"/>
          <p:cNvSpPr txBox="1">
            <a:spLocks noGrp="1"/>
          </p:cNvSpPr>
          <p:nvPr>
            <p:ph type="title"/>
          </p:nvPr>
        </p:nvSpPr>
        <p:spPr>
          <a:xfrm>
            <a:off x="6369667" y="19594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MOBILITÀ</a:t>
            </a:r>
            <a:endParaRPr sz="1600"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 </a:t>
            </a:r>
            <a:r>
              <a:rPr lang="it" sz="1333" b="0">
                <a:solidFill>
                  <a:schemeClr val="dk1"/>
                </a:solidFill>
                <a:latin typeface="Calibri"/>
                <a:ea typeface="Calibri"/>
                <a:cs typeface="Calibri"/>
                <a:sym typeface="Calibri"/>
              </a:rPr>
              <a:t>per la </a:t>
            </a:r>
            <a:r>
              <a:rPr lang="it" sz="1333">
                <a:solidFill>
                  <a:schemeClr val="dk1"/>
                </a:solidFill>
                <a:latin typeface="Calibri"/>
                <a:ea typeface="Calibri"/>
                <a:cs typeface="Calibri"/>
                <a:sym typeface="Calibri"/>
              </a:rPr>
              <a:t>scadenza di pass mobilità </a:t>
            </a:r>
            <a:r>
              <a:rPr lang="it" sz="1333" b="0">
                <a:solidFill>
                  <a:schemeClr val="dk1"/>
                </a:solidFill>
                <a:latin typeface="Calibri"/>
                <a:ea typeface="Calibri"/>
                <a:cs typeface="Calibri"/>
                <a:sym typeface="Calibri"/>
              </a:rPr>
              <a:t>e altri permessi</a:t>
            </a:r>
            <a:br>
              <a:rPr lang="it" sz="1467" b="0">
                <a:solidFill>
                  <a:schemeClr val="dk1"/>
                </a:solidFill>
                <a:latin typeface="Calibri"/>
                <a:ea typeface="Calibri"/>
                <a:cs typeface="Calibri"/>
                <a:sym typeface="Calibri"/>
              </a:rPr>
            </a:b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Notifiche </a:t>
            </a:r>
            <a:r>
              <a:rPr lang="it" sz="1333" b="0">
                <a:solidFill>
                  <a:schemeClr val="dk1"/>
                </a:solidFill>
                <a:latin typeface="Calibri"/>
                <a:ea typeface="Calibri"/>
                <a:cs typeface="Calibri"/>
                <a:sym typeface="Calibri"/>
              </a:rPr>
              <a:t>relative a</a:t>
            </a:r>
            <a:r>
              <a:rPr lang="it" sz="1333">
                <a:solidFill>
                  <a:schemeClr val="dk1"/>
                </a:solidFill>
                <a:latin typeface="Calibri"/>
                <a:ea typeface="Calibri"/>
                <a:cs typeface="Calibri"/>
                <a:sym typeface="Calibri"/>
              </a:rPr>
              <a:t> passaggi in aree a traffico limitato</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Multe: avvisi di pagamento </a:t>
            </a:r>
            <a:r>
              <a:rPr lang="it" sz="1333" b="0">
                <a:solidFill>
                  <a:schemeClr val="dk1"/>
                </a:solidFill>
                <a:latin typeface="Calibri"/>
                <a:ea typeface="Calibri"/>
                <a:cs typeface="Calibri"/>
                <a:sym typeface="Calibri"/>
              </a:rPr>
              <a:t>legati a</a:t>
            </a:r>
            <a:r>
              <a:rPr lang="it" sz="1333">
                <a:solidFill>
                  <a:schemeClr val="dk1"/>
                </a:solidFill>
                <a:latin typeface="Calibri"/>
                <a:ea typeface="Calibri"/>
                <a:cs typeface="Calibri"/>
                <a:sym typeface="Calibri"/>
              </a:rPr>
              <a:t> </a:t>
            </a:r>
            <a:r>
              <a:rPr lang="it" sz="1333" b="0">
                <a:solidFill>
                  <a:schemeClr val="dk1"/>
                </a:solidFill>
                <a:latin typeface="Calibri"/>
                <a:ea typeface="Calibri"/>
                <a:cs typeface="Calibri"/>
                <a:sym typeface="Calibri"/>
              </a:rPr>
              <a:t>infrazioni al codice della strada</a:t>
            </a:r>
            <a:br>
              <a:rPr lang="it" sz="1467" b="0">
                <a:solidFill>
                  <a:schemeClr val="dk1"/>
                </a:solidFill>
                <a:latin typeface="Calibri"/>
                <a:ea typeface="Calibri"/>
                <a:cs typeface="Calibri"/>
                <a:sym typeface="Calibri"/>
              </a:rPr>
            </a:b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6" name="Google Shape;2186;p118"/>
          <p:cNvSpPr txBox="1">
            <a:spLocks noGrp="1"/>
          </p:cNvSpPr>
          <p:nvPr>
            <p:ph type="title"/>
          </p:nvPr>
        </p:nvSpPr>
        <p:spPr>
          <a:xfrm>
            <a:off x="9021300" y="1916433"/>
            <a:ext cx="2076000" cy="10980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4C9"/>
                </a:solidFill>
                <a:latin typeface="Calibri"/>
                <a:ea typeface="Calibri"/>
                <a:cs typeface="Calibri"/>
                <a:sym typeface="Calibri"/>
              </a:rPr>
              <a:t>TRIBUTI</a:t>
            </a:r>
            <a:endParaRPr sz="1600" b="0">
              <a:solidFill>
                <a:srgbClr val="00C4C9"/>
              </a:solidFill>
              <a:latin typeface="Calibri"/>
              <a:ea typeface="Calibri"/>
              <a:cs typeface="Calibri"/>
              <a:sym typeface="Calibri"/>
            </a:endParaRPr>
          </a:p>
          <a:p>
            <a:pPr marL="0" lvl="0" indent="0" algn="l" rtl="0">
              <a:lnSpc>
                <a:spcPct val="115000"/>
              </a:lnSpc>
              <a:spcBef>
                <a:spcPts val="0"/>
              </a:spcBef>
              <a:spcAft>
                <a:spcPts val="0"/>
              </a:spcAft>
              <a:buSzPts val="1400"/>
              <a:buNone/>
            </a:pPr>
            <a:br>
              <a:rPr lang="it" sz="1467" b="0">
                <a:solidFill>
                  <a:schemeClr val="dk1"/>
                </a:solidFill>
                <a:latin typeface="Calibri"/>
                <a:ea typeface="Calibri"/>
                <a:cs typeface="Calibri"/>
                <a:sym typeface="Calibri"/>
              </a:rPr>
            </a:b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Avvisi di </a:t>
            </a:r>
            <a:r>
              <a:rPr lang="it" sz="1333">
                <a:solidFill>
                  <a:schemeClr val="dk1"/>
                </a:solidFill>
                <a:latin typeface="Calibri"/>
                <a:ea typeface="Calibri"/>
                <a:cs typeface="Calibri"/>
                <a:sym typeface="Calibri"/>
              </a:rPr>
              <a:t>scadenza e pagamento </a:t>
            </a:r>
            <a:r>
              <a:rPr lang="it" sz="1333" b="0">
                <a:solidFill>
                  <a:schemeClr val="dk1"/>
                </a:solidFill>
                <a:latin typeface="Calibri"/>
                <a:ea typeface="Calibri"/>
                <a:cs typeface="Calibri"/>
                <a:sym typeface="Calibri"/>
              </a:rPr>
              <a:t>per: </a:t>
            </a:r>
            <a:r>
              <a:rPr lang="it" sz="1333">
                <a:solidFill>
                  <a:schemeClr val="dk1"/>
                </a:solidFill>
                <a:latin typeface="Calibri"/>
                <a:ea typeface="Calibri"/>
                <a:cs typeface="Calibri"/>
                <a:sym typeface="Calibri"/>
              </a:rPr>
              <a:t>TARI, TASI, TOSAP... </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7" name="Google Shape;2187;p118"/>
          <p:cNvSpPr txBox="1">
            <a:spLocks noGrp="1"/>
          </p:cNvSpPr>
          <p:nvPr>
            <p:ph type="title"/>
          </p:nvPr>
        </p:nvSpPr>
        <p:spPr>
          <a:xfrm>
            <a:off x="9112867" y="35376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4C9"/>
                </a:solidFill>
                <a:latin typeface="Calibri"/>
                <a:ea typeface="Calibri"/>
                <a:cs typeface="Calibri"/>
                <a:sym typeface="Calibri"/>
              </a:rPr>
              <a:t>EDILIZIA e TERRITORIO</a:t>
            </a:r>
            <a:endParaRPr sz="1600" b="0">
              <a:solidFill>
                <a:srgbClr val="00C4C9"/>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467"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Avvisi sull’</a:t>
            </a:r>
            <a:r>
              <a:rPr lang="it" sz="1333">
                <a:solidFill>
                  <a:schemeClr val="dk1"/>
                </a:solidFill>
                <a:latin typeface="Calibri"/>
                <a:ea typeface="Calibri"/>
                <a:cs typeface="Calibri"/>
                <a:sym typeface="Calibri"/>
              </a:rPr>
              <a:t>avanzamento delle pratiche</a:t>
            </a:r>
            <a:r>
              <a:rPr lang="it" sz="1333" b="0">
                <a:solidFill>
                  <a:schemeClr val="dk1"/>
                </a:solidFill>
                <a:latin typeface="Calibri"/>
                <a:ea typeface="Calibri"/>
                <a:cs typeface="Calibri"/>
                <a:sym typeface="Calibri"/>
              </a:rPr>
              <a:t> </a:t>
            </a:r>
            <a:endParaRPr sz="1333"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Promemoria appuntamenti agli uffici edilizia</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8" name="Google Shape;2188;p118"/>
          <p:cNvSpPr txBox="1"/>
          <p:nvPr/>
        </p:nvSpPr>
        <p:spPr>
          <a:xfrm>
            <a:off x="578467" y="588433"/>
            <a:ext cx="6303600" cy="6944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2000" b="1">
                <a:solidFill>
                  <a:srgbClr val="0066CC"/>
                </a:solidFill>
                <a:latin typeface="Calibri"/>
                <a:ea typeface="Calibri"/>
                <a:cs typeface="Calibri"/>
                <a:sym typeface="Calibri"/>
              </a:rPr>
              <a:t>CHE TIPO DI SERVIZI PUOI RENDERE DISPONIBILI SU IO?</a:t>
            </a:r>
            <a:endParaRPr sz="2000" b="1">
              <a:solidFill>
                <a:srgbClr val="0066CC"/>
              </a:solidFill>
              <a:latin typeface="Calibri"/>
              <a:ea typeface="Calibri"/>
              <a:cs typeface="Calibri"/>
              <a:sym typeface="Calibri"/>
            </a:endParaRPr>
          </a:p>
          <a:p>
            <a:pPr marL="16933" marR="0" lvl="0" indent="0" algn="l" rtl="0">
              <a:spcBef>
                <a:spcPts val="0"/>
              </a:spcBef>
              <a:spcAft>
                <a:spcPts val="0"/>
              </a:spcAft>
              <a:buNone/>
            </a:pPr>
            <a:r>
              <a:rPr lang="it" sz="2000" b="1" i="1">
                <a:solidFill>
                  <a:srgbClr val="0066CC"/>
                </a:solidFill>
                <a:latin typeface="Calibri"/>
                <a:ea typeface="Calibri"/>
                <a:cs typeface="Calibri"/>
                <a:sym typeface="Calibri"/>
              </a:rPr>
              <a:t>Alcuni esempi</a:t>
            </a:r>
            <a:endParaRPr sz="2000" i="1">
              <a:solidFill>
                <a:srgbClr val="00C1C7"/>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192"/>
        <p:cNvGrpSpPr/>
        <p:nvPr/>
      </p:nvGrpSpPr>
      <p:grpSpPr>
        <a:xfrm>
          <a:off x="0" y="0"/>
          <a:ext cx="0" cy="0"/>
          <a:chOff x="0" y="0"/>
          <a:chExt cx="0" cy="0"/>
        </a:xfrm>
      </p:grpSpPr>
      <p:sp>
        <p:nvSpPr>
          <p:cNvPr id="2193" name="Google Shape;2193;p119"/>
          <p:cNvSpPr/>
          <p:nvPr/>
        </p:nvSpPr>
        <p:spPr>
          <a:xfrm>
            <a:off x="853619" y="1151648"/>
            <a:ext cx="10337200" cy="4775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4" name="Google Shape;2194;p119"/>
          <p:cNvSpPr txBox="1"/>
          <p:nvPr/>
        </p:nvSpPr>
        <p:spPr>
          <a:xfrm>
            <a:off x="578467" y="588433"/>
            <a:ext cx="12912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COME FUNZIONA</a:t>
            </a:r>
            <a:endParaRPr sz="1333">
              <a:solidFill>
                <a:srgbClr val="00000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198"/>
        <p:cNvGrpSpPr/>
        <p:nvPr/>
      </p:nvGrpSpPr>
      <p:grpSpPr>
        <a:xfrm>
          <a:off x="0" y="0"/>
          <a:ext cx="0" cy="0"/>
          <a:chOff x="0" y="0"/>
          <a:chExt cx="0" cy="0"/>
        </a:xfrm>
      </p:grpSpPr>
      <p:sp>
        <p:nvSpPr>
          <p:cNvPr id="2199" name="Google Shape;2199;p120"/>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00" name="Google Shape;2200;p120"/>
          <p:cNvSpPr txBox="1">
            <a:spLocks noGrp="1"/>
          </p:cNvSpPr>
          <p:nvPr>
            <p:ph type="title"/>
          </p:nvPr>
        </p:nvSpPr>
        <p:spPr>
          <a:xfrm>
            <a:off x="578467" y="1319801"/>
            <a:ext cx="33316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Sicurezza dell’interlocutore</a:t>
            </a:r>
            <a:endParaRPr sz="3466">
              <a:latin typeface="Calibri"/>
              <a:ea typeface="Calibri"/>
              <a:cs typeface="Calibri"/>
              <a:sym typeface="Calibri"/>
            </a:endParaRPr>
          </a:p>
        </p:txBody>
      </p:sp>
      <p:sp>
        <p:nvSpPr>
          <p:cNvPr id="2201" name="Google Shape;2201;p120"/>
          <p:cNvSpPr txBox="1"/>
          <p:nvPr/>
        </p:nvSpPr>
        <p:spPr>
          <a:xfrm>
            <a:off x="512367" y="2612933"/>
            <a:ext cx="4605600" cy="20152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La certezza di inviare comunicazioni, avvisi e pagamenti </a:t>
            </a:r>
            <a:r>
              <a:rPr lang="it" sz="1600" b="1">
                <a:solidFill>
                  <a:srgbClr val="5A6772"/>
                </a:solidFill>
                <a:latin typeface="Calibri"/>
                <a:ea typeface="Calibri"/>
                <a:cs typeface="Calibri"/>
                <a:sym typeface="Calibri"/>
              </a:rPr>
              <a:t>esattamente al destinatario</a:t>
            </a:r>
            <a:r>
              <a:rPr lang="it" sz="1600">
                <a:solidFill>
                  <a:srgbClr val="5A6772"/>
                </a:solidFill>
                <a:latin typeface="Calibri"/>
                <a:ea typeface="Calibri"/>
                <a:cs typeface="Calibri"/>
                <a:sym typeface="Calibri"/>
              </a:rPr>
              <a:t> di un determinato servizio è garantita</a:t>
            </a:r>
            <a:r>
              <a:rPr lang="it" sz="1600" b="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dall’</a:t>
            </a:r>
            <a:r>
              <a:rPr lang="it" sz="1600" b="1">
                <a:solidFill>
                  <a:srgbClr val="5A6772"/>
                </a:solidFill>
                <a:latin typeface="Calibri"/>
                <a:ea typeface="Calibri"/>
                <a:cs typeface="Calibri"/>
                <a:sym typeface="Calibri"/>
              </a:rPr>
              <a:t>autenticazione all’app tramite un’identità digitale forte: SPID o CIE.</a:t>
            </a:r>
            <a:endParaRPr sz="1600" b="1">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333">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In seguito, accesso rapido e azioni dispositive con PIN o Biometrico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Sessioni uniche revocabili</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Sblocco app ogni 30 secondi di inattività</a:t>
            </a:r>
            <a:endParaRPr/>
          </a:p>
        </p:txBody>
      </p:sp>
      <p:sp>
        <p:nvSpPr>
          <p:cNvPr id="2202" name="Google Shape;2202;p120"/>
          <p:cNvSpPr/>
          <p:nvPr/>
        </p:nvSpPr>
        <p:spPr>
          <a:xfrm>
            <a:off x="6096000" y="0"/>
            <a:ext cx="6096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3" name="Google Shape;2203;p120"/>
          <p:cNvSpPr/>
          <p:nvPr/>
        </p:nvSpPr>
        <p:spPr>
          <a:xfrm>
            <a:off x="5118100" y="0"/>
            <a:ext cx="7074000" cy="685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4" name="Google Shape;2204;p120"/>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5" name="Google Shape;2205;p120"/>
          <p:cNvSpPr txBox="1"/>
          <p:nvPr/>
        </p:nvSpPr>
        <p:spPr>
          <a:xfrm>
            <a:off x="6237700" y="6446967"/>
            <a:ext cx="22044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FFFFFF"/>
                </a:solidFill>
                <a:latin typeface="Calibri"/>
                <a:ea typeface="Calibri"/>
                <a:cs typeface="Calibri"/>
                <a:sym typeface="Calibri"/>
              </a:rPr>
              <a:t>Schermata di accesso </a:t>
            </a:r>
            <a:endParaRPr sz="1333">
              <a:solidFill>
                <a:srgbClr val="000000"/>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09"/>
        <p:cNvGrpSpPr/>
        <p:nvPr/>
      </p:nvGrpSpPr>
      <p:grpSpPr>
        <a:xfrm>
          <a:off x="0" y="0"/>
          <a:ext cx="0" cy="0"/>
          <a:chOff x="0" y="0"/>
          <a:chExt cx="0" cy="0"/>
        </a:xfrm>
      </p:grpSpPr>
      <p:pic>
        <p:nvPicPr>
          <p:cNvPr id="2210" name="Google Shape;2210;p121"/>
          <p:cNvPicPr preferRelativeResize="0"/>
          <p:nvPr/>
        </p:nvPicPr>
        <p:blipFill rotWithShape="1">
          <a:blip r:embed="rId3">
            <a:alphaModFix/>
          </a:blip>
          <a:srcRect l="13658" t="3322" r="15499" b="2275"/>
          <a:stretch/>
        </p:blipFill>
        <p:spPr>
          <a:xfrm>
            <a:off x="5838034" y="387900"/>
            <a:ext cx="6483665" cy="6305200"/>
          </a:xfrm>
          <a:prstGeom prst="rect">
            <a:avLst/>
          </a:prstGeom>
          <a:noFill/>
          <a:ln>
            <a:noFill/>
          </a:ln>
        </p:spPr>
      </p:pic>
      <p:pic>
        <p:nvPicPr>
          <p:cNvPr id="2211" name="Google Shape;2211;p121"/>
          <p:cNvPicPr preferRelativeResize="0"/>
          <p:nvPr/>
        </p:nvPicPr>
        <p:blipFill rotWithShape="1">
          <a:blip r:embed="rId4">
            <a:alphaModFix/>
          </a:blip>
          <a:srcRect/>
          <a:stretch/>
        </p:blipFill>
        <p:spPr>
          <a:xfrm>
            <a:off x="7876124" y="1525216"/>
            <a:ext cx="2533680" cy="4382528"/>
          </a:xfrm>
          <a:prstGeom prst="rect">
            <a:avLst/>
          </a:prstGeom>
          <a:noFill/>
          <a:ln>
            <a:noFill/>
          </a:ln>
        </p:spPr>
      </p:pic>
      <p:sp>
        <p:nvSpPr>
          <p:cNvPr id="2212" name="Google Shape;2212;p121"/>
          <p:cNvSpPr/>
          <p:nvPr/>
        </p:nvSpPr>
        <p:spPr>
          <a:xfrm>
            <a:off x="6096000" y="0"/>
            <a:ext cx="6096000" cy="685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3" name="Google Shape;2213;p121"/>
          <p:cNvSpPr/>
          <p:nvPr/>
        </p:nvSpPr>
        <p:spPr>
          <a:xfrm>
            <a:off x="5118100" y="0"/>
            <a:ext cx="7074000" cy="6858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4" name="Google Shape;2214;p121"/>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5" name="Google Shape;2215;p121"/>
          <p:cNvSpPr txBox="1"/>
          <p:nvPr/>
        </p:nvSpPr>
        <p:spPr>
          <a:xfrm>
            <a:off x="6237701" y="6446967"/>
            <a:ext cx="1476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FFFFFF"/>
                </a:solidFill>
                <a:latin typeface="Calibri"/>
                <a:ea typeface="Calibri"/>
                <a:cs typeface="Calibri"/>
                <a:sym typeface="Calibri"/>
              </a:rPr>
              <a:t>Sezione “Messaggi”</a:t>
            </a:r>
            <a:endParaRPr sz="1333">
              <a:solidFill>
                <a:srgbClr val="000000"/>
              </a:solidFill>
              <a:latin typeface="Calibri"/>
              <a:ea typeface="Calibri"/>
              <a:cs typeface="Calibri"/>
              <a:sym typeface="Calibri"/>
            </a:endParaRPr>
          </a:p>
        </p:txBody>
      </p:sp>
      <p:sp>
        <p:nvSpPr>
          <p:cNvPr id="2216" name="Google Shape;2216;p121"/>
          <p:cNvSpPr txBox="1">
            <a:spLocks noGrp="1"/>
          </p:cNvSpPr>
          <p:nvPr>
            <p:ph type="title"/>
          </p:nvPr>
        </p:nvSpPr>
        <p:spPr>
          <a:xfrm>
            <a:off x="578467" y="1319676"/>
            <a:ext cx="47068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Un canale per contattare (tutti) i cittadini</a:t>
            </a:r>
            <a:endParaRPr sz="3466">
              <a:latin typeface="Calibri"/>
              <a:ea typeface="Calibri"/>
              <a:cs typeface="Calibri"/>
              <a:sym typeface="Calibri"/>
            </a:endParaRPr>
          </a:p>
        </p:txBody>
      </p:sp>
      <p:sp>
        <p:nvSpPr>
          <p:cNvPr id="2217" name="Google Shape;2217;p121"/>
          <p:cNvSpPr txBox="1"/>
          <p:nvPr/>
        </p:nvSpPr>
        <p:spPr>
          <a:xfrm>
            <a:off x="512367" y="2612933"/>
            <a:ext cx="48412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Per inviare comunicazioni mirate al cittadino, anche in situazioni “straordinarie” (es. allerte, operazioni di manutenzione, ecc.), </a:t>
            </a:r>
            <a:r>
              <a:rPr lang="it" sz="1600" b="1">
                <a:solidFill>
                  <a:srgbClr val="5A6772"/>
                </a:solidFill>
                <a:latin typeface="Calibri"/>
                <a:ea typeface="Calibri"/>
                <a:cs typeface="Calibri"/>
                <a:sym typeface="Calibri"/>
              </a:rPr>
              <a:t>è sufficiente conoscere il suo codice fiscale</a:t>
            </a:r>
            <a:r>
              <a:rPr lang="it" sz="1600">
                <a:solidFill>
                  <a:srgbClr val="5A6772"/>
                </a:solidFill>
                <a:latin typeface="Calibri"/>
                <a:ea typeface="Calibri"/>
                <a:cs typeface="Calibri"/>
                <a:sym typeface="Calibri"/>
              </a:rPr>
              <a:t>. Chiunque abbia installato l’app, può ricevere immediatamente i messaggi dagli Enti: non è necessario che abbia prima attivato i relativi servizi, né che si sia registrato su altri canali. IO consente così agli Enti di sostenere </a:t>
            </a:r>
            <a:r>
              <a:rPr lang="it" sz="1600" b="1" u="sng">
                <a:solidFill>
                  <a:srgbClr val="5A6772"/>
                </a:solidFill>
                <a:latin typeface="Calibri"/>
                <a:ea typeface="Calibri"/>
                <a:cs typeface="Calibri"/>
                <a:sym typeface="Calibri"/>
              </a:rPr>
              <a:t>costi inferiori per l’invio di messaggi</a:t>
            </a:r>
            <a:r>
              <a:rPr lang="it" sz="1600">
                <a:solidFill>
                  <a:srgbClr val="5A6772"/>
                </a:solidFill>
                <a:latin typeface="Calibri"/>
                <a:ea typeface="Calibri"/>
                <a:cs typeface="Calibri"/>
                <a:sym typeface="Calibri"/>
              </a:rPr>
              <a:t>, sostituendo la posta ordinaria.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Notifiche push + Inoltro via mail (opzionale)</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Call to action chiare + Messaggi ricchi </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Scadenze sul calendario personale</a:t>
            </a:r>
            <a:endParaRPr/>
          </a:p>
        </p:txBody>
      </p:sp>
      <p:sp>
        <p:nvSpPr>
          <p:cNvPr id="2218" name="Google Shape;2218;p121"/>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1218334-4fa5-451c-90ec-d03fb15b8e36" xsi:nil="true"/>
    <SharedWithUsers xmlns="1242d8d3-b7ff-4c74-b52f-056531249604">
      <UserInfo>
        <DisplayName/>
        <AccountId xsi:nil="true"/>
        <AccountType/>
      </UserInfo>
    </SharedWithUsers>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C1237A-B9B6-4E4C-81AD-7EAE831EE38B}">
  <ds:schemaRefs>
    <ds:schemaRef ds:uri="http://schemas.microsoft.com/sharepoint/v3/contenttype/forms"/>
  </ds:schemaRefs>
</ds:datastoreItem>
</file>

<file path=customXml/itemProps2.xml><?xml version="1.0" encoding="utf-8"?>
<ds:datastoreItem xmlns:ds="http://schemas.openxmlformats.org/officeDocument/2006/customXml" ds:itemID="{EDB024D1-D7FE-45DD-BBF6-5003156BD518}">
  <ds:schemaRefs>
    <ds:schemaRef ds:uri="http://schemas.microsoft.com/office/2006/metadata/properties"/>
    <ds:schemaRef ds:uri="http://schemas.microsoft.com/office/infopath/2007/PartnerControls"/>
    <ds:schemaRef ds:uri="e1218334-4fa5-451c-90ec-d03fb15b8e36"/>
    <ds:schemaRef ds:uri="1242d8d3-b7ff-4c74-b52f-056531249604"/>
  </ds:schemaRefs>
</ds:datastoreItem>
</file>

<file path=customXml/itemProps3.xml><?xml version="1.0" encoding="utf-8"?>
<ds:datastoreItem xmlns:ds="http://schemas.openxmlformats.org/officeDocument/2006/customXml" ds:itemID="{C88014F0-FFDD-41F0-982C-4A559300E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551</TotalTime>
  <Words>10991</Words>
  <Application>Microsoft Office PowerPoint</Application>
  <PresentationFormat>Widescreen</PresentationFormat>
  <Paragraphs>1341</Paragraphs>
  <Slides>142</Slides>
  <Notes>140</Notes>
  <HiddenSlides>0</HiddenSlides>
  <MMClips>0</MMClips>
  <ScaleCrop>false</ScaleCrop>
  <HeadingPairs>
    <vt:vector size="6" baseType="variant">
      <vt:variant>
        <vt:lpstr>Caratteri utilizzati</vt:lpstr>
      </vt:variant>
      <vt:variant>
        <vt:i4>11</vt:i4>
      </vt:variant>
      <vt:variant>
        <vt:lpstr>Tema</vt:lpstr>
      </vt:variant>
      <vt:variant>
        <vt:i4>6</vt:i4>
      </vt:variant>
      <vt:variant>
        <vt:lpstr>Titoli diapositive</vt:lpstr>
      </vt:variant>
      <vt:variant>
        <vt:i4>142</vt:i4>
      </vt:variant>
    </vt:vector>
  </HeadingPairs>
  <TitlesOfParts>
    <vt:vector size="159" baseType="lpstr">
      <vt:lpstr>Titillium Web</vt:lpstr>
      <vt:lpstr>Calibri Light</vt:lpstr>
      <vt:lpstr>Courier New</vt:lpstr>
      <vt:lpstr>Calibri</vt:lpstr>
      <vt:lpstr>Avenir</vt:lpstr>
      <vt:lpstr>Arial</vt:lpstr>
      <vt:lpstr>Noto Sans Symbols</vt:lpstr>
      <vt:lpstr>Titillium Web SemiBold</vt:lpstr>
      <vt:lpstr>Montserrat SemiBold</vt:lpstr>
      <vt:lpstr>Wingdings</vt:lpstr>
      <vt:lpstr>Verdana</vt:lpstr>
      <vt:lpstr>Tema di Office</vt:lpstr>
      <vt:lpstr>Simple Light</vt:lpstr>
      <vt:lpstr>Office Theme</vt:lpstr>
      <vt:lpstr>1_Tema di Office</vt:lpstr>
      <vt:lpstr>2_Tema di Office</vt:lpstr>
      <vt:lpstr>3_Tema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Modalità di intervento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Accesso ai servizi digitali: Entra con CIE </vt:lpstr>
      <vt:lpstr>Presentazione standard di PowerPoint</vt:lpstr>
      <vt:lpstr>Firmare digitalmente con l’Identità Digitale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punto di accesso ai servizi digitali</vt:lpstr>
      <vt:lpstr>Presentazione standard di PowerPoint</vt:lpstr>
      <vt:lpstr>Presentazione standard di PowerPoint</vt:lpstr>
      <vt:lpstr>I servizi pubblici, di tutti gli Enti,  sempre a portata di mano</vt:lpstr>
      <vt:lpstr>SCUOLA  ➔ Pagamenti relativi a: servizio di trasporto, mensa, centri estivi, rette di iscrizione ➔ Promemoria relativi a: apertura delle iscrizioni agli asili nidi, pubblicazione delle graduatorie ➔ Messaggi di notifica relativi a: assenza/presenza dello studente alla mensa </vt:lpstr>
      <vt:lpstr>Presentazione standard di PowerPoint</vt:lpstr>
      <vt:lpstr>Sicurezza dell’interlocutore</vt:lpstr>
      <vt:lpstr>Un canale per contattare (tutti) i cittadini</vt:lpstr>
      <vt:lpstr>Pagamenti immediati e sicuri da mobile</vt:lpstr>
      <vt:lpstr>Far conoscere i servizi disponibili</vt:lpstr>
      <vt:lpstr>Grazie all’integrazione con le altre piattaforme abilitanti - pagoPA, SPID e CIE e, in futuro, ANPR - IO riunisce in un solo canale tutte le funzioni necessarie alle Pubbliche Amministrazioni, agli Enti e alle aziende che operano nel settore pubblico, con benefici trasversali a tutti i servizi offerti.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/piattaforme</vt:lpstr>
      <vt:lpstr>/piattaforme</vt:lpstr>
      <vt:lpstr>/api</vt:lpstr>
      <vt:lpstr>github.com/italia</vt:lpstr>
      <vt:lpstr>docs.italia.it</vt:lpstr>
      <vt:lpstr>developersitalia.slack.com</vt:lpstr>
      <vt:lpstr>forum.italia.it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/software</vt:lpstr>
      <vt:lpstr>Presentazione standard di PowerPoint</vt:lpstr>
      <vt:lpstr>Presentazione standard di PowerPoint</vt:lpstr>
      <vt:lpstr>Presentazione standard di PowerPoint</vt:lpstr>
      <vt:lpstr>developers.italia.it</vt:lpstr>
      <vt:lpstr>developers.italia.it</vt:lpstr>
      <vt:lpstr>developers.italia.it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Cristofari Fabio</cp:lastModifiedBy>
  <cp:revision>95</cp:revision>
  <dcterms:created xsi:type="dcterms:W3CDTF">2022-02-01T09:13:14Z</dcterms:created>
  <dcterms:modified xsi:type="dcterms:W3CDTF">2024-04-24T10:20:24Z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y fmtid="{D5CDD505-2E9C-101B-9397-08002B2CF9AE}" pid="3" name="MSIP_Label_5097a60d-5525-435b-8989-8eb48ac0c8cd_Enabled">
    <vt:lpwstr>true</vt:lpwstr>
  </property>
  <property fmtid="{D5CDD505-2E9C-101B-9397-08002B2CF9AE}" pid="4" name="MSIP_Label_5097a60d-5525-435b-8989-8eb48ac0c8cd_SetDate">
    <vt:lpwstr>2023-02-26T13:34:41Z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4f5b6cbe-8d25-41f8-9504-08f9041b0784</vt:lpwstr>
  </property>
  <property fmtid="{D5CDD505-2E9C-101B-9397-08002B2CF9AE}" pid="9" name="MSIP_Label_5097a60d-5525-435b-8989-8eb48ac0c8cd_ContentBits">
    <vt:lpwstr>0</vt:lpwstr>
  </property>
  <property fmtid="{D5CDD505-2E9C-101B-9397-08002B2CF9AE}" pid="10" name="Order">
    <vt:lpwstr>11626600.0000000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